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Lst>
  <p:notesMasterIdLst>
    <p:notesMasterId r:id="rId16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Lst>
  <p:sldSz cx="12192000" cy="6858000"/>
  <p:notesSz cx="6858000" cy="9144000"/>
  <p:embeddedFontLst>
    <p:embeddedFont>
      <p:font typeface="Montserrat" pitchFamily="2" charset="0"/>
      <p:regular r:id="rId166"/>
      <p:bold r:id="rId167"/>
      <p:italic r:id="rId168"/>
      <p:boldItalic r:id="rId169"/>
    </p:embeddedFont>
    <p:embeddedFont>
      <p:font typeface="Raleway" pitchFamily="2" charset="0"/>
      <p:regular r:id="rId170"/>
      <p:bold r:id="rId171"/>
      <p:italic r:id="rId172"/>
      <p:boldItalic r:id="rId173"/>
    </p:embeddedFont>
    <p:embeddedFont>
      <p:font typeface="Raleway SemiBold" panose="020F0502020204030204" pitchFamily="2" charset="0"/>
      <p:regular r:id="rId174"/>
      <p:bold r:id="rId175"/>
      <p:italic r:id="rId176"/>
      <p:boldItalic r:id="rId177"/>
    </p:embeddedFont>
    <p:embeddedFont>
      <p:font typeface="Roboto" panose="02000000000000000000" pitchFamily="2" charset="0"/>
      <p:regular r:id="rId178"/>
      <p:bold r:id="rId179"/>
      <p:italic r:id="rId180"/>
      <p:boldItalic r:id="rId181"/>
    </p:embeddedFont>
    <p:embeddedFont>
      <p:font typeface="Roboto Condensed" panose="02000000000000000000" pitchFamily="2" charset="0"/>
      <p:regular r:id="rId182"/>
      <p:bold r:id="rId183"/>
      <p:italic r:id="rId184"/>
      <p:boldItalic r:id="rId1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CBDF55-6DA5-4320-84E6-689B39CA9C16}">
  <a:tblStyle styleId="{29CBDF55-6DA5-4320-84E6-689B39CA9C1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97ABCE1-8541-4B7E-89E1-7A8682356085}" styleName="Table_1">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8F8F8"/>
          </a:solidFill>
        </a:fill>
      </a:tcStyle>
    </a:wholeTbl>
    <a:band1H>
      <a:tcTxStyle b="off" i="off"/>
      <a:tcStyle>
        <a:tcBdr/>
        <a:fill>
          <a:solidFill>
            <a:srgbClr val="F1F1F1"/>
          </a:solidFill>
        </a:fill>
      </a:tcStyle>
    </a:band1H>
    <a:band2H>
      <a:tcTxStyle b="off" i="off"/>
      <a:tcStyle>
        <a:tcBdr/>
      </a:tcStyle>
    </a:band2H>
    <a:band1V>
      <a:tcTxStyle b="off" i="off"/>
      <a:tcStyle>
        <a:tcBdr/>
        <a:fill>
          <a:solidFill>
            <a:srgbClr val="F1F1F1"/>
          </a:solidFill>
        </a:fill>
      </a:tcStyle>
    </a:band1V>
    <a:band2V>
      <a:tcTxStyle b="off" i="off"/>
      <a:tcStyle>
        <a:tcBdr/>
      </a:tcStyle>
    </a:band2V>
    <a:lastCol>
      <a:tcTxStyle b="on" i="off">
        <a:font>
          <a:latin typeface="Arial"/>
          <a:ea typeface="Arial"/>
          <a:cs typeface="Arial"/>
        </a:font>
        <a:srgbClr val="FFFFFF"/>
      </a:tcTxStyle>
      <a:tcStyle>
        <a:tcBdr/>
        <a:fill>
          <a:solidFill>
            <a:srgbClr val="D9D9D9"/>
          </a:solidFill>
        </a:fill>
      </a:tcStyle>
    </a:lastCol>
    <a:firstCol>
      <a:tcTxStyle b="on" i="off">
        <a:font>
          <a:latin typeface="Arial"/>
          <a:ea typeface="Arial"/>
          <a:cs typeface="Arial"/>
        </a:font>
        <a:srgbClr val="FFFFFF"/>
      </a:tcTxStyle>
      <a:tcStyle>
        <a:tcBdr/>
        <a:fill>
          <a:solidFill>
            <a:srgbClr val="D9D9D9"/>
          </a:solidFill>
        </a:fill>
      </a:tcStyle>
    </a:firstCol>
    <a:lastRow>
      <a:tcTxStyle b="on" i="off">
        <a:font>
          <a:latin typeface="Arial"/>
          <a:ea typeface="Arial"/>
          <a:cs typeface="Arial"/>
        </a:font>
        <a:srgbClr val="FFFFFF"/>
      </a:tcTxStyle>
      <a:tcStyle>
        <a:tcBdr>
          <a:top>
            <a:ln w="38100" cap="flat" cmpd="sng">
              <a:solidFill>
                <a:srgbClr val="FFFFFF"/>
              </a:solidFill>
              <a:prstDash val="solid"/>
              <a:round/>
              <a:headEnd type="none" w="sm" len="sm"/>
              <a:tailEnd type="none" w="sm" len="sm"/>
            </a:ln>
          </a:top>
        </a:tcBdr>
        <a:fill>
          <a:solidFill>
            <a:srgbClr val="D9D9D9"/>
          </a:solidFill>
        </a:fill>
      </a:tcStyle>
    </a:lastRow>
    <a:seCell>
      <a:tcTxStyle b="off" i="off"/>
      <a:tcStyle>
        <a:tcBdr/>
      </a:tcStyle>
    </a:seCell>
    <a:swCell>
      <a:tcTxStyle b="off" i="off"/>
      <a:tcStyle>
        <a:tcBdr/>
      </a:tcStyle>
    </a:swCell>
    <a:firstRow>
      <a:tcTxStyle b="on" i="off">
        <a:font>
          <a:latin typeface="Arial"/>
          <a:ea typeface="Arial"/>
          <a:cs typeface="Arial"/>
        </a:font>
        <a:srgbClr val="FFFFFF"/>
      </a:tcTxStyle>
      <a:tcStyle>
        <a:tcBdr>
          <a:bottom>
            <a:ln w="38100" cap="flat" cmpd="sng">
              <a:solidFill>
                <a:srgbClr val="FFFFFF"/>
              </a:solidFill>
              <a:prstDash val="solid"/>
              <a:round/>
              <a:headEnd type="none" w="sm" len="sm"/>
              <a:tailEnd type="none" w="sm" len="sm"/>
            </a:ln>
          </a:bottom>
        </a:tcBdr>
        <a:fill>
          <a:solidFill>
            <a:srgbClr val="D9D9D9"/>
          </a:solidFill>
        </a:fill>
      </a:tcStyle>
    </a:firstRow>
    <a:neCell>
      <a:tcTxStyle b="off" i="off"/>
      <a:tcStyle>
        <a:tcBdr/>
      </a:tcStyle>
    </a:neCell>
    <a:nwCell>
      <a:tcTxStyle b="off" i="off"/>
      <a:tcStyle>
        <a:tcBdr/>
      </a:tcStyle>
    </a:nwCell>
  </a:tblStyle>
  <a:tblStyle styleId="{149942BA-1E5F-41A2-AD92-3066A8441D87}"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11D2DBD-0C02-4BFA-BCF0-F2D1F85915E6}" styleName="Table_3">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5BB43B6-E720-45D2-9121-8E99893DFE82}" styleName="Table_4">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font>
          <a:latin typeface="Arial"/>
          <a:ea typeface="Arial"/>
          <a:cs typeface="Arial"/>
        </a:font>
        <a:srgbClr val="FFFFFF"/>
      </a:tcTxStyle>
      <a:tcStyle>
        <a:tcBdr/>
        <a:fill>
          <a:solidFill>
            <a:srgbClr val="000000"/>
          </a:solidFill>
        </a:fill>
      </a:tcStyle>
    </a:lastCol>
    <a:firstCol>
      <a:tcTxStyle b="on" i="off">
        <a:font>
          <a:latin typeface="Arial"/>
          <a:ea typeface="Arial"/>
          <a:cs typeface="Arial"/>
        </a:font>
        <a:srgbClr val="FFFFFF"/>
      </a:tcTxStyle>
      <a:tcStyle>
        <a:tcBdr/>
        <a:fill>
          <a:solidFill>
            <a:srgbClr val="000000"/>
          </a:solidFill>
        </a:fill>
      </a:tcStyle>
    </a:firstCol>
    <a:lastRow>
      <a:tcTxStyle b="on" i="off">
        <a:font>
          <a:latin typeface="Arial"/>
          <a:ea typeface="Arial"/>
          <a:cs typeface="Arial"/>
        </a:font>
        <a:srgbClr val="FFFFFF"/>
      </a:tcTxStyle>
      <a:tcStyle>
        <a:tcBdr>
          <a:top>
            <a:ln w="38100" cap="flat" cmpd="sng">
              <a:solidFill>
                <a:srgbClr val="FFFFFF"/>
              </a:solidFill>
              <a:prstDash val="solid"/>
              <a:round/>
              <a:headEnd type="none" w="sm" len="sm"/>
              <a:tailEnd type="none" w="sm" len="sm"/>
            </a:ln>
          </a:top>
        </a:tcBdr>
        <a:fill>
          <a:solidFill>
            <a:srgbClr val="000000"/>
          </a:solidFill>
        </a:fill>
      </a:tcStyle>
    </a:lastRow>
    <a:seCell>
      <a:tcTxStyle b="off" i="off"/>
      <a:tcStyle>
        <a:tcBdr/>
      </a:tcStyle>
    </a:seCell>
    <a:swCell>
      <a:tcTxStyle b="off" i="off"/>
      <a:tcStyle>
        <a:tcBdr/>
      </a:tcStyle>
    </a:swCell>
    <a:firstRow>
      <a:tcTxStyle b="on" i="off">
        <a:font>
          <a:latin typeface="Arial"/>
          <a:ea typeface="Arial"/>
          <a:cs typeface="Arial"/>
        </a:font>
        <a:srgbClr val="FFFFFF"/>
      </a:tcTxStyle>
      <a:tcStyle>
        <a:tcBdr>
          <a:bottom>
            <a:ln w="38100" cap="flat" cmpd="sng">
              <a:solidFill>
                <a:srgbClr val="FFFFFF"/>
              </a:solidFill>
              <a:prstDash val="solid"/>
              <a:round/>
              <a:headEnd type="none" w="sm" len="sm"/>
              <a:tailEnd type="none" w="sm" len="sm"/>
            </a:ln>
          </a:bottom>
        </a:tcBdr>
        <a:fill>
          <a:solidFill>
            <a:srgbClr val="000000"/>
          </a:solidFill>
        </a:fill>
      </a:tcStyle>
    </a:firstRow>
    <a:neCell>
      <a:tcTxStyle b="off" i="off"/>
      <a:tcStyle>
        <a:tcBdr/>
      </a:tcStyle>
    </a:neCell>
    <a:nwCell>
      <a:tcTxStyle b="off" i="off"/>
      <a:tcStyle>
        <a:tcBdr/>
      </a:tcStyle>
    </a:nwCell>
  </a:tblStyle>
  <a:tblStyle styleId="{32436FD3-806E-4840-9135-C345288D3440}" styleName="Table_5">
    <a:wholeTbl>
      <a:tcTxStyle b="off" i="off">
        <a:font>
          <a:latin typeface="Arial"/>
          <a:ea typeface="Arial"/>
          <a:cs typeface="Arial"/>
        </a:font>
        <a:srgbClr val="000000"/>
      </a:tcTxStyle>
      <a:tcStyle>
        <a:tcBdr>
          <a:left>
            <a:ln w="12700" cap="flat" cmpd="sng">
              <a:solidFill>
                <a:srgbClr val="5B9BD5"/>
              </a:solidFill>
              <a:prstDash val="solid"/>
              <a:round/>
              <a:headEnd type="none" w="sm" len="sm"/>
              <a:tailEnd type="none" w="sm" len="sm"/>
            </a:ln>
          </a:left>
          <a:right>
            <a:ln w="12700" cap="flat" cmpd="sng">
              <a:solidFill>
                <a:srgbClr val="5B9BD5"/>
              </a:solidFill>
              <a:prstDash val="solid"/>
              <a:round/>
              <a:headEnd type="none" w="sm" len="sm"/>
              <a:tailEnd type="none" w="sm" len="sm"/>
            </a:ln>
          </a:right>
          <a:top>
            <a:ln w="12700" cap="flat" cmpd="sng">
              <a:solidFill>
                <a:srgbClr val="5B9BD5"/>
              </a:solidFill>
              <a:prstDash val="solid"/>
              <a:round/>
              <a:headEnd type="none" w="sm" len="sm"/>
              <a:tailEnd type="none" w="sm" len="sm"/>
            </a:ln>
          </a:top>
          <a:bottom>
            <a:ln w="12700" cap="flat" cmpd="sng">
              <a:solidFill>
                <a:srgbClr val="5B9BD5"/>
              </a:solidFill>
              <a:prstDash val="solid"/>
              <a:round/>
              <a:headEnd type="none" w="sm" len="sm"/>
              <a:tailEnd type="none" w="sm" len="sm"/>
            </a:ln>
          </a:bottom>
          <a:insideH>
            <a:ln w="12700" cap="flat" cmpd="sng">
              <a:solidFill>
                <a:srgbClr val="5B9BD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solidFill>
        </a:fill>
      </a:tcStyle>
    </a:wholeTbl>
    <a:band1H>
      <a:tcTxStyle b="off" i="off"/>
      <a:tcStyle>
        <a:tcBdr/>
        <a:fill>
          <a:solidFill>
            <a:srgbClr val="E9EFF7"/>
          </a:solidFill>
        </a:fill>
      </a:tcStyle>
    </a:band1H>
    <a:band2H>
      <a:tcTxStyle b="off" i="off"/>
      <a:tcStyle>
        <a:tcBdr/>
      </a:tcStyle>
    </a:band2H>
    <a:band1V>
      <a:tcTxStyle b="off" i="off"/>
      <a:tcStyle>
        <a:tcBdr/>
        <a:fill>
          <a:solidFill>
            <a:srgbClr val="E9EFF7"/>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rgbClr val="5B9BD5"/>
              </a:solidFill>
              <a:prstDash val="solid"/>
              <a:round/>
              <a:headEnd type="none" w="sm" len="sm"/>
              <a:tailEnd type="none" w="sm" len="sm"/>
            </a:ln>
          </a:top>
        </a:tcBdr>
        <a:fill>
          <a:solidFill>
            <a:srgbClr val="FFFFFF"/>
          </a:solidFill>
        </a:fill>
      </a:tcStyle>
    </a:lastRow>
    <a:seCell>
      <a:tcTxStyle b="off" i="off"/>
      <a:tcStyle>
        <a:tcBdr/>
      </a:tcStyle>
    </a:seCell>
    <a:swCell>
      <a:tcTxStyle b="off" i="off"/>
      <a:tcStyle>
        <a:tcBdr/>
      </a:tcStyle>
    </a:swCell>
    <a:firstRow>
      <a:tcTxStyle b="on" i="off">
        <a:font>
          <a:latin typeface="Arial"/>
          <a:ea typeface="Arial"/>
          <a:cs typeface="Arial"/>
        </a:font>
        <a:srgbClr val="FFFFFF"/>
      </a:tcTxStyle>
      <a:tcStyle>
        <a:tcBdr/>
        <a:fill>
          <a:solidFill>
            <a:srgbClr val="5B9BD5"/>
          </a:solidFill>
        </a:fill>
      </a:tcStyle>
    </a:firstRow>
    <a:neCell>
      <a:tcTxStyle b="off" i="off"/>
      <a:tcStyle>
        <a:tcBdr/>
      </a:tcStyle>
    </a:neCell>
    <a:nwCell>
      <a:tcTxStyle b="off" i="off"/>
      <a:tcStyle>
        <a:tcBdr/>
      </a:tcStyle>
    </a:nwCell>
  </a:tblStyle>
  <a:tblStyle styleId="{5B932E3E-EDF4-40F3-B798-486C42625229}" styleName="Table_6">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33"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font" Target="fonts/font5.fntdata"/><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font" Target="fonts/font16.fntdata"/><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font" Target="fonts/font6.fntdata"/><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font" Target="fonts/font17.fntdata"/><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font" Target="fonts/font7.fntdata"/><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font" Target="fonts/font2.fntdata"/><Relationship Id="rId188"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font" Target="fonts/font18.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font" Target="fonts/font13.fntdata"/><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font" Target="fonts/font19.fntdata"/><Relationship Id="rId189"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font" Target="fonts/font9.fntdata"/><Relationship Id="rId179" Type="http://schemas.openxmlformats.org/officeDocument/2006/relationships/font" Target="fonts/font14.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font" Target="fonts/font4.fntdata"/><Relationship Id="rId185"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font" Target="fonts/font15.fntdata"/><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font" Target="fonts/font10.fntdata"/><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notesMaster" Target="notesMasters/notesMaster1.xml"/><Relationship Id="rId186" Type="http://schemas.openxmlformats.org/officeDocument/2006/relationships/presProps" Target="pres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font" Target="fonts/font11.fntdata"/><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font" Target="fonts/font1.fntdata"/><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docs.cloud.google.com/vertex-ai/generative-ai/docs/models/determine-eval#pointwise-pairwise"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docs.cloud.google.com/vertex-ai/generative-ai/docs/models/determine-eval#pointwise-pairwise"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docs.cloud.google.com/vertex-ai/generative-ai/docs/models/determine-eval#pointwise-pairwise"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docs.cloud.google.com/vertex-ai/generative-ai/docs/models/determine-eval#pointwise-pairwise"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docs.cloud.google.com/vertex-ai/generative-ai/docs/models/determine-eval#pointwise-pairwise"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bee93094d4_4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3bee93094d4_4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beee58dee0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g3beee58dee0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7"/>
        <p:cNvGrpSpPr/>
        <p:nvPr/>
      </p:nvGrpSpPr>
      <p:grpSpPr>
        <a:xfrm>
          <a:off x="0" y="0"/>
          <a:ext cx="0" cy="0"/>
          <a:chOff x="0" y="0"/>
          <a:chExt cx="0" cy="0"/>
        </a:xfrm>
      </p:grpSpPr>
      <p:sp>
        <p:nvSpPr>
          <p:cNvPr id="2948" name="Google Shape;2948;g3c877403848_0_24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9" name="Google Shape;2949;g3c877403848_0_24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4"/>
        <p:cNvGrpSpPr/>
        <p:nvPr/>
      </p:nvGrpSpPr>
      <p:grpSpPr>
        <a:xfrm>
          <a:off x="0" y="0"/>
          <a:ext cx="0" cy="0"/>
          <a:chOff x="0" y="0"/>
          <a:chExt cx="0" cy="0"/>
        </a:xfrm>
      </p:grpSpPr>
      <p:sp>
        <p:nvSpPr>
          <p:cNvPr id="2955" name="Google Shape;2955;g3c877403848_0_24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6" name="Google Shape;2956;g3c877403848_0_24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1"/>
        <p:cNvGrpSpPr/>
        <p:nvPr/>
      </p:nvGrpSpPr>
      <p:grpSpPr>
        <a:xfrm>
          <a:off x="0" y="0"/>
          <a:ext cx="0" cy="0"/>
          <a:chOff x="0" y="0"/>
          <a:chExt cx="0" cy="0"/>
        </a:xfrm>
      </p:grpSpPr>
      <p:sp>
        <p:nvSpPr>
          <p:cNvPr id="2962" name="Google Shape;2962;g3c877403848_0_24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3" name="Google Shape;2963;g3c877403848_0_24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8"/>
        <p:cNvGrpSpPr/>
        <p:nvPr/>
      </p:nvGrpSpPr>
      <p:grpSpPr>
        <a:xfrm>
          <a:off x="0" y="0"/>
          <a:ext cx="0" cy="0"/>
          <a:chOff x="0" y="0"/>
          <a:chExt cx="0" cy="0"/>
        </a:xfrm>
      </p:grpSpPr>
      <p:sp>
        <p:nvSpPr>
          <p:cNvPr id="2969" name="Google Shape;2969;g3c877403848_0_24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0" name="Google Shape;2970;g3c877403848_0_24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p:cNvGrpSpPr/>
        <p:nvPr/>
      </p:nvGrpSpPr>
      <p:grpSpPr>
        <a:xfrm>
          <a:off x="0" y="0"/>
          <a:ext cx="0" cy="0"/>
          <a:chOff x="0" y="0"/>
          <a:chExt cx="0" cy="0"/>
        </a:xfrm>
      </p:grpSpPr>
      <p:sp>
        <p:nvSpPr>
          <p:cNvPr id="2976" name="Google Shape;2976;g3c877403848_0_24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7" name="Google Shape;2977;g3c877403848_0_24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9"/>
        <p:cNvGrpSpPr/>
        <p:nvPr/>
      </p:nvGrpSpPr>
      <p:grpSpPr>
        <a:xfrm>
          <a:off x="0" y="0"/>
          <a:ext cx="0" cy="0"/>
          <a:chOff x="0" y="0"/>
          <a:chExt cx="0" cy="0"/>
        </a:xfrm>
      </p:grpSpPr>
      <p:sp>
        <p:nvSpPr>
          <p:cNvPr id="3040" name="Google Shape;3040;g3c877403848_0_25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1" name="Google Shape;3041;g3c877403848_0_25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5"/>
        <p:cNvGrpSpPr/>
        <p:nvPr/>
      </p:nvGrpSpPr>
      <p:grpSpPr>
        <a:xfrm>
          <a:off x="0" y="0"/>
          <a:ext cx="0" cy="0"/>
          <a:chOff x="0" y="0"/>
          <a:chExt cx="0" cy="0"/>
        </a:xfrm>
      </p:grpSpPr>
      <p:sp>
        <p:nvSpPr>
          <p:cNvPr id="3046" name="Google Shape;3046;g3c877403848_0_25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7" name="Google Shape;3047;g3c877403848_0_25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2"/>
        <p:cNvGrpSpPr/>
        <p:nvPr/>
      </p:nvGrpSpPr>
      <p:grpSpPr>
        <a:xfrm>
          <a:off x="0" y="0"/>
          <a:ext cx="0" cy="0"/>
          <a:chOff x="0" y="0"/>
          <a:chExt cx="0" cy="0"/>
        </a:xfrm>
      </p:grpSpPr>
      <p:sp>
        <p:nvSpPr>
          <p:cNvPr id="3053" name="Google Shape;3053;g3c877403848_0_25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4" name="Google Shape;3054;g3c877403848_0_25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9"/>
        <p:cNvGrpSpPr/>
        <p:nvPr/>
      </p:nvGrpSpPr>
      <p:grpSpPr>
        <a:xfrm>
          <a:off x="0" y="0"/>
          <a:ext cx="0" cy="0"/>
          <a:chOff x="0" y="0"/>
          <a:chExt cx="0" cy="0"/>
        </a:xfrm>
      </p:grpSpPr>
      <p:sp>
        <p:nvSpPr>
          <p:cNvPr id="3060" name="Google Shape;3060;g3c877403848_0_25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1" name="Google Shape;3061;g3c877403848_0_25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g3c877403848_0_25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7" name="Google Shape;3067;g3c877403848_0_25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beee58dee0_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3beee58dee0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1"/>
        <p:cNvGrpSpPr/>
        <p:nvPr/>
      </p:nvGrpSpPr>
      <p:grpSpPr>
        <a:xfrm>
          <a:off x="0" y="0"/>
          <a:ext cx="0" cy="0"/>
          <a:chOff x="0" y="0"/>
          <a:chExt cx="0" cy="0"/>
        </a:xfrm>
      </p:grpSpPr>
      <p:sp>
        <p:nvSpPr>
          <p:cNvPr id="3072" name="Google Shape;3072;g3c877403848_0_25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3" name="Google Shape;3073;g3c877403848_0_25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7"/>
        <p:cNvGrpSpPr/>
        <p:nvPr/>
      </p:nvGrpSpPr>
      <p:grpSpPr>
        <a:xfrm>
          <a:off x="0" y="0"/>
          <a:ext cx="0" cy="0"/>
          <a:chOff x="0" y="0"/>
          <a:chExt cx="0" cy="0"/>
        </a:xfrm>
      </p:grpSpPr>
      <p:sp>
        <p:nvSpPr>
          <p:cNvPr id="3078" name="Google Shape;3078;g3c877403848_0_25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9" name="Google Shape;3079;g3c877403848_0_25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3"/>
        <p:cNvGrpSpPr/>
        <p:nvPr/>
      </p:nvGrpSpPr>
      <p:grpSpPr>
        <a:xfrm>
          <a:off x="0" y="0"/>
          <a:ext cx="0" cy="0"/>
          <a:chOff x="0" y="0"/>
          <a:chExt cx="0" cy="0"/>
        </a:xfrm>
      </p:grpSpPr>
      <p:sp>
        <p:nvSpPr>
          <p:cNvPr id="3084" name="Google Shape;3084;g3c877403848_0_25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5" name="Google Shape;3085;g3c877403848_0_25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0"/>
        <p:cNvGrpSpPr/>
        <p:nvPr/>
      </p:nvGrpSpPr>
      <p:grpSpPr>
        <a:xfrm>
          <a:off x="0" y="0"/>
          <a:ext cx="0" cy="0"/>
          <a:chOff x="0" y="0"/>
          <a:chExt cx="0" cy="0"/>
        </a:xfrm>
      </p:grpSpPr>
      <p:sp>
        <p:nvSpPr>
          <p:cNvPr id="3091" name="Google Shape;3091;g3c877403848_0_26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2" name="Google Shape;3092;g3c877403848_0_26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Isolate by data classification (by DB) - physical isolation . Within that we will do schema</a:t>
            </a:r>
            <a:endParaRPr/>
          </a:p>
          <a:p>
            <a:pPr marL="457200" marR="0" lvl="0" indent="-228600" algn="l" rtl="0">
              <a:lnSpc>
                <a:spcPct val="100000"/>
              </a:lnSpc>
              <a:spcBef>
                <a:spcPts val="0"/>
              </a:spcBef>
              <a:spcAft>
                <a:spcPts val="0"/>
              </a:spcAft>
              <a:buSzPts val="1400"/>
              <a:buNone/>
            </a:pPr>
            <a:r>
              <a:rPr lang="en-US"/>
              <a:t>embedding metadata(jsonb)</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DOMAIN(PHYSICAL)-DATA CLASSIFICATION(PHYSCIAL)- SCHEMA(APP)</a:t>
            </a:r>
            <a:endParaRPr/>
          </a:p>
          <a:p>
            <a:pPr marL="457200" marR="0" lvl="0" indent="-228600" algn="l" rtl="0">
              <a:lnSpc>
                <a:spcPct val="100000"/>
              </a:lnSpc>
              <a:spcBef>
                <a:spcPts val="0"/>
              </a:spcBef>
              <a:spcAft>
                <a:spcPts val="0"/>
              </a:spcAft>
              <a:buSzPts val="1400"/>
              <a:buNone/>
            </a:pPr>
            <a:r>
              <a:rPr lang="en-US"/>
              <a:t>DOMAIN, COMPLIANCE, SCALE, CHARGEBACK</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data classification - domain - application</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4"/>
        <p:cNvGrpSpPr/>
        <p:nvPr/>
      </p:nvGrpSpPr>
      <p:grpSpPr>
        <a:xfrm>
          <a:off x="0" y="0"/>
          <a:ext cx="0" cy="0"/>
          <a:chOff x="0" y="0"/>
          <a:chExt cx="0" cy="0"/>
        </a:xfrm>
      </p:grpSpPr>
      <p:sp>
        <p:nvSpPr>
          <p:cNvPr id="3105" name="Google Shape;3105;g3c877403848_0_26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6" name="Google Shape;3106;g3c877403848_0_26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Isolate by data classification (by DB) - physical isolation . Within that we will do schema</a:t>
            </a:r>
            <a:endParaRPr/>
          </a:p>
          <a:p>
            <a:pPr marL="457200" marR="0" lvl="0" indent="-228600" algn="l" rtl="0">
              <a:lnSpc>
                <a:spcPct val="100000"/>
              </a:lnSpc>
              <a:spcBef>
                <a:spcPts val="0"/>
              </a:spcBef>
              <a:spcAft>
                <a:spcPts val="0"/>
              </a:spcAft>
              <a:buSzPts val="1400"/>
              <a:buNone/>
            </a:pPr>
            <a:r>
              <a:rPr lang="en-US"/>
              <a:t>embedding metadata(jsonb)</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DOMAIN(PHYSICAL)-DATA CLASSIFICATION(PHYSCIAL)- SCHEMA(APP)</a:t>
            </a:r>
            <a:endParaRPr/>
          </a:p>
          <a:p>
            <a:pPr marL="457200" marR="0" lvl="0" indent="-228600" algn="l" rtl="0">
              <a:lnSpc>
                <a:spcPct val="100000"/>
              </a:lnSpc>
              <a:spcBef>
                <a:spcPts val="0"/>
              </a:spcBef>
              <a:spcAft>
                <a:spcPts val="0"/>
              </a:spcAft>
              <a:buSzPts val="1400"/>
              <a:buNone/>
            </a:pPr>
            <a:r>
              <a:rPr lang="en-US"/>
              <a:t>DOMAIN, COMPLIANCE, SCALE, CHARGEBACK</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7"/>
        <p:cNvGrpSpPr/>
        <p:nvPr/>
      </p:nvGrpSpPr>
      <p:grpSpPr>
        <a:xfrm>
          <a:off x="0" y="0"/>
          <a:ext cx="0" cy="0"/>
          <a:chOff x="0" y="0"/>
          <a:chExt cx="0" cy="0"/>
        </a:xfrm>
      </p:grpSpPr>
      <p:sp>
        <p:nvSpPr>
          <p:cNvPr id="3138" name="Google Shape;3138;g3c877403848_0_26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9" name="Google Shape;3139;g3c877403848_0_26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Isolate by data classification (by DB) - physical isolation . Within that we will do schema</a:t>
            </a:r>
            <a:endParaRPr/>
          </a:p>
          <a:p>
            <a:pPr marL="457200" marR="0" lvl="0" indent="-228600" algn="l" rtl="0">
              <a:lnSpc>
                <a:spcPct val="100000"/>
              </a:lnSpc>
              <a:spcBef>
                <a:spcPts val="0"/>
              </a:spcBef>
              <a:spcAft>
                <a:spcPts val="0"/>
              </a:spcAft>
              <a:buSzPts val="1400"/>
              <a:buNone/>
            </a:pPr>
            <a:r>
              <a:rPr lang="en-US"/>
              <a:t>embedding metadata(jsonb)</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DOMAIN(PHYSICAL)-DATA CLASSIFICATION(PHYSCIAL)- SCHEMA(APP)</a:t>
            </a:r>
            <a:endParaRPr/>
          </a:p>
          <a:p>
            <a:pPr marL="457200" marR="0" lvl="0" indent="-228600" algn="l" rtl="0">
              <a:lnSpc>
                <a:spcPct val="100000"/>
              </a:lnSpc>
              <a:spcBef>
                <a:spcPts val="0"/>
              </a:spcBef>
              <a:spcAft>
                <a:spcPts val="0"/>
              </a:spcAft>
              <a:buSzPts val="1400"/>
              <a:buNone/>
            </a:pPr>
            <a:r>
              <a:rPr lang="en-US"/>
              <a:t>DOMAIN, COMPLIANCE, SCALE, CHARGEBACK</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0"/>
        <p:cNvGrpSpPr/>
        <p:nvPr/>
      </p:nvGrpSpPr>
      <p:grpSpPr>
        <a:xfrm>
          <a:off x="0" y="0"/>
          <a:ext cx="0" cy="0"/>
          <a:chOff x="0" y="0"/>
          <a:chExt cx="0" cy="0"/>
        </a:xfrm>
      </p:grpSpPr>
      <p:sp>
        <p:nvSpPr>
          <p:cNvPr id="3171" name="Google Shape;3171;g3c877403848_0_26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2" name="Google Shape;3172;g3c877403848_0_26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Isolate by data classification (by DB) - physical isolation . Within that we will do schema</a:t>
            </a:r>
            <a:endParaRPr/>
          </a:p>
          <a:p>
            <a:pPr marL="457200" marR="0" lvl="0" indent="-228600" algn="l" rtl="0">
              <a:lnSpc>
                <a:spcPct val="100000"/>
              </a:lnSpc>
              <a:spcBef>
                <a:spcPts val="0"/>
              </a:spcBef>
              <a:spcAft>
                <a:spcPts val="0"/>
              </a:spcAft>
              <a:buSzPts val="1400"/>
              <a:buNone/>
            </a:pPr>
            <a:r>
              <a:rPr lang="en-US"/>
              <a:t>embedding metadata(jsonb)</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DOMAIN(PHYSICAL)-DATA CLASSIFICATION(PHYSCIAL)- SCHEMA(APP)</a:t>
            </a:r>
            <a:endParaRPr/>
          </a:p>
          <a:p>
            <a:pPr marL="457200" marR="0" lvl="0" indent="-228600" algn="l" rtl="0">
              <a:lnSpc>
                <a:spcPct val="100000"/>
              </a:lnSpc>
              <a:spcBef>
                <a:spcPts val="0"/>
              </a:spcBef>
              <a:spcAft>
                <a:spcPts val="0"/>
              </a:spcAft>
              <a:buSzPts val="1400"/>
              <a:buNone/>
            </a:pPr>
            <a:r>
              <a:rPr lang="en-US"/>
              <a:t>DOMAIN, COMPLIANCE, SCALE, CHARGEBACK</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3"/>
        <p:cNvGrpSpPr/>
        <p:nvPr/>
      </p:nvGrpSpPr>
      <p:grpSpPr>
        <a:xfrm>
          <a:off x="0" y="0"/>
          <a:ext cx="0" cy="0"/>
          <a:chOff x="0" y="0"/>
          <a:chExt cx="0" cy="0"/>
        </a:xfrm>
      </p:grpSpPr>
      <p:sp>
        <p:nvSpPr>
          <p:cNvPr id="3184" name="Google Shape;3184;g3c877403848_0_26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5" name="Google Shape;3185;g3c877403848_0_26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0"/>
        <p:cNvGrpSpPr/>
        <p:nvPr/>
      </p:nvGrpSpPr>
      <p:grpSpPr>
        <a:xfrm>
          <a:off x="0" y="0"/>
          <a:ext cx="0" cy="0"/>
          <a:chOff x="0" y="0"/>
          <a:chExt cx="0" cy="0"/>
        </a:xfrm>
      </p:grpSpPr>
      <p:sp>
        <p:nvSpPr>
          <p:cNvPr id="3191" name="Google Shape;3191;g3c877403848_0_26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2" name="Google Shape;3192;g3c877403848_0_26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5"/>
        <p:cNvGrpSpPr/>
        <p:nvPr/>
      </p:nvGrpSpPr>
      <p:grpSpPr>
        <a:xfrm>
          <a:off x="0" y="0"/>
          <a:ext cx="0" cy="0"/>
          <a:chOff x="0" y="0"/>
          <a:chExt cx="0" cy="0"/>
        </a:xfrm>
      </p:grpSpPr>
      <p:sp>
        <p:nvSpPr>
          <p:cNvPr id="3206" name="Google Shape;3206;g3c877403848_0_27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7" name="Google Shape;3207;g3c877403848_0_27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beee58dee0_1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g3beee58dee0_1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1"/>
        <p:cNvGrpSpPr/>
        <p:nvPr/>
      </p:nvGrpSpPr>
      <p:grpSpPr>
        <a:xfrm>
          <a:off x="0" y="0"/>
          <a:ext cx="0" cy="0"/>
          <a:chOff x="0" y="0"/>
          <a:chExt cx="0" cy="0"/>
        </a:xfrm>
      </p:grpSpPr>
      <p:sp>
        <p:nvSpPr>
          <p:cNvPr id="3232" name="Google Shape;3232;g3c877403848_0_27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3" name="Google Shape;3233;g3c877403848_0_27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2"/>
        <p:cNvGrpSpPr/>
        <p:nvPr/>
      </p:nvGrpSpPr>
      <p:grpSpPr>
        <a:xfrm>
          <a:off x="0" y="0"/>
          <a:ext cx="0" cy="0"/>
          <a:chOff x="0" y="0"/>
          <a:chExt cx="0" cy="0"/>
        </a:xfrm>
      </p:grpSpPr>
      <p:sp>
        <p:nvSpPr>
          <p:cNvPr id="3243" name="Google Shape;3243;g3c877403848_0_27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4" name="Google Shape;3244;g3c877403848_0_27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9"/>
        <p:cNvGrpSpPr/>
        <p:nvPr/>
      </p:nvGrpSpPr>
      <p:grpSpPr>
        <a:xfrm>
          <a:off x="0" y="0"/>
          <a:ext cx="0" cy="0"/>
          <a:chOff x="0" y="0"/>
          <a:chExt cx="0" cy="0"/>
        </a:xfrm>
      </p:grpSpPr>
      <p:sp>
        <p:nvSpPr>
          <p:cNvPr id="3260" name="Google Shape;3260;g3c877403848_0_27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1" name="Google Shape;3261;g3c877403848_0_27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5"/>
        <p:cNvGrpSpPr/>
        <p:nvPr/>
      </p:nvGrpSpPr>
      <p:grpSpPr>
        <a:xfrm>
          <a:off x="0" y="0"/>
          <a:ext cx="0" cy="0"/>
          <a:chOff x="0" y="0"/>
          <a:chExt cx="0" cy="0"/>
        </a:xfrm>
      </p:grpSpPr>
      <p:sp>
        <p:nvSpPr>
          <p:cNvPr id="3266" name="Google Shape;3266;g3c877403848_0_27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7" name="Google Shape;3267;g3c877403848_0_27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9"/>
        <p:cNvGrpSpPr/>
        <p:nvPr/>
      </p:nvGrpSpPr>
      <p:grpSpPr>
        <a:xfrm>
          <a:off x="0" y="0"/>
          <a:ext cx="0" cy="0"/>
          <a:chOff x="0" y="0"/>
          <a:chExt cx="0" cy="0"/>
        </a:xfrm>
      </p:grpSpPr>
      <p:sp>
        <p:nvSpPr>
          <p:cNvPr id="3360" name="Google Shape;3360;g3c877403848_0_28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1" name="Google Shape;3361;g3c877403848_0_28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g3c877403848_0_28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8" name="Google Shape;3368;g3c877403848_0_28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Isolate by data classification (by DB) - physical isolation . Within that we will do schema</a:t>
            </a:r>
            <a:endParaRPr/>
          </a:p>
          <a:p>
            <a:pPr marL="457200" marR="0" lvl="0" indent="-228600" algn="l" rtl="0">
              <a:lnSpc>
                <a:spcPct val="100000"/>
              </a:lnSpc>
              <a:spcBef>
                <a:spcPts val="0"/>
              </a:spcBef>
              <a:spcAft>
                <a:spcPts val="0"/>
              </a:spcAft>
              <a:buSzPts val="1400"/>
              <a:buNone/>
            </a:pPr>
            <a:r>
              <a:rPr lang="en-US"/>
              <a:t>embedding metadata(jsonb)</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DOMAIN(PHYSICAL)-DATA CLASSIFICATION(PHYSCIAL)- SCHEMA(APP)</a:t>
            </a:r>
            <a:endParaRPr/>
          </a:p>
          <a:p>
            <a:pPr marL="457200" marR="0" lvl="0" indent="-228600" algn="l" rtl="0">
              <a:lnSpc>
                <a:spcPct val="100000"/>
              </a:lnSpc>
              <a:spcBef>
                <a:spcPts val="0"/>
              </a:spcBef>
              <a:spcAft>
                <a:spcPts val="0"/>
              </a:spcAft>
              <a:buSzPts val="1400"/>
              <a:buNone/>
            </a:pPr>
            <a:r>
              <a:rPr lang="en-US"/>
              <a:t>DOMAIN, COMPLIANCE, SCALE, CHARGEBACK</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data classification - domain - application</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g3c877403848_0_28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9" name="Google Shape;3379;g3c877403848_0_28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3"/>
        <p:cNvGrpSpPr/>
        <p:nvPr/>
      </p:nvGrpSpPr>
      <p:grpSpPr>
        <a:xfrm>
          <a:off x="0" y="0"/>
          <a:ext cx="0" cy="0"/>
          <a:chOff x="0" y="0"/>
          <a:chExt cx="0" cy="0"/>
        </a:xfrm>
      </p:grpSpPr>
      <p:sp>
        <p:nvSpPr>
          <p:cNvPr id="3384" name="Google Shape;3384;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5" name="Google Shape;3385;p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9"/>
        <p:cNvGrpSpPr/>
        <p:nvPr/>
      </p:nvGrpSpPr>
      <p:grpSpPr>
        <a:xfrm>
          <a:off x="0" y="0"/>
          <a:ext cx="0" cy="0"/>
          <a:chOff x="0" y="0"/>
          <a:chExt cx="0" cy="0"/>
        </a:xfrm>
      </p:grpSpPr>
      <p:sp>
        <p:nvSpPr>
          <p:cNvPr id="3390" name="Google Shape;3390;g3c877403848_0_32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1" name="Google Shape;3391;g3c877403848_0_3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6"/>
        <p:cNvGrpSpPr/>
        <p:nvPr/>
      </p:nvGrpSpPr>
      <p:grpSpPr>
        <a:xfrm>
          <a:off x="0" y="0"/>
          <a:ext cx="0" cy="0"/>
          <a:chOff x="0" y="0"/>
          <a:chExt cx="0" cy="0"/>
        </a:xfrm>
      </p:grpSpPr>
      <p:sp>
        <p:nvSpPr>
          <p:cNvPr id="3407" name="Google Shape;3407;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8" name="Google Shape;3408;p1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3beee58dee0_1_1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managed - level 2</a:t>
            </a:r>
            <a:endParaRPr/>
          </a:p>
          <a:p>
            <a:pPr marL="0" lvl="0" indent="0" algn="l" rtl="0">
              <a:lnSpc>
                <a:spcPct val="100000"/>
              </a:lnSpc>
              <a:spcBef>
                <a:spcPts val="0"/>
              </a:spcBef>
              <a:spcAft>
                <a:spcPts val="0"/>
              </a:spcAft>
              <a:buSzPts val="1400"/>
              <a:buNone/>
            </a:pPr>
            <a:r>
              <a:rPr lang="en-US"/>
              <a:t>defined - 3</a:t>
            </a:r>
            <a:endParaRPr/>
          </a:p>
        </p:txBody>
      </p:sp>
      <p:sp>
        <p:nvSpPr>
          <p:cNvPr id="543" name="Google Shape;543;g3beee58dee0_1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2"/>
        <p:cNvGrpSpPr/>
        <p:nvPr/>
      </p:nvGrpSpPr>
      <p:grpSpPr>
        <a:xfrm>
          <a:off x="0" y="0"/>
          <a:ext cx="0" cy="0"/>
          <a:chOff x="0" y="0"/>
          <a:chExt cx="0" cy="0"/>
        </a:xfrm>
      </p:grpSpPr>
      <p:sp>
        <p:nvSpPr>
          <p:cNvPr id="3413" name="Google Shape;3413;g3beee58dee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4" name="Google Shape;3414;g3beee58dee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415" name="Google Shape;3415;g3beee58dee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130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4"/>
        <p:cNvGrpSpPr/>
        <p:nvPr/>
      </p:nvGrpSpPr>
      <p:grpSpPr>
        <a:xfrm>
          <a:off x="0" y="0"/>
          <a:ext cx="0" cy="0"/>
          <a:chOff x="0" y="0"/>
          <a:chExt cx="0" cy="0"/>
        </a:xfrm>
      </p:grpSpPr>
      <p:sp>
        <p:nvSpPr>
          <p:cNvPr id="3435" name="Google Shape;3435;g3beee58dee0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6" name="Google Shape;3436;g3beee58dee0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7"/>
        <p:cNvGrpSpPr/>
        <p:nvPr/>
      </p:nvGrpSpPr>
      <p:grpSpPr>
        <a:xfrm>
          <a:off x="0" y="0"/>
          <a:ext cx="0" cy="0"/>
          <a:chOff x="0" y="0"/>
          <a:chExt cx="0" cy="0"/>
        </a:xfrm>
      </p:grpSpPr>
      <p:sp>
        <p:nvSpPr>
          <p:cNvPr id="3488" name="Google Shape;3488;g3beee58dee0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9" name="Google Shape;3489;g3beee58dee0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5"/>
        <p:cNvGrpSpPr/>
        <p:nvPr/>
      </p:nvGrpSpPr>
      <p:grpSpPr>
        <a:xfrm>
          <a:off x="0" y="0"/>
          <a:ext cx="0" cy="0"/>
          <a:chOff x="0" y="0"/>
          <a:chExt cx="0" cy="0"/>
        </a:xfrm>
      </p:grpSpPr>
      <p:sp>
        <p:nvSpPr>
          <p:cNvPr id="3666" name="Google Shape;3666;g3c877403848_0_33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7" name="Google Shape;3667;g3c877403848_0_33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4"/>
        <p:cNvGrpSpPr/>
        <p:nvPr/>
      </p:nvGrpSpPr>
      <p:grpSpPr>
        <a:xfrm>
          <a:off x="0" y="0"/>
          <a:ext cx="0" cy="0"/>
          <a:chOff x="0" y="0"/>
          <a:chExt cx="0" cy="0"/>
        </a:xfrm>
      </p:grpSpPr>
      <p:sp>
        <p:nvSpPr>
          <p:cNvPr id="3755" name="Google Shape;3755;g3c877403848_0_34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6" name="Google Shape;3756;g3c877403848_0_34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3"/>
        <p:cNvGrpSpPr/>
        <p:nvPr/>
      </p:nvGrpSpPr>
      <p:grpSpPr>
        <a:xfrm>
          <a:off x="0" y="0"/>
          <a:ext cx="0" cy="0"/>
          <a:chOff x="0" y="0"/>
          <a:chExt cx="0" cy="0"/>
        </a:xfrm>
      </p:grpSpPr>
      <p:sp>
        <p:nvSpPr>
          <p:cNvPr id="3844" name="Google Shape;3844;g3c877403848_0_35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5" name="Google Shape;3845;g3c877403848_0_35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2"/>
        <p:cNvGrpSpPr/>
        <p:nvPr/>
      </p:nvGrpSpPr>
      <p:grpSpPr>
        <a:xfrm>
          <a:off x="0" y="0"/>
          <a:ext cx="0" cy="0"/>
          <a:chOff x="0" y="0"/>
          <a:chExt cx="0" cy="0"/>
        </a:xfrm>
      </p:grpSpPr>
      <p:sp>
        <p:nvSpPr>
          <p:cNvPr id="3933" name="Google Shape;3933;p1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4" name="Google Shape;3934;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7"/>
        <p:cNvGrpSpPr/>
        <p:nvPr/>
      </p:nvGrpSpPr>
      <p:grpSpPr>
        <a:xfrm>
          <a:off x="0" y="0"/>
          <a:ext cx="0" cy="0"/>
          <a:chOff x="0" y="0"/>
          <a:chExt cx="0" cy="0"/>
        </a:xfrm>
      </p:grpSpPr>
      <p:sp>
        <p:nvSpPr>
          <p:cNvPr id="3938" name="Google Shape;3938;g3beee58dee0_0_4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9" name="Google Shape;3939;g3beee58dee0_0_4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3beee58dee0_0_4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6" name="Google Shape;3946;g3beee58dee0_0_4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2"/>
        <p:cNvGrpSpPr/>
        <p:nvPr/>
      </p:nvGrpSpPr>
      <p:grpSpPr>
        <a:xfrm>
          <a:off x="0" y="0"/>
          <a:ext cx="0" cy="0"/>
          <a:chOff x="0" y="0"/>
          <a:chExt cx="0" cy="0"/>
        </a:xfrm>
      </p:grpSpPr>
      <p:sp>
        <p:nvSpPr>
          <p:cNvPr id="3953" name="Google Shape;3953;g3beee58dee0_0_4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4" name="Google Shape;3954;g3beee58dee0_0_4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5" name="Google Shape;3955;g3beee58dee0_0_4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3beee58dee0_1_2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9" name="Google Shape;569;g3beee58dee0_1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0"/>
        <p:cNvGrpSpPr/>
        <p:nvPr/>
      </p:nvGrpSpPr>
      <p:grpSpPr>
        <a:xfrm>
          <a:off x="0" y="0"/>
          <a:ext cx="0" cy="0"/>
          <a:chOff x="0" y="0"/>
          <a:chExt cx="0" cy="0"/>
        </a:xfrm>
      </p:grpSpPr>
      <p:sp>
        <p:nvSpPr>
          <p:cNvPr id="3961" name="Google Shape;3961;g3beee58dee0_0_4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2" name="Google Shape;3962;g3beee58dee0_0_4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3" name="Google Shape;3963;g3beee58dee0_0_4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140</a:t>
            </a:fld>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8"/>
        <p:cNvGrpSpPr/>
        <p:nvPr/>
      </p:nvGrpSpPr>
      <p:grpSpPr>
        <a:xfrm>
          <a:off x="0" y="0"/>
          <a:ext cx="0" cy="0"/>
          <a:chOff x="0" y="0"/>
          <a:chExt cx="0" cy="0"/>
        </a:xfrm>
      </p:grpSpPr>
      <p:sp>
        <p:nvSpPr>
          <p:cNvPr id="3969" name="Google Shape;3969;g3beee58dee0_0_4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0" name="Google Shape;3970;g3beee58dee0_0_4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1" name="Google Shape;3971;g3beee58dee0_0_4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141</a:t>
            </a:fld>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6"/>
        <p:cNvGrpSpPr/>
        <p:nvPr/>
      </p:nvGrpSpPr>
      <p:grpSpPr>
        <a:xfrm>
          <a:off x="0" y="0"/>
          <a:ext cx="0" cy="0"/>
          <a:chOff x="0" y="0"/>
          <a:chExt cx="0" cy="0"/>
        </a:xfrm>
      </p:grpSpPr>
      <p:sp>
        <p:nvSpPr>
          <p:cNvPr id="3977" name="Google Shape;3977;g3beee58dee0_0_4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8" name="Google Shape;3978;g3beee58dee0_0_4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9" name="Google Shape;3979;g3beee58dee0_0_4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142</a:t>
            </a:fld>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4"/>
        <p:cNvGrpSpPr/>
        <p:nvPr/>
      </p:nvGrpSpPr>
      <p:grpSpPr>
        <a:xfrm>
          <a:off x="0" y="0"/>
          <a:ext cx="0" cy="0"/>
          <a:chOff x="0" y="0"/>
          <a:chExt cx="0" cy="0"/>
        </a:xfrm>
      </p:grpSpPr>
      <p:sp>
        <p:nvSpPr>
          <p:cNvPr id="3985" name="Google Shape;3985;g3beee58dee0_0_4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6" name="Google Shape;3986;g3beee58dee0_0_4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2"/>
        <p:cNvGrpSpPr/>
        <p:nvPr/>
      </p:nvGrpSpPr>
      <p:grpSpPr>
        <a:xfrm>
          <a:off x="0" y="0"/>
          <a:ext cx="0" cy="0"/>
          <a:chOff x="0" y="0"/>
          <a:chExt cx="0" cy="0"/>
        </a:xfrm>
      </p:grpSpPr>
      <p:sp>
        <p:nvSpPr>
          <p:cNvPr id="3993" name="Google Shape;3993;g3beee58dee0_0_4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4" name="Google Shape;3994;g3beee58dee0_0_4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5" name="Google Shape;3995;g3beee58dee0_0_4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144</a:t>
            </a:fld>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9"/>
        <p:cNvGrpSpPr/>
        <p:nvPr/>
      </p:nvGrpSpPr>
      <p:grpSpPr>
        <a:xfrm>
          <a:off x="0" y="0"/>
          <a:ext cx="0" cy="0"/>
          <a:chOff x="0" y="0"/>
          <a:chExt cx="0" cy="0"/>
        </a:xfrm>
      </p:grpSpPr>
      <p:sp>
        <p:nvSpPr>
          <p:cNvPr id="4010" name="Google Shape;4010;g3beee58dee0_0_4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1" name="Google Shape;4011;g3beee58dee0_0_4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2" name="Google Shape;4012;g3beee58dee0_0_4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145</a:t>
            </a:fld>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7"/>
        <p:cNvGrpSpPr/>
        <p:nvPr/>
      </p:nvGrpSpPr>
      <p:grpSpPr>
        <a:xfrm>
          <a:off x="0" y="0"/>
          <a:ext cx="0" cy="0"/>
          <a:chOff x="0" y="0"/>
          <a:chExt cx="0" cy="0"/>
        </a:xfrm>
      </p:grpSpPr>
      <p:sp>
        <p:nvSpPr>
          <p:cNvPr id="4018" name="Google Shape;4018;g3beee58dee0_0_4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9" name="Google Shape;4019;g3beee58dee0_0_4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5"/>
        <p:cNvGrpSpPr/>
        <p:nvPr/>
      </p:nvGrpSpPr>
      <p:grpSpPr>
        <a:xfrm>
          <a:off x="0" y="0"/>
          <a:ext cx="0" cy="0"/>
          <a:chOff x="0" y="0"/>
          <a:chExt cx="0" cy="0"/>
        </a:xfrm>
      </p:grpSpPr>
      <p:sp>
        <p:nvSpPr>
          <p:cNvPr id="4026" name="Google Shape;4026;g3beee58dee0_0_4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7" name="Google Shape;4027;g3beee58dee0_0_4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8" name="Google Shape;4028;g3beee58dee0_0_4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147</a:t>
            </a:fld>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3beee58dee0_0_5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5" name="Google Shape;4045;g3beee58dee0_0_5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6" name="Google Shape;4046;g3beee58dee0_0_5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148</a:t>
            </a:fld>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1"/>
        <p:cNvGrpSpPr/>
        <p:nvPr/>
      </p:nvGrpSpPr>
      <p:grpSpPr>
        <a:xfrm>
          <a:off x="0" y="0"/>
          <a:ext cx="0" cy="0"/>
          <a:chOff x="0" y="0"/>
          <a:chExt cx="0" cy="0"/>
        </a:xfrm>
      </p:grpSpPr>
      <p:sp>
        <p:nvSpPr>
          <p:cNvPr id="4052" name="Google Shape;4052;g3beee58dee0_0_5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3" name="Google Shape;4053;g3beee58dee0_0_5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4" name="Google Shape;4054;g3beee58dee0_0_5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9"/>
        <p:cNvGrpSpPr/>
        <p:nvPr/>
      </p:nvGrpSpPr>
      <p:grpSpPr>
        <a:xfrm>
          <a:off x="0" y="0"/>
          <a:ext cx="0" cy="0"/>
          <a:chOff x="0" y="0"/>
          <a:chExt cx="0" cy="0"/>
        </a:xfrm>
      </p:grpSpPr>
      <p:sp>
        <p:nvSpPr>
          <p:cNvPr id="4060" name="Google Shape;4060;g3beee58dee0_0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1" name="Google Shape;4061;g3beee58dee0_0_5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2" name="Google Shape;4062;g3beee58dee0_0_5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150</a:t>
            </a:fld>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7"/>
        <p:cNvGrpSpPr/>
        <p:nvPr/>
      </p:nvGrpSpPr>
      <p:grpSpPr>
        <a:xfrm>
          <a:off x="0" y="0"/>
          <a:ext cx="0" cy="0"/>
          <a:chOff x="0" y="0"/>
          <a:chExt cx="0" cy="0"/>
        </a:xfrm>
      </p:grpSpPr>
      <p:sp>
        <p:nvSpPr>
          <p:cNvPr id="4068" name="Google Shape;4068;g3beee58dee0_0_5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9" name="Google Shape;4069;g3beee58dee0_0_5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0" name="Google Shape;4070;g3beee58dee0_0_5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151</a:t>
            </a:fld>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5"/>
        <p:cNvGrpSpPr/>
        <p:nvPr/>
      </p:nvGrpSpPr>
      <p:grpSpPr>
        <a:xfrm>
          <a:off x="0" y="0"/>
          <a:ext cx="0" cy="0"/>
          <a:chOff x="0" y="0"/>
          <a:chExt cx="0" cy="0"/>
        </a:xfrm>
      </p:grpSpPr>
      <p:sp>
        <p:nvSpPr>
          <p:cNvPr id="4076" name="Google Shape;4076;g3beee58dee0_0_5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7" name="Google Shape;4077;g3beee58dee0_0_5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8" name="Google Shape;4078;g3beee58dee0_0_5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152</a:t>
            </a:fld>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6"/>
        <p:cNvGrpSpPr/>
        <p:nvPr/>
      </p:nvGrpSpPr>
      <p:grpSpPr>
        <a:xfrm>
          <a:off x="0" y="0"/>
          <a:ext cx="0" cy="0"/>
          <a:chOff x="0" y="0"/>
          <a:chExt cx="0" cy="0"/>
        </a:xfrm>
      </p:grpSpPr>
      <p:sp>
        <p:nvSpPr>
          <p:cNvPr id="4137" name="Google Shape;4137;g3beee58dee0_0_6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8" name="Google Shape;4138;g3beee58dee0_0_6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9" name="Google Shape;4139;g3beee58dee0_0_6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153</a:t>
            </a:fld>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4"/>
        <p:cNvGrpSpPr/>
        <p:nvPr/>
      </p:nvGrpSpPr>
      <p:grpSpPr>
        <a:xfrm>
          <a:off x="0" y="0"/>
          <a:ext cx="0" cy="0"/>
          <a:chOff x="0" y="0"/>
          <a:chExt cx="0" cy="0"/>
        </a:xfrm>
      </p:grpSpPr>
      <p:sp>
        <p:nvSpPr>
          <p:cNvPr id="4145" name="Google Shape;4145;g3beee58dee0_0_6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6" name="Google Shape;4146;g3beee58dee0_0_6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2"/>
        <p:cNvGrpSpPr/>
        <p:nvPr/>
      </p:nvGrpSpPr>
      <p:grpSpPr>
        <a:xfrm>
          <a:off x="0" y="0"/>
          <a:ext cx="0" cy="0"/>
          <a:chOff x="0" y="0"/>
          <a:chExt cx="0" cy="0"/>
        </a:xfrm>
      </p:grpSpPr>
      <p:sp>
        <p:nvSpPr>
          <p:cNvPr id="4153" name="Google Shape;4153;g3beee58dee0_0_6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4" name="Google Shape;4154;g3beee58dee0_0_6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test and learn - add that as a principles</a:t>
            </a:r>
            <a:endParaRPr/>
          </a:p>
        </p:txBody>
      </p:sp>
      <p:sp>
        <p:nvSpPr>
          <p:cNvPr id="4155" name="Google Shape;4155;g3beee58dee0_0_6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155</a:t>
            </a:fld>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1"/>
        <p:cNvGrpSpPr/>
        <p:nvPr/>
      </p:nvGrpSpPr>
      <p:grpSpPr>
        <a:xfrm>
          <a:off x="0" y="0"/>
          <a:ext cx="0" cy="0"/>
          <a:chOff x="0" y="0"/>
          <a:chExt cx="0" cy="0"/>
        </a:xfrm>
      </p:grpSpPr>
      <p:sp>
        <p:nvSpPr>
          <p:cNvPr id="4172" name="Google Shape;4172;g3beee58dee0_0_6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3" name="Google Shape;4173;g3beee58dee0_0_6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4" name="Google Shape;4174;g3beee58dee0_0_6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156</a:t>
            </a:fld>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9"/>
        <p:cNvGrpSpPr/>
        <p:nvPr/>
      </p:nvGrpSpPr>
      <p:grpSpPr>
        <a:xfrm>
          <a:off x="0" y="0"/>
          <a:ext cx="0" cy="0"/>
          <a:chOff x="0" y="0"/>
          <a:chExt cx="0" cy="0"/>
        </a:xfrm>
      </p:grpSpPr>
      <p:sp>
        <p:nvSpPr>
          <p:cNvPr id="4180" name="Google Shape;4180;g3beee58dee0_0_6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1" name="Google Shape;4181;g3beee58dee0_0_6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2" name="Google Shape;4182;g3beee58dee0_0_6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157</a:t>
            </a:fld>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8"/>
        <p:cNvGrpSpPr/>
        <p:nvPr/>
      </p:nvGrpSpPr>
      <p:grpSpPr>
        <a:xfrm>
          <a:off x="0" y="0"/>
          <a:ext cx="0" cy="0"/>
          <a:chOff x="0" y="0"/>
          <a:chExt cx="0" cy="0"/>
        </a:xfrm>
      </p:grpSpPr>
      <p:sp>
        <p:nvSpPr>
          <p:cNvPr id="4189" name="Google Shape;4189;g3beee58dee0_0_6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0" name="Google Shape;4190;g3beee58dee0_0_6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1" name="Google Shape;4191;g3beee58dee0_0_6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158</a:t>
            </a:fld>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6"/>
        <p:cNvGrpSpPr/>
        <p:nvPr/>
      </p:nvGrpSpPr>
      <p:grpSpPr>
        <a:xfrm>
          <a:off x="0" y="0"/>
          <a:ext cx="0" cy="0"/>
          <a:chOff x="0" y="0"/>
          <a:chExt cx="0" cy="0"/>
        </a:xfrm>
      </p:grpSpPr>
      <p:sp>
        <p:nvSpPr>
          <p:cNvPr id="4197" name="Google Shape;4197;g3beee58dee0_0_6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8" name="Google Shape;4198;g3beee58dee0_0_6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9" name="Google Shape;4199;g3beee58dee0_0_6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3c877403848_0_2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g3c877403848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4"/>
        <p:cNvGrpSpPr/>
        <p:nvPr/>
      </p:nvGrpSpPr>
      <p:grpSpPr>
        <a:xfrm>
          <a:off x="0" y="0"/>
          <a:ext cx="0" cy="0"/>
          <a:chOff x="0" y="0"/>
          <a:chExt cx="0" cy="0"/>
        </a:xfrm>
      </p:grpSpPr>
      <p:sp>
        <p:nvSpPr>
          <p:cNvPr id="4205" name="Google Shape;4205;g3beee58dee0_0_6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6" name="Google Shape;4206;g3beee58dee0_0_6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2"/>
        <p:cNvGrpSpPr/>
        <p:nvPr/>
      </p:nvGrpSpPr>
      <p:grpSpPr>
        <a:xfrm>
          <a:off x="0" y="0"/>
          <a:ext cx="0" cy="0"/>
          <a:chOff x="0" y="0"/>
          <a:chExt cx="0" cy="0"/>
        </a:xfrm>
      </p:grpSpPr>
      <p:sp>
        <p:nvSpPr>
          <p:cNvPr id="4213" name="Google Shape;4213;g3beee58dee0_0_6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4" name="Google Shape;4214;g3beee58dee0_0_6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5" name="Google Shape;4215;g3beee58dee0_0_6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161</a:t>
            </a:fld>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0"/>
        <p:cNvGrpSpPr/>
        <p:nvPr/>
      </p:nvGrpSpPr>
      <p:grpSpPr>
        <a:xfrm>
          <a:off x="0" y="0"/>
          <a:ext cx="0" cy="0"/>
          <a:chOff x="0" y="0"/>
          <a:chExt cx="0" cy="0"/>
        </a:xfrm>
      </p:grpSpPr>
      <p:sp>
        <p:nvSpPr>
          <p:cNvPr id="4231" name="Google Shape;4231;g3beee58dee0_0_6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2" name="Google Shape;4232;g3beee58dee0_0_6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3" name="Google Shape;4233;g3beee58dee0_0_6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162</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3c877403848_0_3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5" name="Google Shape;745;g3c877403848_0_3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3c877403848_0_3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0" name="Google Shape;780;g3c877403848_0_3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3c877403848_0_4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8" name="Google Shape;828;g3c877403848_0_4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3c877403848_0_4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0" name="Google Shape;870;g3c877403848_0_4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4" name="Google Shape;91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3c877403848_0_5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0" name="Google Shape;920;g3c877403848_0_5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3c877403848_0_6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4" name="Google Shape;934;g3c877403848_0_6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3c877403848_0_6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5" name="Google Shape;945;g3c877403848_0_6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3c877403848_0_6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9" name="Google Shape;959;g3c877403848_0_6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3c877403848_0_6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9" name="Google Shape;969;g3c877403848_0_6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3c877403848_0_6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2" name="Google Shape;982;g3c877403848_0_6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4" name="Google Shape;994;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0" name="Google Shape;100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7" name="Google Shape;117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3" name="Google Shape;118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1" name="Google Shape;119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3c877403848_0_32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8" name="Google Shape;1198;g3c877403848_0_3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3c877403848_0_7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4" name="Google Shape;1204;g3c877403848_0_7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3c877403848_0_8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4" name="Google Shape;1344;g3c877403848_0_8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g3c877403848_0_9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8" name="Google Shape;1418;g3c877403848_0_9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3c877403848_0_9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4" name="Google Shape;1424;g3c877403848_0_9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3c877403848_0_10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2" name="Google Shape;1472;g3c877403848_0_10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3c877403848_0_10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5" name="Google Shape;1495;g3c877403848_0_10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c87740384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3c87740384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3c877403848_0_10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2" name="Google Shape;1502;g3c877403848_0_10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3c877403848_0_10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3" name="Google Shape;1553;g3c877403848_0_10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g3c877403848_0_10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1" name="Google Shape;1561;g3c877403848_0_10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p:cNvGrpSpPr/>
        <p:nvPr/>
      </p:nvGrpSpPr>
      <p:grpSpPr>
        <a:xfrm>
          <a:off x="0" y="0"/>
          <a:ext cx="0" cy="0"/>
          <a:chOff x="0" y="0"/>
          <a:chExt cx="0" cy="0"/>
        </a:xfrm>
      </p:grpSpPr>
      <p:sp>
        <p:nvSpPr>
          <p:cNvPr id="1566" name="Google Shape;1566;g3c877403848_0_10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7" name="Google Shape;1567;g3c877403848_0_10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3c877403848_0_1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3" name="Google Shape;1583;g3c877403848_0_1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3c877403848_0_11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9" name="Google Shape;1589;g3c877403848_0_1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8"/>
        <p:cNvGrpSpPr/>
        <p:nvPr/>
      </p:nvGrpSpPr>
      <p:grpSpPr>
        <a:xfrm>
          <a:off x="0" y="0"/>
          <a:ext cx="0" cy="0"/>
          <a:chOff x="0" y="0"/>
          <a:chExt cx="0" cy="0"/>
        </a:xfrm>
      </p:grpSpPr>
      <p:sp>
        <p:nvSpPr>
          <p:cNvPr id="1619" name="Google Shape;1619;g3c877403848_0_1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0" name="Google Shape;1620;g3c877403848_0_1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3c877403848_0_11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6" name="Google Shape;1646;g3c877403848_0_1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5"/>
        <p:cNvGrpSpPr/>
        <p:nvPr/>
      </p:nvGrpSpPr>
      <p:grpSpPr>
        <a:xfrm>
          <a:off x="0" y="0"/>
          <a:ext cx="0" cy="0"/>
          <a:chOff x="0" y="0"/>
          <a:chExt cx="0" cy="0"/>
        </a:xfrm>
      </p:grpSpPr>
      <p:sp>
        <p:nvSpPr>
          <p:cNvPr id="1686" name="Google Shape;1686;g3c877403848_0_1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agent run time that is platform - provisioning come from the value stream</a:t>
            </a:r>
            <a:endParaRPr/>
          </a:p>
        </p:txBody>
      </p:sp>
      <p:sp>
        <p:nvSpPr>
          <p:cNvPr id="1687" name="Google Shape;1687;g3c877403848_0_1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3"/>
        <p:cNvGrpSpPr/>
        <p:nvPr/>
      </p:nvGrpSpPr>
      <p:grpSpPr>
        <a:xfrm>
          <a:off x="0" y="0"/>
          <a:ext cx="0" cy="0"/>
          <a:chOff x="0" y="0"/>
          <a:chExt cx="0" cy="0"/>
        </a:xfrm>
      </p:grpSpPr>
      <p:sp>
        <p:nvSpPr>
          <p:cNvPr id="1694" name="Google Shape;1694;g3c877403848_0_12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5" name="Google Shape;1695;g3c877403848_0_1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c877403848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3c877403848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9"/>
        <p:cNvGrpSpPr/>
        <p:nvPr/>
      </p:nvGrpSpPr>
      <p:grpSpPr>
        <a:xfrm>
          <a:off x="0" y="0"/>
          <a:ext cx="0" cy="0"/>
          <a:chOff x="0" y="0"/>
          <a:chExt cx="0" cy="0"/>
        </a:xfrm>
      </p:grpSpPr>
      <p:sp>
        <p:nvSpPr>
          <p:cNvPr id="1760" name="Google Shape;1760;g3c877403848_0_12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1" name="Google Shape;1761;g3c877403848_0_1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g3c877403848_0_13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1" name="Google Shape;1811;g3c877403848_0_13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g3c877403848_0_13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7" name="Google Shape;1827;g3c877403848_0_1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Google Shape;1855;g3c877403848_0_13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6" name="Google Shape;1856;g3c877403848_0_1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3c877403848_0_14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1" name="Google Shape;1901;g3c877403848_0_14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6"/>
        <p:cNvGrpSpPr/>
        <p:nvPr/>
      </p:nvGrpSpPr>
      <p:grpSpPr>
        <a:xfrm>
          <a:off x="0" y="0"/>
          <a:ext cx="0" cy="0"/>
          <a:chOff x="0" y="0"/>
          <a:chExt cx="0" cy="0"/>
        </a:xfrm>
      </p:grpSpPr>
      <p:sp>
        <p:nvSpPr>
          <p:cNvPr id="1907" name="Google Shape;1907;g3c877403848_0_14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8" name="Google Shape;1908;g3c877403848_0_14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g3c877403848_0_14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4" name="Google Shape;1944;g3c877403848_0_14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3c877403848_0_14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6" name="Google Shape;1956;g3c877403848_0_14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a:t>
            </a:r>
            <a:r>
              <a:rPr lang="en-US" sz="1100" u="sng">
                <a:solidFill>
                  <a:schemeClr val="hlink"/>
                </a:solidFill>
                <a:hlinkClick r:id="rId3"/>
              </a:rPr>
              <a:t>loud Documentation</a:t>
            </a:r>
            <a:endParaRPr/>
          </a:p>
        </p:txBody>
      </p:sp>
      <p:sp>
        <p:nvSpPr>
          <p:cNvPr id="1957" name="Google Shape;1957;g3c877403848_0_14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3c877403848_0_14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6" name="Google Shape;1976;g3c877403848_0_14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a:t>
            </a:r>
            <a:r>
              <a:rPr lang="en-US" sz="1100" u="sng">
                <a:solidFill>
                  <a:schemeClr val="hlink"/>
                </a:solidFill>
                <a:hlinkClick r:id="rId3"/>
              </a:rPr>
              <a:t>loud Documentation</a:t>
            </a:r>
            <a:endParaRPr/>
          </a:p>
        </p:txBody>
      </p:sp>
      <p:sp>
        <p:nvSpPr>
          <p:cNvPr id="1977" name="Google Shape;1977;g3c877403848_0_14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g3c877403848_0_15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1" name="Google Shape;1991;g3c877403848_0_15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a:t>
            </a:r>
            <a:r>
              <a:rPr lang="en-US" sz="1100" u="sng">
                <a:solidFill>
                  <a:schemeClr val="hlink"/>
                </a:solidFill>
                <a:hlinkClick r:id="rId3"/>
              </a:rPr>
              <a:t>loud Documentation</a:t>
            </a:r>
            <a:endParaRPr/>
          </a:p>
        </p:txBody>
      </p:sp>
      <p:sp>
        <p:nvSpPr>
          <p:cNvPr id="1992" name="Google Shape;1992;g3c877403848_0_15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c877403848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3c877403848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3c877403848_0_15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5" name="Google Shape;2045;g3c877403848_0_15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0"/>
        <p:cNvGrpSpPr/>
        <p:nvPr/>
      </p:nvGrpSpPr>
      <p:grpSpPr>
        <a:xfrm>
          <a:off x="0" y="0"/>
          <a:ext cx="0" cy="0"/>
          <a:chOff x="0" y="0"/>
          <a:chExt cx="0" cy="0"/>
        </a:xfrm>
      </p:grpSpPr>
      <p:sp>
        <p:nvSpPr>
          <p:cNvPr id="2051" name="Google Shape;2051;g3c877403848_0_15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2" name="Google Shape;2052;g3c877403848_0_15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a:t>
            </a:r>
            <a:r>
              <a:rPr lang="en-US" sz="1100" u="sng">
                <a:solidFill>
                  <a:schemeClr val="hlink"/>
                </a:solidFill>
                <a:hlinkClick r:id="rId3"/>
              </a:rPr>
              <a:t>loud Documentation</a:t>
            </a:r>
            <a:endParaRPr/>
          </a:p>
        </p:txBody>
      </p:sp>
      <p:sp>
        <p:nvSpPr>
          <p:cNvPr id="2053" name="Google Shape;2053;g3c877403848_0_15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6"/>
        <p:cNvGrpSpPr/>
        <p:nvPr/>
      </p:nvGrpSpPr>
      <p:grpSpPr>
        <a:xfrm>
          <a:off x="0" y="0"/>
          <a:ext cx="0" cy="0"/>
          <a:chOff x="0" y="0"/>
          <a:chExt cx="0" cy="0"/>
        </a:xfrm>
      </p:grpSpPr>
      <p:sp>
        <p:nvSpPr>
          <p:cNvPr id="2077" name="Google Shape;2077;g3c877403848_0_15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8" name="Google Shape;2078;g3c877403848_0_15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3"/>
        <p:cNvGrpSpPr/>
        <p:nvPr/>
      </p:nvGrpSpPr>
      <p:grpSpPr>
        <a:xfrm>
          <a:off x="0" y="0"/>
          <a:ext cx="0" cy="0"/>
          <a:chOff x="0" y="0"/>
          <a:chExt cx="0" cy="0"/>
        </a:xfrm>
      </p:grpSpPr>
      <p:sp>
        <p:nvSpPr>
          <p:cNvPr id="2084" name="Google Shape;2084;g3c877403848_0_15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5" name="Google Shape;2085;g3c877403848_0_15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a:t>
            </a:r>
            <a:r>
              <a:rPr lang="en-US" sz="1100" u="sng">
                <a:solidFill>
                  <a:schemeClr val="hlink"/>
                </a:solidFill>
                <a:hlinkClick r:id="rId3"/>
              </a:rPr>
              <a:t>loud Documentation</a:t>
            </a:r>
            <a:endParaRPr/>
          </a:p>
        </p:txBody>
      </p:sp>
      <p:sp>
        <p:nvSpPr>
          <p:cNvPr id="2086" name="Google Shape;2086;g3c877403848_0_15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3c877403848_0_16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5" name="Google Shape;2105;g3c877403848_0_16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0"/>
        <p:cNvGrpSpPr/>
        <p:nvPr/>
      </p:nvGrpSpPr>
      <p:grpSpPr>
        <a:xfrm>
          <a:off x="0" y="0"/>
          <a:ext cx="0" cy="0"/>
          <a:chOff x="0" y="0"/>
          <a:chExt cx="0" cy="0"/>
        </a:xfrm>
      </p:grpSpPr>
      <p:sp>
        <p:nvSpPr>
          <p:cNvPr id="2111" name="Google Shape;2111;g3c877403848_0_16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2" name="Google Shape;2112;g3c877403848_0_16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3c877403848_0_16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8" name="Google Shape;2118;g3c877403848_0_16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5"/>
        <p:cNvGrpSpPr/>
        <p:nvPr/>
      </p:nvGrpSpPr>
      <p:grpSpPr>
        <a:xfrm>
          <a:off x="0" y="0"/>
          <a:ext cx="0" cy="0"/>
          <a:chOff x="0" y="0"/>
          <a:chExt cx="0" cy="0"/>
        </a:xfrm>
      </p:grpSpPr>
      <p:sp>
        <p:nvSpPr>
          <p:cNvPr id="2146" name="Google Shape;2146;g3c877403848_0_16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7" name="Google Shape;2147;g3c877403848_0_16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0"/>
        <p:cNvGrpSpPr/>
        <p:nvPr/>
      </p:nvGrpSpPr>
      <p:grpSpPr>
        <a:xfrm>
          <a:off x="0" y="0"/>
          <a:ext cx="0" cy="0"/>
          <a:chOff x="0" y="0"/>
          <a:chExt cx="0" cy="0"/>
        </a:xfrm>
      </p:grpSpPr>
      <p:sp>
        <p:nvSpPr>
          <p:cNvPr id="2171" name="Google Shape;2171;g3c877403848_0_16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2" name="Google Shape;2172;g3c877403848_0_16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3c877403848_0_17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0" name="Google Shape;2250;g3c877403848_0_17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c877403848_0_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3c877403848_0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3c877403848_0_18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8" name="Google Shape;2308;g3c877403848_0_18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3"/>
        <p:cNvGrpSpPr/>
        <p:nvPr/>
      </p:nvGrpSpPr>
      <p:grpSpPr>
        <a:xfrm>
          <a:off x="0" y="0"/>
          <a:ext cx="0" cy="0"/>
          <a:chOff x="0" y="0"/>
          <a:chExt cx="0" cy="0"/>
        </a:xfrm>
      </p:grpSpPr>
      <p:sp>
        <p:nvSpPr>
          <p:cNvPr id="2314" name="Google Shape;2314;g3c877403848_0_18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5" name="Google Shape;2315;g3c877403848_0_18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4"/>
        <p:cNvGrpSpPr/>
        <p:nvPr/>
      </p:nvGrpSpPr>
      <p:grpSpPr>
        <a:xfrm>
          <a:off x="0" y="0"/>
          <a:ext cx="0" cy="0"/>
          <a:chOff x="0" y="0"/>
          <a:chExt cx="0" cy="0"/>
        </a:xfrm>
      </p:grpSpPr>
      <p:sp>
        <p:nvSpPr>
          <p:cNvPr id="2385" name="Google Shape;2385;g3c877403848_0_18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6" name="Google Shape;2386;g3c877403848_0_18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7"/>
        <p:cNvGrpSpPr/>
        <p:nvPr/>
      </p:nvGrpSpPr>
      <p:grpSpPr>
        <a:xfrm>
          <a:off x="0" y="0"/>
          <a:ext cx="0" cy="0"/>
          <a:chOff x="0" y="0"/>
          <a:chExt cx="0" cy="0"/>
        </a:xfrm>
      </p:grpSpPr>
      <p:sp>
        <p:nvSpPr>
          <p:cNvPr id="2408" name="Google Shape;2408;g3c877403848_0_19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9" name="Google Shape;2409;g3c877403848_0_19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4"/>
        <p:cNvGrpSpPr/>
        <p:nvPr/>
      </p:nvGrpSpPr>
      <p:grpSpPr>
        <a:xfrm>
          <a:off x="0" y="0"/>
          <a:ext cx="0" cy="0"/>
          <a:chOff x="0" y="0"/>
          <a:chExt cx="0" cy="0"/>
        </a:xfrm>
      </p:grpSpPr>
      <p:sp>
        <p:nvSpPr>
          <p:cNvPr id="2445" name="Google Shape;2445;g3c877403848_0_19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6" name="Google Shape;2446;g3c877403848_0_19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3"/>
        <p:cNvGrpSpPr/>
        <p:nvPr/>
      </p:nvGrpSpPr>
      <p:grpSpPr>
        <a:xfrm>
          <a:off x="0" y="0"/>
          <a:ext cx="0" cy="0"/>
          <a:chOff x="0" y="0"/>
          <a:chExt cx="0" cy="0"/>
        </a:xfrm>
      </p:grpSpPr>
      <p:sp>
        <p:nvSpPr>
          <p:cNvPr id="2454" name="Google Shape;2454;g3c877403848_0_19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5" name="Google Shape;2455;g3c877403848_0_19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3c877403848_0_19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4" name="Google Shape;2464;g3c877403848_0_19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9"/>
        <p:cNvGrpSpPr/>
        <p:nvPr/>
      </p:nvGrpSpPr>
      <p:grpSpPr>
        <a:xfrm>
          <a:off x="0" y="0"/>
          <a:ext cx="0" cy="0"/>
          <a:chOff x="0" y="0"/>
          <a:chExt cx="0" cy="0"/>
        </a:xfrm>
      </p:grpSpPr>
      <p:sp>
        <p:nvSpPr>
          <p:cNvPr id="2470" name="Google Shape;2470;g3c877403848_0_19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1" name="Google Shape;2471;g3c877403848_0_19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4"/>
        <p:cNvGrpSpPr/>
        <p:nvPr/>
      </p:nvGrpSpPr>
      <p:grpSpPr>
        <a:xfrm>
          <a:off x="0" y="0"/>
          <a:ext cx="0" cy="0"/>
          <a:chOff x="0" y="0"/>
          <a:chExt cx="0" cy="0"/>
        </a:xfrm>
      </p:grpSpPr>
      <p:sp>
        <p:nvSpPr>
          <p:cNvPr id="2495" name="Google Shape;2495;g3c877403848_0_19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6" name="Google Shape;2496;g3c877403848_0_19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0"/>
        <p:cNvGrpSpPr/>
        <p:nvPr/>
      </p:nvGrpSpPr>
      <p:grpSpPr>
        <a:xfrm>
          <a:off x="0" y="0"/>
          <a:ext cx="0" cy="0"/>
          <a:chOff x="0" y="0"/>
          <a:chExt cx="0" cy="0"/>
        </a:xfrm>
      </p:grpSpPr>
      <p:sp>
        <p:nvSpPr>
          <p:cNvPr id="2511" name="Google Shape;2511;g3c877403848_0_20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2" name="Google Shape;2512;g3c877403848_0_20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c877403848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3c877403848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7"/>
        <p:cNvGrpSpPr/>
        <p:nvPr/>
      </p:nvGrpSpPr>
      <p:grpSpPr>
        <a:xfrm>
          <a:off x="0" y="0"/>
          <a:ext cx="0" cy="0"/>
          <a:chOff x="0" y="0"/>
          <a:chExt cx="0" cy="0"/>
        </a:xfrm>
      </p:grpSpPr>
      <p:sp>
        <p:nvSpPr>
          <p:cNvPr id="2518" name="Google Shape;2518;g3c877403848_0_20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9" name="Google Shape;2519;g3c877403848_0_20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3"/>
        <p:cNvGrpSpPr/>
        <p:nvPr/>
      </p:nvGrpSpPr>
      <p:grpSpPr>
        <a:xfrm>
          <a:off x="0" y="0"/>
          <a:ext cx="0" cy="0"/>
          <a:chOff x="0" y="0"/>
          <a:chExt cx="0" cy="0"/>
        </a:xfrm>
      </p:grpSpPr>
      <p:sp>
        <p:nvSpPr>
          <p:cNvPr id="2524" name="Google Shape;2524;g3c877403848_0_20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5" name="Google Shape;2525;g3c877403848_0_20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0"/>
        <p:cNvGrpSpPr/>
        <p:nvPr/>
      </p:nvGrpSpPr>
      <p:grpSpPr>
        <a:xfrm>
          <a:off x="0" y="0"/>
          <a:ext cx="0" cy="0"/>
          <a:chOff x="0" y="0"/>
          <a:chExt cx="0" cy="0"/>
        </a:xfrm>
      </p:grpSpPr>
      <p:sp>
        <p:nvSpPr>
          <p:cNvPr id="2531" name="Google Shape;2531;g3c877403848_0_20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2" name="Google Shape;2532;g3c877403848_0_20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8"/>
        <p:cNvGrpSpPr/>
        <p:nvPr/>
      </p:nvGrpSpPr>
      <p:grpSpPr>
        <a:xfrm>
          <a:off x="0" y="0"/>
          <a:ext cx="0" cy="0"/>
          <a:chOff x="0" y="0"/>
          <a:chExt cx="0" cy="0"/>
        </a:xfrm>
      </p:grpSpPr>
      <p:sp>
        <p:nvSpPr>
          <p:cNvPr id="2569" name="Google Shape;2569;g3c877403848_0_20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0" name="Google Shape;2570;g3c877403848_0_20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3"/>
        <p:cNvGrpSpPr/>
        <p:nvPr/>
      </p:nvGrpSpPr>
      <p:grpSpPr>
        <a:xfrm>
          <a:off x="0" y="0"/>
          <a:ext cx="0" cy="0"/>
          <a:chOff x="0" y="0"/>
          <a:chExt cx="0" cy="0"/>
        </a:xfrm>
      </p:grpSpPr>
      <p:sp>
        <p:nvSpPr>
          <p:cNvPr id="2614" name="Google Shape;2614;g3c877403848_0_2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5" name="Google Shape;2615;g3c877403848_0_2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1"/>
        <p:cNvGrpSpPr/>
        <p:nvPr/>
      </p:nvGrpSpPr>
      <p:grpSpPr>
        <a:xfrm>
          <a:off x="0" y="0"/>
          <a:ext cx="0" cy="0"/>
          <a:chOff x="0" y="0"/>
          <a:chExt cx="0" cy="0"/>
        </a:xfrm>
      </p:grpSpPr>
      <p:sp>
        <p:nvSpPr>
          <p:cNvPr id="2622" name="Google Shape;2622;g3c877403848_0_2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3" name="Google Shape;2623;g3c877403848_0_21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8"/>
        <p:cNvGrpSpPr/>
        <p:nvPr/>
      </p:nvGrpSpPr>
      <p:grpSpPr>
        <a:xfrm>
          <a:off x="0" y="0"/>
          <a:ext cx="0" cy="0"/>
          <a:chOff x="0" y="0"/>
          <a:chExt cx="0" cy="0"/>
        </a:xfrm>
      </p:grpSpPr>
      <p:sp>
        <p:nvSpPr>
          <p:cNvPr id="2629" name="Google Shape;2629;g3bf0201e4af_5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0" name="Google Shape;2630;g3bf0201e4af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8"/>
        <p:cNvGrpSpPr/>
        <p:nvPr/>
      </p:nvGrpSpPr>
      <p:grpSpPr>
        <a:xfrm>
          <a:off x="0" y="0"/>
          <a:ext cx="0" cy="0"/>
          <a:chOff x="0" y="0"/>
          <a:chExt cx="0" cy="0"/>
        </a:xfrm>
      </p:grpSpPr>
      <p:sp>
        <p:nvSpPr>
          <p:cNvPr id="2739" name="Google Shape;2739;g3bf0201e4af_5_1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publish/unpublish - technical arch</a:t>
            </a:r>
            <a:endParaRPr/>
          </a:p>
        </p:txBody>
      </p:sp>
      <p:sp>
        <p:nvSpPr>
          <p:cNvPr id="2740" name="Google Shape;2740;g3bf0201e4af_5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5"/>
        <p:cNvGrpSpPr/>
        <p:nvPr/>
      </p:nvGrpSpPr>
      <p:grpSpPr>
        <a:xfrm>
          <a:off x="0" y="0"/>
          <a:ext cx="0" cy="0"/>
          <a:chOff x="0" y="0"/>
          <a:chExt cx="0" cy="0"/>
        </a:xfrm>
      </p:grpSpPr>
      <p:sp>
        <p:nvSpPr>
          <p:cNvPr id="2756" name="Google Shape;2756;g3bf0201e4af_5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 3rd party</a:t>
            </a:r>
            <a:endParaRPr/>
          </a:p>
          <a:p>
            <a:pPr marL="0" lvl="0" indent="0" algn="l" rtl="0">
              <a:lnSpc>
                <a:spcPct val="100000"/>
              </a:lnSpc>
              <a:spcBef>
                <a:spcPts val="0"/>
              </a:spcBef>
              <a:spcAft>
                <a:spcPts val="0"/>
              </a:spcAft>
              <a:buSzPts val="1400"/>
              <a:buNone/>
            </a:pPr>
            <a:r>
              <a:rPr lang="en-US"/>
              <a:t>Atish - RAI controls - Lan Guan</a:t>
            </a:r>
            <a:endParaRPr/>
          </a:p>
        </p:txBody>
      </p:sp>
      <p:sp>
        <p:nvSpPr>
          <p:cNvPr id="2757" name="Google Shape;2757;g3bf0201e4af_5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3"/>
        <p:cNvGrpSpPr/>
        <p:nvPr/>
      </p:nvGrpSpPr>
      <p:grpSpPr>
        <a:xfrm>
          <a:off x="0" y="0"/>
          <a:ext cx="0" cy="0"/>
          <a:chOff x="0" y="0"/>
          <a:chExt cx="0" cy="0"/>
        </a:xfrm>
      </p:grpSpPr>
      <p:sp>
        <p:nvSpPr>
          <p:cNvPr id="2824" name="Google Shape;2824;g3c877403848_0_23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5" name="Google Shape;2825;g3c877403848_0_23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0"/>
        <p:cNvGrpSpPr/>
        <p:nvPr/>
      </p:nvGrpSpPr>
      <p:grpSpPr>
        <a:xfrm>
          <a:off x="0" y="0"/>
          <a:ext cx="0" cy="0"/>
          <a:chOff x="0" y="0"/>
          <a:chExt cx="0" cy="0"/>
        </a:xfrm>
      </p:grpSpPr>
      <p:sp>
        <p:nvSpPr>
          <p:cNvPr id="2831" name="Google Shape;2831;g3c877403848_0_23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2" name="Google Shape;2832;g3c877403848_0_2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5"/>
        <p:cNvGrpSpPr/>
        <p:nvPr/>
      </p:nvGrpSpPr>
      <p:grpSpPr>
        <a:xfrm>
          <a:off x="0" y="0"/>
          <a:ext cx="0" cy="0"/>
          <a:chOff x="0" y="0"/>
          <a:chExt cx="0" cy="0"/>
        </a:xfrm>
      </p:grpSpPr>
      <p:sp>
        <p:nvSpPr>
          <p:cNvPr id="2866" name="Google Shape;2866;g3c877403848_0_24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7" name="Google Shape;2867;g3c877403848_0_24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1"/>
        <p:cNvGrpSpPr/>
        <p:nvPr/>
      </p:nvGrpSpPr>
      <p:grpSpPr>
        <a:xfrm>
          <a:off x="0" y="0"/>
          <a:ext cx="0" cy="0"/>
          <a:chOff x="0" y="0"/>
          <a:chExt cx="0" cy="0"/>
        </a:xfrm>
      </p:grpSpPr>
      <p:sp>
        <p:nvSpPr>
          <p:cNvPr id="2872" name="Google Shape;2872;g3c877403848_0_24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3" name="Google Shape;2873;g3c877403848_0_24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7"/>
        <p:cNvGrpSpPr/>
        <p:nvPr/>
      </p:nvGrpSpPr>
      <p:grpSpPr>
        <a:xfrm>
          <a:off x="0" y="0"/>
          <a:ext cx="0" cy="0"/>
          <a:chOff x="0" y="0"/>
          <a:chExt cx="0" cy="0"/>
        </a:xfrm>
      </p:grpSpPr>
      <p:sp>
        <p:nvSpPr>
          <p:cNvPr id="2878" name="Google Shape;2878;g3c877403848_0_24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9" name="Google Shape;2879;g3c877403848_0_24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3"/>
        <p:cNvGrpSpPr/>
        <p:nvPr/>
      </p:nvGrpSpPr>
      <p:grpSpPr>
        <a:xfrm>
          <a:off x="0" y="0"/>
          <a:ext cx="0" cy="0"/>
          <a:chOff x="0" y="0"/>
          <a:chExt cx="0" cy="0"/>
        </a:xfrm>
      </p:grpSpPr>
      <p:sp>
        <p:nvSpPr>
          <p:cNvPr id="2884" name="Google Shape;2884;g3c877403848_0_24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5" name="Google Shape;2885;g3c877403848_0_24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1"/>
        <p:cNvGrpSpPr/>
        <p:nvPr/>
      </p:nvGrpSpPr>
      <p:grpSpPr>
        <a:xfrm>
          <a:off x="0" y="0"/>
          <a:ext cx="0" cy="0"/>
          <a:chOff x="0" y="0"/>
          <a:chExt cx="0" cy="0"/>
        </a:xfrm>
      </p:grpSpPr>
      <p:sp>
        <p:nvSpPr>
          <p:cNvPr id="2892" name="Google Shape;2892;g3c877403848_0_24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3" name="Google Shape;2893;g3c877403848_0_24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1"/>
        <p:cNvGrpSpPr/>
        <p:nvPr/>
      </p:nvGrpSpPr>
      <p:grpSpPr>
        <a:xfrm>
          <a:off x="0" y="0"/>
          <a:ext cx="0" cy="0"/>
          <a:chOff x="0" y="0"/>
          <a:chExt cx="0" cy="0"/>
        </a:xfrm>
      </p:grpSpPr>
      <p:sp>
        <p:nvSpPr>
          <p:cNvPr id="2902" name="Google Shape;2902;g3c877403848_0_2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3" name="Google Shape;2903;g3c877403848_0_2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2"/>
        <p:cNvGrpSpPr/>
        <p:nvPr/>
      </p:nvGrpSpPr>
      <p:grpSpPr>
        <a:xfrm>
          <a:off x="0" y="0"/>
          <a:ext cx="0" cy="0"/>
          <a:chOff x="0" y="0"/>
          <a:chExt cx="0" cy="0"/>
        </a:xfrm>
      </p:grpSpPr>
      <p:sp>
        <p:nvSpPr>
          <p:cNvPr id="2913" name="Google Shape;2913;g3c877403848_0_24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4" name="Google Shape;2914;g3c877403848_0_24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9"/>
        <p:cNvGrpSpPr/>
        <p:nvPr/>
      </p:nvGrpSpPr>
      <p:grpSpPr>
        <a:xfrm>
          <a:off x="0" y="0"/>
          <a:ext cx="0" cy="0"/>
          <a:chOff x="0" y="0"/>
          <a:chExt cx="0" cy="0"/>
        </a:xfrm>
      </p:grpSpPr>
      <p:sp>
        <p:nvSpPr>
          <p:cNvPr id="2920" name="Google Shape;2920;g3c877403848_0_24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1" name="Google Shape;2921;g3c877403848_0_24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0"/>
        <p:cNvGrpSpPr/>
        <p:nvPr/>
      </p:nvGrpSpPr>
      <p:grpSpPr>
        <a:xfrm>
          <a:off x="0" y="0"/>
          <a:ext cx="0" cy="0"/>
          <a:chOff x="0" y="0"/>
          <a:chExt cx="0" cy="0"/>
        </a:xfrm>
      </p:grpSpPr>
      <p:sp>
        <p:nvSpPr>
          <p:cNvPr id="2941" name="Google Shape;2941;g3c877403848_0_24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2" name="Google Shape;2942;g3c877403848_0_2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
          <p:cNvSpPr txBox="1"/>
          <p:nvPr/>
        </p:nvSpPr>
        <p:spPr>
          <a:xfrm>
            <a:off x="517200" y="1802500"/>
            <a:ext cx="10851900" cy="48363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Roboto"/>
              <a:ea typeface="Roboto"/>
              <a:cs typeface="Roboto"/>
              <a:sym typeface="Roboto"/>
            </a:endParaRPr>
          </a:p>
          <a:p>
            <a:pPr marL="0" marR="0" lvl="0" indent="0" algn="l" rtl="0">
              <a:lnSpc>
                <a:spcPct val="100000"/>
              </a:lnSpc>
              <a:spcBef>
                <a:spcPts val="1333"/>
              </a:spcBef>
              <a:spcAft>
                <a:spcPts val="0"/>
              </a:spcAft>
              <a:buClr>
                <a:schemeClr val="dk1"/>
              </a:buClr>
              <a:buSzPts val="2400"/>
              <a:buFont typeface="Arial"/>
              <a:buNone/>
            </a:pPr>
            <a:endParaRPr sz="2400" b="0" i="0" u="none" strike="noStrike" cap="none">
              <a:solidFill>
                <a:schemeClr val="dk1"/>
              </a:solidFill>
              <a:latin typeface="Roboto"/>
              <a:ea typeface="Roboto"/>
              <a:cs typeface="Roboto"/>
              <a:sym typeface="Roboto"/>
            </a:endParaRPr>
          </a:p>
          <a:p>
            <a:pPr marL="0" marR="0" lvl="0" indent="0" algn="l" rtl="0">
              <a:lnSpc>
                <a:spcPct val="100000"/>
              </a:lnSpc>
              <a:spcBef>
                <a:spcPts val="1333"/>
              </a:spcBef>
              <a:spcAft>
                <a:spcPts val="1333"/>
              </a:spcAft>
              <a:buClr>
                <a:schemeClr val="dk1"/>
              </a:buClr>
              <a:buSzPts val="2400"/>
              <a:buFont typeface="Arial"/>
              <a:buNone/>
            </a:pPr>
            <a:endParaRPr sz="2400" b="0" i="0" u="none" strike="noStrike" cap="none">
              <a:solidFill>
                <a:schemeClr val="dk1"/>
              </a:solidFill>
              <a:latin typeface="Roboto"/>
              <a:ea typeface="Roboto"/>
              <a:cs typeface="Roboto"/>
              <a:sym typeface="Roboto"/>
            </a:endParaRPr>
          </a:p>
        </p:txBody>
      </p:sp>
      <p:sp>
        <p:nvSpPr>
          <p:cNvPr id="16" name="Google Shape;16;p2"/>
          <p:cNvSpPr txBox="1"/>
          <p:nvPr/>
        </p:nvSpPr>
        <p:spPr>
          <a:xfrm>
            <a:off x="415600" y="0"/>
            <a:ext cx="11360700" cy="8316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Montserrat"/>
              <a:buNone/>
            </a:pPr>
            <a:r>
              <a:rPr lang="en-US" sz="2400" b="1" i="0" u="none" strike="noStrike" cap="none">
                <a:solidFill>
                  <a:schemeClr val="dk1"/>
                </a:solidFill>
                <a:latin typeface="Montserrat"/>
                <a:ea typeface="Montserrat"/>
                <a:cs typeface="Montserrat"/>
                <a:sym typeface="Montserrat"/>
              </a:rPr>
              <a:t>COSTCO TIMELINE</a:t>
            </a:r>
            <a:endParaRPr sz="2400" b="1" i="0" u="none" strike="noStrike" cap="none">
              <a:solidFill>
                <a:schemeClr val="dk1"/>
              </a:solidFill>
              <a:latin typeface="Montserrat"/>
              <a:ea typeface="Montserrat"/>
              <a:cs typeface="Montserrat"/>
              <a:sym typeface="Montserrat"/>
            </a:endParaRPr>
          </a:p>
        </p:txBody>
      </p:sp>
      <p:sp>
        <p:nvSpPr>
          <p:cNvPr id="17" name="Google Shape;17;p2"/>
          <p:cNvSpPr/>
          <p:nvPr/>
        </p:nvSpPr>
        <p:spPr>
          <a:xfrm>
            <a:off x="0" y="0"/>
            <a:ext cx="12192000" cy="933900"/>
          </a:xfrm>
          <a:prstGeom prst="rect">
            <a:avLst/>
          </a:prstGeom>
          <a:solidFill>
            <a:srgbClr val="0033A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0033A0"/>
              </a:solidFill>
              <a:latin typeface="Arial"/>
              <a:ea typeface="Arial"/>
              <a:cs typeface="Arial"/>
              <a:sym typeface="Arial"/>
            </a:endParaRPr>
          </a:p>
        </p:txBody>
      </p:sp>
      <p:sp>
        <p:nvSpPr>
          <p:cNvPr id="18" name="Google Shape;18;p2"/>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solidFill>
                  <a:schemeClr val="lt1"/>
                </a:solidFill>
              </a:defRPr>
            </a:lvl2pPr>
            <a:lvl3pPr lvl="2" algn="l">
              <a:lnSpc>
                <a:spcPct val="100000"/>
              </a:lnSpc>
              <a:spcBef>
                <a:spcPts val="0"/>
              </a:spcBef>
              <a:spcAft>
                <a:spcPts val="0"/>
              </a:spcAft>
              <a:buSzPts val="2800"/>
              <a:buNone/>
              <a:defRPr>
                <a:solidFill>
                  <a:schemeClr val="lt1"/>
                </a:solidFill>
              </a:defRPr>
            </a:lvl3pPr>
            <a:lvl4pPr lvl="3" algn="l">
              <a:lnSpc>
                <a:spcPct val="100000"/>
              </a:lnSpc>
              <a:spcBef>
                <a:spcPts val="0"/>
              </a:spcBef>
              <a:spcAft>
                <a:spcPts val="0"/>
              </a:spcAft>
              <a:buSzPts val="2800"/>
              <a:buNone/>
              <a:defRPr>
                <a:solidFill>
                  <a:schemeClr val="lt1"/>
                </a:solidFill>
              </a:defRPr>
            </a:lvl4pPr>
            <a:lvl5pPr lvl="4" algn="l">
              <a:lnSpc>
                <a:spcPct val="100000"/>
              </a:lnSpc>
              <a:spcBef>
                <a:spcPts val="0"/>
              </a:spcBef>
              <a:spcAft>
                <a:spcPts val="0"/>
              </a:spcAft>
              <a:buSzPts val="2800"/>
              <a:buNone/>
              <a:defRPr>
                <a:solidFill>
                  <a:schemeClr val="lt1"/>
                </a:solidFill>
              </a:defRPr>
            </a:lvl5pPr>
            <a:lvl6pPr lvl="5" algn="l">
              <a:lnSpc>
                <a:spcPct val="100000"/>
              </a:lnSpc>
              <a:spcBef>
                <a:spcPts val="0"/>
              </a:spcBef>
              <a:spcAft>
                <a:spcPts val="0"/>
              </a:spcAft>
              <a:buSzPts val="2800"/>
              <a:buNone/>
              <a:defRPr>
                <a:solidFill>
                  <a:schemeClr val="lt1"/>
                </a:solidFill>
              </a:defRPr>
            </a:lvl6pPr>
            <a:lvl7pPr lvl="6" algn="l">
              <a:lnSpc>
                <a:spcPct val="100000"/>
              </a:lnSpc>
              <a:spcBef>
                <a:spcPts val="0"/>
              </a:spcBef>
              <a:spcAft>
                <a:spcPts val="0"/>
              </a:spcAft>
              <a:buSzPts val="2800"/>
              <a:buNone/>
              <a:defRPr>
                <a:solidFill>
                  <a:schemeClr val="lt1"/>
                </a:solidFill>
              </a:defRPr>
            </a:lvl7pPr>
            <a:lvl8pPr lvl="7" algn="l">
              <a:lnSpc>
                <a:spcPct val="100000"/>
              </a:lnSpc>
              <a:spcBef>
                <a:spcPts val="0"/>
              </a:spcBef>
              <a:spcAft>
                <a:spcPts val="0"/>
              </a:spcAft>
              <a:buSzPts val="2800"/>
              <a:buNone/>
              <a:defRPr>
                <a:solidFill>
                  <a:schemeClr val="lt1"/>
                </a:solidFill>
              </a:defRPr>
            </a:lvl8pPr>
            <a:lvl9pPr lvl="8" algn="l">
              <a:lnSpc>
                <a:spcPct val="100000"/>
              </a:lnSpc>
              <a:spcBef>
                <a:spcPts val="0"/>
              </a:spcBef>
              <a:spcAft>
                <a:spcPts val="0"/>
              </a:spcAft>
              <a:buSzPts val="2800"/>
              <a:buNone/>
              <a:defRPr>
                <a:solidFill>
                  <a:schemeClr val="lt1"/>
                </a:solidFill>
              </a:defRPr>
            </a:lvl9pPr>
          </a:lstStyle>
          <a:p>
            <a:endParaRPr/>
          </a:p>
        </p:txBody>
      </p:sp>
      <p:sp>
        <p:nvSpPr>
          <p:cNvPr id="19" name="Google Shape;19;p2"/>
          <p:cNvSpPr txBox="1">
            <a:spLocks noGrp="1"/>
          </p:cNvSpPr>
          <p:nvPr>
            <p:ph type="subTitle" idx="1"/>
          </p:nvPr>
        </p:nvSpPr>
        <p:spPr>
          <a:xfrm>
            <a:off x="456005" y="1176109"/>
            <a:ext cx="11280000" cy="524700"/>
          </a:xfrm>
          <a:prstGeom prst="rect">
            <a:avLst/>
          </a:prstGeom>
          <a:noFill/>
          <a:ln>
            <a:noFill/>
          </a:ln>
        </p:spPr>
        <p:txBody>
          <a:bodyPr spcFirstLastPara="1" wrap="square" lIns="91425" tIns="91425" rIns="91425" bIns="91425" anchor="t" anchorCtr="0">
            <a:noAutofit/>
          </a:bodyPr>
          <a:lstStyle>
            <a:lvl1pPr lvl="0" algn="l">
              <a:lnSpc>
                <a:spcPct val="95000"/>
              </a:lnSpc>
              <a:spcBef>
                <a:spcPts val="0"/>
              </a:spcBef>
              <a:spcAft>
                <a:spcPts val="0"/>
              </a:spcAft>
              <a:buSzPts val="1800"/>
              <a:buNone/>
              <a:defRPr>
                <a:solidFill>
                  <a:schemeClr val="dk1"/>
                </a:solidFill>
              </a:defRPr>
            </a:lvl1pPr>
            <a:lvl2pPr lvl="1" algn="l">
              <a:lnSpc>
                <a:spcPct val="95000"/>
              </a:lnSpc>
              <a:spcBef>
                <a:spcPts val="0"/>
              </a:spcBef>
              <a:spcAft>
                <a:spcPts val="0"/>
              </a:spcAft>
              <a:buSzPts val="1400"/>
              <a:buNone/>
              <a:defRPr b="1">
                <a:solidFill>
                  <a:schemeClr val="dk1"/>
                </a:solidFill>
              </a:defRPr>
            </a:lvl2pPr>
            <a:lvl3pPr lvl="2" algn="l">
              <a:lnSpc>
                <a:spcPct val="95000"/>
              </a:lnSpc>
              <a:spcBef>
                <a:spcPts val="0"/>
              </a:spcBef>
              <a:spcAft>
                <a:spcPts val="0"/>
              </a:spcAft>
              <a:buSzPts val="1400"/>
              <a:buNone/>
              <a:defRPr b="1">
                <a:solidFill>
                  <a:schemeClr val="dk1"/>
                </a:solidFill>
              </a:defRPr>
            </a:lvl3pPr>
            <a:lvl4pPr lvl="3" algn="l">
              <a:lnSpc>
                <a:spcPct val="95000"/>
              </a:lnSpc>
              <a:spcBef>
                <a:spcPts val="0"/>
              </a:spcBef>
              <a:spcAft>
                <a:spcPts val="0"/>
              </a:spcAft>
              <a:buSzPts val="1400"/>
              <a:buNone/>
              <a:defRPr b="1">
                <a:solidFill>
                  <a:schemeClr val="dk1"/>
                </a:solidFill>
              </a:defRPr>
            </a:lvl4pPr>
            <a:lvl5pPr lvl="4" algn="l">
              <a:lnSpc>
                <a:spcPct val="95000"/>
              </a:lnSpc>
              <a:spcBef>
                <a:spcPts val="0"/>
              </a:spcBef>
              <a:spcAft>
                <a:spcPts val="0"/>
              </a:spcAft>
              <a:buSzPts val="1400"/>
              <a:buNone/>
              <a:defRPr b="1">
                <a:solidFill>
                  <a:schemeClr val="dk1"/>
                </a:solidFill>
              </a:defRPr>
            </a:lvl5pPr>
            <a:lvl6pPr lvl="5" algn="l">
              <a:lnSpc>
                <a:spcPct val="95000"/>
              </a:lnSpc>
              <a:spcBef>
                <a:spcPts val="0"/>
              </a:spcBef>
              <a:spcAft>
                <a:spcPts val="0"/>
              </a:spcAft>
              <a:buSzPts val="1400"/>
              <a:buNone/>
              <a:defRPr b="1">
                <a:solidFill>
                  <a:schemeClr val="dk1"/>
                </a:solidFill>
              </a:defRPr>
            </a:lvl6pPr>
            <a:lvl7pPr lvl="6" algn="l">
              <a:lnSpc>
                <a:spcPct val="95000"/>
              </a:lnSpc>
              <a:spcBef>
                <a:spcPts val="0"/>
              </a:spcBef>
              <a:spcAft>
                <a:spcPts val="0"/>
              </a:spcAft>
              <a:buSzPts val="1400"/>
              <a:buNone/>
              <a:defRPr b="1">
                <a:solidFill>
                  <a:schemeClr val="dk1"/>
                </a:solidFill>
              </a:defRPr>
            </a:lvl7pPr>
            <a:lvl8pPr lvl="7" algn="l">
              <a:lnSpc>
                <a:spcPct val="95000"/>
              </a:lnSpc>
              <a:spcBef>
                <a:spcPts val="0"/>
              </a:spcBef>
              <a:spcAft>
                <a:spcPts val="0"/>
              </a:spcAft>
              <a:buSzPts val="1400"/>
              <a:buNone/>
              <a:defRPr b="1">
                <a:solidFill>
                  <a:schemeClr val="dk1"/>
                </a:solidFill>
              </a:defRPr>
            </a:lvl8pPr>
            <a:lvl9pPr lvl="8" algn="l">
              <a:lnSpc>
                <a:spcPct val="95000"/>
              </a:lnSpc>
              <a:spcBef>
                <a:spcPts val="0"/>
              </a:spcBef>
              <a:spcAft>
                <a:spcPts val="0"/>
              </a:spcAft>
              <a:buSzPts val="1400"/>
              <a:buNone/>
              <a:defRPr b="1">
                <a:solidFill>
                  <a:schemeClr val="dk1"/>
                </a:solidFill>
              </a:defRPr>
            </a:lvl9pPr>
          </a:lstStyle>
          <a:p>
            <a:endParaRPr/>
          </a:p>
        </p:txBody>
      </p:sp>
      <p:pic>
        <p:nvPicPr>
          <p:cNvPr id="20" name="Google Shape;20;p2"/>
          <p:cNvPicPr preferRelativeResize="0"/>
          <p:nvPr/>
        </p:nvPicPr>
        <p:blipFill rotWithShape="1">
          <a:blip r:embed="rId2">
            <a:alphaModFix/>
          </a:blip>
          <a:srcRect/>
          <a:stretch/>
        </p:blipFill>
        <p:spPr>
          <a:xfrm>
            <a:off x="515934" y="5926500"/>
            <a:ext cx="763597" cy="763597"/>
          </a:xfrm>
          <a:prstGeom prst="rect">
            <a:avLst/>
          </a:prstGeom>
          <a:noFill/>
          <a:ln>
            <a:noFill/>
          </a:ln>
        </p:spPr>
      </p:pic>
      <p:pic>
        <p:nvPicPr>
          <p:cNvPr id="21" name="Google Shape;21;p2"/>
          <p:cNvPicPr preferRelativeResize="0"/>
          <p:nvPr/>
        </p:nvPicPr>
        <p:blipFill rotWithShape="1">
          <a:blip r:embed="rId3">
            <a:alphaModFix/>
          </a:blip>
          <a:srcRect t="199" b="189"/>
          <a:stretch/>
        </p:blipFill>
        <p:spPr>
          <a:xfrm>
            <a:off x="10402701" y="6165718"/>
            <a:ext cx="1464935" cy="5244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415600" y="85367"/>
            <a:ext cx="113607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4" name="Google Shape;64;p11"/>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415600" y="740800"/>
            <a:ext cx="3744000" cy="1007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67" name="Google Shape;67;p12"/>
          <p:cNvSpPr txBox="1">
            <a:spLocks noGrp="1"/>
          </p:cNvSpPr>
          <p:nvPr>
            <p:ph type="body" idx="1"/>
          </p:nvPr>
        </p:nvSpPr>
        <p:spPr>
          <a:xfrm>
            <a:off x="415600" y="1852800"/>
            <a:ext cx="3744000" cy="42393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68" name="Google Shape;68;p12"/>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653667" y="600200"/>
            <a:ext cx="8490300" cy="5454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71" name="Google Shape;71;p13"/>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2"/>
        <p:cNvGrpSpPr/>
        <p:nvPr/>
      </p:nvGrpSpPr>
      <p:grpSpPr>
        <a:xfrm>
          <a:off x="0" y="0"/>
          <a:ext cx="0" cy="0"/>
          <a:chOff x="0" y="0"/>
          <a:chExt cx="0" cy="0"/>
        </a:xfrm>
      </p:grpSpPr>
      <p:sp>
        <p:nvSpPr>
          <p:cNvPr id="73" name="Google Shape;73;p1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74" name="Google Shape;74;p14"/>
          <p:cNvSpPr txBox="1">
            <a:spLocks noGrp="1"/>
          </p:cNvSpPr>
          <p:nvPr>
            <p:ph type="title"/>
          </p:nvPr>
        </p:nvSpPr>
        <p:spPr>
          <a:xfrm>
            <a:off x="354000" y="1644233"/>
            <a:ext cx="53937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75" name="Google Shape;75;p14"/>
          <p:cNvSpPr txBox="1">
            <a:spLocks noGrp="1"/>
          </p:cNvSpPr>
          <p:nvPr>
            <p:ph type="subTitle" idx="1"/>
          </p:nvPr>
        </p:nvSpPr>
        <p:spPr>
          <a:xfrm>
            <a:off x="354000" y="3737433"/>
            <a:ext cx="5393700" cy="164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76" name="Google Shape;76;p14"/>
          <p:cNvSpPr txBox="1">
            <a:spLocks noGrp="1"/>
          </p:cNvSpPr>
          <p:nvPr>
            <p:ph type="body" idx="2"/>
          </p:nvPr>
        </p:nvSpPr>
        <p:spPr>
          <a:xfrm>
            <a:off x="6586000" y="965433"/>
            <a:ext cx="5115900" cy="4926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7" name="Google Shape;77;p14"/>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8"/>
        <p:cNvGrpSpPr/>
        <p:nvPr/>
      </p:nvGrpSpPr>
      <p:grpSpPr>
        <a:xfrm>
          <a:off x="0" y="0"/>
          <a:ext cx="0" cy="0"/>
          <a:chOff x="0" y="0"/>
          <a:chExt cx="0" cy="0"/>
        </a:xfrm>
      </p:grpSpPr>
      <p:sp>
        <p:nvSpPr>
          <p:cNvPr id="79" name="Google Shape;79;p15"/>
          <p:cNvSpPr txBox="1">
            <a:spLocks noGrp="1"/>
          </p:cNvSpPr>
          <p:nvPr>
            <p:ph type="body" idx="1"/>
          </p:nvPr>
        </p:nvSpPr>
        <p:spPr>
          <a:xfrm>
            <a:off x="415600" y="5640767"/>
            <a:ext cx="7998300" cy="80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0" name="Google Shape;80;p15"/>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15600" y="1474833"/>
            <a:ext cx="11360700" cy="2618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83" name="Google Shape;83;p16"/>
          <p:cNvSpPr txBox="1">
            <a:spLocks noGrp="1"/>
          </p:cNvSpPr>
          <p:nvPr>
            <p:ph type="body" idx="1"/>
          </p:nvPr>
        </p:nvSpPr>
        <p:spPr>
          <a:xfrm>
            <a:off x="415600" y="4202967"/>
            <a:ext cx="11360700" cy="17343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84" name="Google Shape;84;p16"/>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5"/>
        <p:cNvGrpSpPr/>
        <p:nvPr/>
      </p:nvGrpSpPr>
      <p:grpSpPr>
        <a:xfrm>
          <a:off x="0" y="0"/>
          <a:ext cx="0" cy="0"/>
          <a:chOff x="0" y="0"/>
          <a:chExt cx="0" cy="0"/>
        </a:xfrm>
      </p:grpSpPr>
      <p:pic>
        <p:nvPicPr>
          <p:cNvPr id="86" name="Google Shape;86;p17"/>
          <p:cNvPicPr preferRelativeResize="0"/>
          <p:nvPr/>
        </p:nvPicPr>
        <p:blipFill rotWithShape="1">
          <a:blip r:embed="rId2">
            <a:alphaModFix/>
          </a:blip>
          <a:srcRect/>
          <a:stretch/>
        </p:blipFill>
        <p:spPr>
          <a:xfrm>
            <a:off x="2118" y="2118"/>
            <a:ext cx="2118" cy="2118"/>
          </a:xfrm>
          <a:prstGeom prst="rect">
            <a:avLst/>
          </a:prstGeom>
          <a:noFill/>
          <a:ln>
            <a:noFill/>
          </a:ln>
        </p:spPr>
      </p:pic>
      <p:sp>
        <p:nvSpPr>
          <p:cNvPr id="87" name="Google Shape;87;p17"/>
          <p:cNvSpPr txBox="1">
            <a:spLocks noGrp="1"/>
          </p:cNvSpPr>
          <p:nvPr>
            <p:ph type="title"/>
          </p:nvPr>
        </p:nvSpPr>
        <p:spPr>
          <a:xfrm>
            <a:off x="493967" y="97536"/>
            <a:ext cx="11280000" cy="662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Clr>
                <a:srgbClr val="0B5394"/>
              </a:buClr>
              <a:buSzPts val="2800"/>
              <a:buNone/>
              <a:defRPr>
                <a:solidFill>
                  <a:srgbClr val="0B5394"/>
                </a:solidFill>
              </a:defRPr>
            </a:lvl2pPr>
            <a:lvl3pPr lvl="2" algn="l">
              <a:lnSpc>
                <a:spcPct val="100000"/>
              </a:lnSpc>
              <a:spcBef>
                <a:spcPts val="0"/>
              </a:spcBef>
              <a:spcAft>
                <a:spcPts val="0"/>
              </a:spcAft>
              <a:buClr>
                <a:srgbClr val="0B5394"/>
              </a:buClr>
              <a:buSzPts val="2800"/>
              <a:buNone/>
              <a:defRPr>
                <a:solidFill>
                  <a:srgbClr val="0B5394"/>
                </a:solidFill>
              </a:defRPr>
            </a:lvl3pPr>
            <a:lvl4pPr lvl="3" algn="l">
              <a:lnSpc>
                <a:spcPct val="100000"/>
              </a:lnSpc>
              <a:spcBef>
                <a:spcPts val="0"/>
              </a:spcBef>
              <a:spcAft>
                <a:spcPts val="0"/>
              </a:spcAft>
              <a:buClr>
                <a:srgbClr val="0B5394"/>
              </a:buClr>
              <a:buSzPts val="2800"/>
              <a:buNone/>
              <a:defRPr>
                <a:solidFill>
                  <a:srgbClr val="0B5394"/>
                </a:solidFill>
              </a:defRPr>
            </a:lvl4pPr>
            <a:lvl5pPr lvl="4" algn="l">
              <a:lnSpc>
                <a:spcPct val="100000"/>
              </a:lnSpc>
              <a:spcBef>
                <a:spcPts val="0"/>
              </a:spcBef>
              <a:spcAft>
                <a:spcPts val="0"/>
              </a:spcAft>
              <a:buClr>
                <a:srgbClr val="0B5394"/>
              </a:buClr>
              <a:buSzPts val="2800"/>
              <a:buNone/>
              <a:defRPr>
                <a:solidFill>
                  <a:srgbClr val="0B5394"/>
                </a:solidFill>
              </a:defRPr>
            </a:lvl5pPr>
            <a:lvl6pPr lvl="5" algn="l">
              <a:lnSpc>
                <a:spcPct val="100000"/>
              </a:lnSpc>
              <a:spcBef>
                <a:spcPts val="0"/>
              </a:spcBef>
              <a:spcAft>
                <a:spcPts val="0"/>
              </a:spcAft>
              <a:buClr>
                <a:srgbClr val="0B5394"/>
              </a:buClr>
              <a:buSzPts val="2800"/>
              <a:buNone/>
              <a:defRPr>
                <a:solidFill>
                  <a:srgbClr val="0B5394"/>
                </a:solidFill>
              </a:defRPr>
            </a:lvl6pPr>
            <a:lvl7pPr lvl="6" algn="l">
              <a:lnSpc>
                <a:spcPct val="100000"/>
              </a:lnSpc>
              <a:spcBef>
                <a:spcPts val="0"/>
              </a:spcBef>
              <a:spcAft>
                <a:spcPts val="0"/>
              </a:spcAft>
              <a:buClr>
                <a:srgbClr val="0B5394"/>
              </a:buClr>
              <a:buSzPts val="2800"/>
              <a:buNone/>
              <a:defRPr>
                <a:solidFill>
                  <a:srgbClr val="0B5394"/>
                </a:solidFill>
              </a:defRPr>
            </a:lvl7pPr>
            <a:lvl8pPr lvl="7" algn="l">
              <a:lnSpc>
                <a:spcPct val="100000"/>
              </a:lnSpc>
              <a:spcBef>
                <a:spcPts val="0"/>
              </a:spcBef>
              <a:spcAft>
                <a:spcPts val="0"/>
              </a:spcAft>
              <a:buClr>
                <a:srgbClr val="0B5394"/>
              </a:buClr>
              <a:buSzPts val="2800"/>
              <a:buNone/>
              <a:defRPr>
                <a:solidFill>
                  <a:srgbClr val="0B5394"/>
                </a:solidFill>
              </a:defRPr>
            </a:lvl8pPr>
            <a:lvl9pPr lvl="8" algn="l">
              <a:lnSpc>
                <a:spcPct val="100000"/>
              </a:lnSpc>
              <a:spcBef>
                <a:spcPts val="0"/>
              </a:spcBef>
              <a:spcAft>
                <a:spcPts val="0"/>
              </a:spcAft>
              <a:buClr>
                <a:srgbClr val="0B5394"/>
              </a:buClr>
              <a:buSzPts val="2800"/>
              <a:buNone/>
              <a:defRPr>
                <a:solidFill>
                  <a:srgbClr val="0B5394"/>
                </a:solidFill>
              </a:defRPr>
            </a:lvl9pPr>
          </a:lstStyle>
          <a:p>
            <a:endParaRPr/>
          </a:p>
        </p:txBody>
      </p:sp>
      <p:sp>
        <p:nvSpPr>
          <p:cNvPr id="88" name="Google Shape;88;p17"/>
          <p:cNvSpPr txBox="1"/>
          <p:nvPr/>
        </p:nvSpPr>
        <p:spPr>
          <a:xfrm>
            <a:off x="594400" y="1318633"/>
            <a:ext cx="11003100" cy="4982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2"/>
              </a:solidFill>
              <a:latin typeface="Roboto"/>
              <a:ea typeface="Roboto"/>
              <a:cs typeface="Roboto"/>
              <a:sym typeface="Roboto"/>
            </a:endParaRPr>
          </a:p>
        </p:txBody>
      </p:sp>
      <p:sp>
        <p:nvSpPr>
          <p:cNvPr id="89" name="Google Shape;89;p17"/>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ock Header: Title Only 1">
  <p:cSld name="Block Header: Title Only 1">
    <p:spTree>
      <p:nvGrpSpPr>
        <p:cNvPr id="1" name="Shape 90"/>
        <p:cNvGrpSpPr/>
        <p:nvPr/>
      </p:nvGrpSpPr>
      <p:grpSpPr>
        <a:xfrm>
          <a:off x="0" y="0"/>
          <a:ext cx="0" cy="0"/>
          <a:chOff x="0" y="0"/>
          <a:chExt cx="0" cy="0"/>
        </a:xfrm>
      </p:grpSpPr>
      <p:sp>
        <p:nvSpPr>
          <p:cNvPr id="91" name="Google Shape;91;p18"/>
          <p:cNvSpPr/>
          <p:nvPr/>
        </p:nvSpPr>
        <p:spPr>
          <a:xfrm>
            <a:off x="-20000" y="-12200"/>
            <a:ext cx="12231900" cy="808500"/>
          </a:xfrm>
          <a:prstGeom prst="rect">
            <a:avLst/>
          </a:prstGeom>
          <a:gradFill>
            <a:gsLst>
              <a:gs pos="0">
                <a:srgbClr val="0033A0"/>
              </a:gs>
              <a:gs pos="100000">
                <a:srgbClr val="0D223F"/>
              </a:gs>
            </a:gsLst>
            <a:lin ang="18900044"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92" name="Google Shape;92;p18"/>
          <p:cNvPicPr preferRelativeResize="0"/>
          <p:nvPr/>
        </p:nvPicPr>
        <p:blipFill rotWithShape="1">
          <a:blip r:embed="rId2">
            <a:alphaModFix/>
          </a:blip>
          <a:srcRect/>
          <a:stretch/>
        </p:blipFill>
        <p:spPr>
          <a:xfrm>
            <a:off x="2118" y="2118"/>
            <a:ext cx="2118" cy="2118"/>
          </a:xfrm>
          <a:prstGeom prst="rect">
            <a:avLst/>
          </a:prstGeom>
          <a:noFill/>
          <a:ln>
            <a:noFill/>
          </a:ln>
        </p:spPr>
      </p:pic>
      <p:sp>
        <p:nvSpPr>
          <p:cNvPr id="93" name="Google Shape;93;p18"/>
          <p:cNvSpPr txBox="1">
            <a:spLocks noGrp="1"/>
          </p:cNvSpPr>
          <p:nvPr>
            <p:ph type="title"/>
          </p:nvPr>
        </p:nvSpPr>
        <p:spPr>
          <a:xfrm>
            <a:off x="499872" y="97536"/>
            <a:ext cx="11280000" cy="662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rgbClr val="0033A0"/>
              </a:buClr>
              <a:buSzPts val="2800"/>
              <a:buNone/>
              <a:defRPr>
                <a:solidFill>
                  <a:srgbClr val="0033A0"/>
                </a:solidFill>
              </a:defRPr>
            </a:lvl2pPr>
            <a:lvl3pPr lvl="2" algn="l">
              <a:lnSpc>
                <a:spcPct val="100000"/>
              </a:lnSpc>
              <a:spcBef>
                <a:spcPts val="0"/>
              </a:spcBef>
              <a:spcAft>
                <a:spcPts val="0"/>
              </a:spcAft>
              <a:buClr>
                <a:srgbClr val="0033A0"/>
              </a:buClr>
              <a:buSzPts val="2800"/>
              <a:buNone/>
              <a:defRPr>
                <a:solidFill>
                  <a:srgbClr val="0033A0"/>
                </a:solidFill>
              </a:defRPr>
            </a:lvl3pPr>
            <a:lvl4pPr lvl="3" algn="l">
              <a:lnSpc>
                <a:spcPct val="100000"/>
              </a:lnSpc>
              <a:spcBef>
                <a:spcPts val="0"/>
              </a:spcBef>
              <a:spcAft>
                <a:spcPts val="0"/>
              </a:spcAft>
              <a:buClr>
                <a:srgbClr val="0033A0"/>
              </a:buClr>
              <a:buSzPts val="2800"/>
              <a:buNone/>
              <a:defRPr>
                <a:solidFill>
                  <a:srgbClr val="0033A0"/>
                </a:solidFill>
              </a:defRPr>
            </a:lvl4pPr>
            <a:lvl5pPr lvl="4" algn="l">
              <a:lnSpc>
                <a:spcPct val="100000"/>
              </a:lnSpc>
              <a:spcBef>
                <a:spcPts val="0"/>
              </a:spcBef>
              <a:spcAft>
                <a:spcPts val="0"/>
              </a:spcAft>
              <a:buClr>
                <a:srgbClr val="0033A0"/>
              </a:buClr>
              <a:buSzPts val="2800"/>
              <a:buNone/>
              <a:defRPr>
                <a:solidFill>
                  <a:srgbClr val="0033A0"/>
                </a:solidFill>
              </a:defRPr>
            </a:lvl5pPr>
            <a:lvl6pPr lvl="5" algn="l">
              <a:lnSpc>
                <a:spcPct val="100000"/>
              </a:lnSpc>
              <a:spcBef>
                <a:spcPts val="0"/>
              </a:spcBef>
              <a:spcAft>
                <a:spcPts val="0"/>
              </a:spcAft>
              <a:buClr>
                <a:srgbClr val="0033A0"/>
              </a:buClr>
              <a:buSzPts val="2800"/>
              <a:buNone/>
              <a:defRPr>
                <a:solidFill>
                  <a:srgbClr val="0033A0"/>
                </a:solidFill>
              </a:defRPr>
            </a:lvl6pPr>
            <a:lvl7pPr lvl="6" algn="l">
              <a:lnSpc>
                <a:spcPct val="100000"/>
              </a:lnSpc>
              <a:spcBef>
                <a:spcPts val="0"/>
              </a:spcBef>
              <a:spcAft>
                <a:spcPts val="0"/>
              </a:spcAft>
              <a:buClr>
                <a:srgbClr val="0033A0"/>
              </a:buClr>
              <a:buSzPts val="2800"/>
              <a:buNone/>
              <a:defRPr>
                <a:solidFill>
                  <a:srgbClr val="0033A0"/>
                </a:solidFill>
              </a:defRPr>
            </a:lvl7pPr>
            <a:lvl8pPr lvl="7" algn="l">
              <a:lnSpc>
                <a:spcPct val="100000"/>
              </a:lnSpc>
              <a:spcBef>
                <a:spcPts val="0"/>
              </a:spcBef>
              <a:spcAft>
                <a:spcPts val="0"/>
              </a:spcAft>
              <a:buClr>
                <a:srgbClr val="0033A0"/>
              </a:buClr>
              <a:buSzPts val="2800"/>
              <a:buNone/>
              <a:defRPr>
                <a:solidFill>
                  <a:srgbClr val="0033A0"/>
                </a:solidFill>
              </a:defRPr>
            </a:lvl8pPr>
            <a:lvl9pPr lvl="8" algn="l">
              <a:lnSpc>
                <a:spcPct val="100000"/>
              </a:lnSpc>
              <a:spcBef>
                <a:spcPts val="0"/>
              </a:spcBef>
              <a:spcAft>
                <a:spcPts val="0"/>
              </a:spcAft>
              <a:buClr>
                <a:srgbClr val="0033A0"/>
              </a:buClr>
              <a:buSzPts val="2800"/>
              <a:buNone/>
              <a:defRPr>
                <a:solidFill>
                  <a:srgbClr val="0033A0"/>
                </a:solidFill>
              </a:defRPr>
            </a:lvl9pPr>
          </a:lstStyle>
          <a:p>
            <a:endParaRPr/>
          </a:p>
        </p:txBody>
      </p:sp>
      <p:sp>
        <p:nvSpPr>
          <p:cNvPr id="94" name="Google Shape;94;p18"/>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95"/>
        <p:cNvGrpSpPr/>
        <p:nvPr/>
      </p:nvGrpSpPr>
      <p:grpSpPr>
        <a:xfrm>
          <a:off x="0" y="0"/>
          <a:ext cx="0" cy="0"/>
          <a:chOff x="0" y="0"/>
          <a:chExt cx="0" cy="0"/>
        </a:xfrm>
      </p:grpSpPr>
      <p:sp>
        <p:nvSpPr>
          <p:cNvPr id="96" name="Google Shape;96;p19"/>
          <p:cNvSpPr txBox="1">
            <a:spLocks noGrp="1"/>
          </p:cNvSpPr>
          <p:nvPr>
            <p:ph type="ctrTitle"/>
          </p:nvPr>
        </p:nvSpPr>
        <p:spPr>
          <a:xfrm>
            <a:off x="415611" y="992767"/>
            <a:ext cx="11360700" cy="2736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97" name="Google Shape;97;p19"/>
          <p:cNvSpPr txBox="1">
            <a:spLocks noGrp="1"/>
          </p:cNvSpPr>
          <p:nvPr>
            <p:ph type="subTitle" idx="1"/>
          </p:nvPr>
        </p:nvSpPr>
        <p:spPr>
          <a:xfrm>
            <a:off x="415600" y="3778833"/>
            <a:ext cx="11360700" cy="105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98" name="Google Shape;98;p19"/>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label with 1 Title &amp; subtitle ">
  <p:cSld name="Section label with 1 Title &amp; subtitle ">
    <p:spTree>
      <p:nvGrpSpPr>
        <p:cNvPr id="1" name="Shape 99"/>
        <p:cNvGrpSpPr/>
        <p:nvPr/>
      </p:nvGrpSpPr>
      <p:grpSpPr>
        <a:xfrm>
          <a:off x="0" y="0"/>
          <a:ext cx="0" cy="0"/>
          <a:chOff x="0" y="0"/>
          <a:chExt cx="0" cy="0"/>
        </a:xfrm>
      </p:grpSpPr>
      <p:sp>
        <p:nvSpPr>
          <p:cNvPr id="100" name="Google Shape;100;p20"/>
          <p:cNvSpPr txBox="1">
            <a:spLocks noGrp="1"/>
          </p:cNvSpPr>
          <p:nvPr>
            <p:ph type="body" idx="1"/>
          </p:nvPr>
        </p:nvSpPr>
        <p:spPr>
          <a:xfrm>
            <a:off x="342900" y="888419"/>
            <a:ext cx="11437800" cy="390300"/>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0"/>
              </a:spcBef>
              <a:spcAft>
                <a:spcPts val="0"/>
              </a:spcAft>
              <a:buClr>
                <a:schemeClr val="dk1"/>
              </a:buClr>
              <a:buSzPts val="1000"/>
              <a:buFont typeface="Arial"/>
              <a:buNone/>
              <a:defRPr sz="16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1" name="Google Shape;101;p20"/>
          <p:cNvSpPr txBox="1">
            <a:spLocks noGrp="1"/>
          </p:cNvSpPr>
          <p:nvPr>
            <p:ph type="title"/>
          </p:nvPr>
        </p:nvSpPr>
        <p:spPr>
          <a:xfrm>
            <a:off x="342901" y="542559"/>
            <a:ext cx="11437800" cy="274200"/>
          </a:xfrm>
          <a:prstGeom prst="rect">
            <a:avLst/>
          </a:prstGeom>
          <a:noFill/>
          <a:ln>
            <a:noFill/>
          </a:ln>
        </p:spPr>
        <p:txBody>
          <a:bodyPr spcFirstLastPara="1" wrap="square" lIns="0" tIns="0" rIns="0" bIns="0" anchor="t" anchorCtr="0">
            <a:noAutofit/>
          </a:bodyPr>
          <a:lstStyle>
            <a:lvl1pPr marR="0" lvl="0" algn="l">
              <a:lnSpc>
                <a:spcPct val="104166"/>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 name="Google Shape;102;p20"/>
          <p:cNvSpPr txBox="1">
            <a:spLocks noGrp="1"/>
          </p:cNvSpPr>
          <p:nvPr>
            <p:ph type="body" idx="2"/>
          </p:nvPr>
        </p:nvSpPr>
        <p:spPr>
          <a:xfrm>
            <a:off x="342901" y="352090"/>
            <a:ext cx="11437800" cy="118800"/>
          </a:xfrm>
          <a:prstGeom prst="rect">
            <a:avLst/>
          </a:prstGeom>
          <a:noFill/>
          <a:ln>
            <a:noFill/>
          </a:ln>
        </p:spPr>
        <p:txBody>
          <a:bodyPr spcFirstLastPara="1" wrap="square" lIns="0" tIns="0" rIns="0" bIns="0" anchor="ctr" anchorCtr="0">
            <a:noAutofit/>
          </a:bodyPr>
          <a:lstStyle>
            <a:lvl1pPr marL="457200" marR="0" lvl="0" indent="-228600" algn="l">
              <a:lnSpc>
                <a:spcPct val="90000"/>
              </a:lnSpc>
              <a:spcBef>
                <a:spcPts val="0"/>
              </a:spcBef>
              <a:spcAft>
                <a:spcPts val="0"/>
              </a:spcAft>
              <a:buClr>
                <a:schemeClr val="accent2"/>
              </a:buClr>
              <a:buSzPts val="1200"/>
              <a:buFont typeface="Arial"/>
              <a:buNone/>
              <a:defRPr sz="1200" b="1" i="0" u="none" strike="noStrike" cap="none">
                <a:solidFill>
                  <a:schemeClr val="accent2"/>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dy 3">
  <p:cSld name="Body 3">
    <p:spTree>
      <p:nvGrpSpPr>
        <p:cNvPr id="1" name="Shape 22"/>
        <p:cNvGrpSpPr/>
        <p:nvPr/>
      </p:nvGrpSpPr>
      <p:grpSpPr>
        <a:xfrm>
          <a:off x="0" y="0"/>
          <a:ext cx="0" cy="0"/>
          <a:chOff x="0" y="0"/>
          <a:chExt cx="0" cy="0"/>
        </a:xfrm>
      </p:grpSpPr>
      <p:sp>
        <p:nvSpPr>
          <p:cNvPr id="23" name="Google Shape;23;p3"/>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ster Section label with Title ">
  <p:cSld name="Master Section label with Title ">
    <p:spTree>
      <p:nvGrpSpPr>
        <p:cNvPr id="1" name="Shape 103"/>
        <p:cNvGrpSpPr/>
        <p:nvPr/>
      </p:nvGrpSpPr>
      <p:grpSpPr>
        <a:xfrm>
          <a:off x="0" y="0"/>
          <a:ext cx="0" cy="0"/>
          <a:chOff x="0" y="0"/>
          <a:chExt cx="0" cy="0"/>
        </a:xfrm>
      </p:grpSpPr>
      <p:sp>
        <p:nvSpPr>
          <p:cNvPr id="104" name="Google Shape;104;p21"/>
          <p:cNvSpPr txBox="1"/>
          <p:nvPr/>
        </p:nvSpPr>
        <p:spPr>
          <a:xfrm>
            <a:off x="415600" y="0"/>
            <a:ext cx="11360700" cy="8316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r>
              <a:rPr lang="en-US" sz="1867" b="1" i="0" u="none" strike="noStrike" cap="none">
                <a:solidFill>
                  <a:srgbClr val="000000"/>
                </a:solidFill>
                <a:latin typeface="Montserrat"/>
                <a:ea typeface="Montserrat"/>
                <a:cs typeface="Montserrat"/>
                <a:sym typeface="Montserrat"/>
              </a:rPr>
              <a:t>COSTCO TIMELINE</a:t>
            </a:r>
            <a:endParaRPr sz="1867" b="1" i="0" u="none" strike="noStrike" cap="none">
              <a:solidFill>
                <a:srgbClr val="000000"/>
              </a:solidFill>
              <a:latin typeface="Montserrat"/>
              <a:ea typeface="Montserrat"/>
              <a:cs typeface="Montserrat"/>
              <a:sym typeface="Montserrat"/>
            </a:endParaRPr>
          </a:p>
        </p:txBody>
      </p:sp>
      <p:sp>
        <p:nvSpPr>
          <p:cNvPr id="105" name="Google Shape;105;p21"/>
          <p:cNvSpPr/>
          <p:nvPr/>
        </p:nvSpPr>
        <p:spPr>
          <a:xfrm>
            <a:off x="0" y="0"/>
            <a:ext cx="12192000" cy="933900"/>
          </a:xfrm>
          <a:prstGeom prst="rect">
            <a:avLst/>
          </a:prstGeom>
          <a:solidFill>
            <a:srgbClr val="0033A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0033A0"/>
              </a:solidFill>
              <a:latin typeface="Arial"/>
              <a:ea typeface="Arial"/>
              <a:cs typeface="Arial"/>
              <a:sym typeface="Arial"/>
            </a:endParaRPr>
          </a:p>
        </p:txBody>
      </p:sp>
      <p:sp>
        <p:nvSpPr>
          <p:cNvPr id="106" name="Google Shape;106;p21"/>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520"/>
              <a:buNone/>
              <a:defRPr sz="2500" b="1">
                <a:solidFill>
                  <a:schemeClr val="lt1"/>
                </a:solidFill>
                <a:latin typeface="Raleway"/>
                <a:ea typeface="Raleway"/>
                <a:cs typeface="Raleway"/>
                <a:sym typeface="Raleway"/>
              </a:defRPr>
            </a:lvl1pPr>
            <a:lvl2pPr lvl="1" algn="l">
              <a:lnSpc>
                <a:spcPct val="100000"/>
              </a:lnSpc>
              <a:spcBef>
                <a:spcPts val="0"/>
              </a:spcBef>
              <a:spcAft>
                <a:spcPts val="0"/>
              </a:spcAft>
              <a:buSzPts val="2520"/>
              <a:buNone/>
              <a:defRPr>
                <a:solidFill>
                  <a:schemeClr val="lt1"/>
                </a:solidFill>
              </a:defRPr>
            </a:lvl2pPr>
            <a:lvl3pPr lvl="2" algn="l">
              <a:lnSpc>
                <a:spcPct val="100000"/>
              </a:lnSpc>
              <a:spcBef>
                <a:spcPts val="0"/>
              </a:spcBef>
              <a:spcAft>
                <a:spcPts val="0"/>
              </a:spcAft>
              <a:buSzPts val="2520"/>
              <a:buNone/>
              <a:defRPr>
                <a:solidFill>
                  <a:schemeClr val="lt1"/>
                </a:solidFill>
              </a:defRPr>
            </a:lvl3pPr>
            <a:lvl4pPr lvl="3" algn="l">
              <a:lnSpc>
                <a:spcPct val="100000"/>
              </a:lnSpc>
              <a:spcBef>
                <a:spcPts val="0"/>
              </a:spcBef>
              <a:spcAft>
                <a:spcPts val="0"/>
              </a:spcAft>
              <a:buSzPts val="2520"/>
              <a:buNone/>
              <a:defRPr>
                <a:solidFill>
                  <a:schemeClr val="lt1"/>
                </a:solidFill>
              </a:defRPr>
            </a:lvl4pPr>
            <a:lvl5pPr lvl="4" algn="l">
              <a:lnSpc>
                <a:spcPct val="100000"/>
              </a:lnSpc>
              <a:spcBef>
                <a:spcPts val="0"/>
              </a:spcBef>
              <a:spcAft>
                <a:spcPts val="0"/>
              </a:spcAft>
              <a:buSzPts val="2520"/>
              <a:buNone/>
              <a:defRPr>
                <a:solidFill>
                  <a:schemeClr val="lt1"/>
                </a:solidFill>
              </a:defRPr>
            </a:lvl5pPr>
            <a:lvl6pPr lvl="5" algn="l">
              <a:lnSpc>
                <a:spcPct val="100000"/>
              </a:lnSpc>
              <a:spcBef>
                <a:spcPts val="0"/>
              </a:spcBef>
              <a:spcAft>
                <a:spcPts val="0"/>
              </a:spcAft>
              <a:buSzPts val="2520"/>
              <a:buNone/>
              <a:defRPr>
                <a:solidFill>
                  <a:schemeClr val="lt1"/>
                </a:solidFill>
              </a:defRPr>
            </a:lvl6pPr>
            <a:lvl7pPr lvl="6" algn="l">
              <a:lnSpc>
                <a:spcPct val="100000"/>
              </a:lnSpc>
              <a:spcBef>
                <a:spcPts val="0"/>
              </a:spcBef>
              <a:spcAft>
                <a:spcPts val="0"/>
              </a:spcAft>
              <a:buSzPts val="2520"/>
              <a:buNone/>
              <a:defRPr>
                <a:solidFill>
                  <a:schemeClr val="lt1"/>
                </a:solidFill>
              </a:defRPr>
            </a:lvl7pPr>
            <a:lvl8pPr lvl="7" algn="l">
              <a:lnSpc>
                <a:spcPct val="100000"/>
              </a:lnSpc>
              <a:spcBef>
                <a:spcPts val="0"/>
              </a:spcBef>
              <a:spcAft>
                <a:spcPts val="0"/>
              </a:spcAft>
              <a:buSzPts val="2520"/>
              <a:buNone/>
              <a:defRPr>
                <a:solidFill>
                  <a:schemeClr val="lt1"/>
                </a:solidFill>
              </a:defRPr>
            </a:lvl8pPr>
            <a:lvl9pPr lvl="8" algn="l">
              <a:lnSpc>
                <a:spcPct val="100000"/>
              </a:lnSpc>
              <a:spcBef>
                <a:spcPts val="0"/>
              </a:spcBef>
              <a:spcAft>
                <a:spcPts val="0"/>
              </a:spcAft>
              <a:buSzPts val="2520"/>
              <a:buNone/>
              <a:defRPr>
                <a:solidFill>
                  <a:schemeClr val="lt1"/>
                </a:solidFill>
              </a:defRPr>
            </a:lvl9pPr>
          </a:lstStyle>
          <a:p>
            <a:endParaRPr/>
          </a:p>
        </p:txBody>
      </p:sp>
      <p:sp>
        <p:nvSpPr>
          <p:cNvPr id="107" name="Google Shape;107;p2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rmAutofit/>
          </a:bodyPr>
          <a:lstStyle>
            <a:lvl1pPr lvl="0">
              <a:buNone/>
              <a:defRPr>
                <a:solidFill>
                  <a:schemeClr val="lt1"/>
                </a:solidFill>
                <a:latin typeface="Raleway"/>
                <a:ea typeface="Raleway"/>
                <a:cs typeface="Raleway"/>
                <a:sym typeface="Raleway"/>
              </a:defRPr>
            </a:lvl1pPr>
            <a:lvl2pPr lvl="1">
              <a:buNone/>
              <a:defRPr>
                <a:solidFill>
                  <a:schemeClr val="lt1"/>
                </a:solidFill>
                <a:latin typeface="Raleway"/>
                <a:ea typeface="Raleway"/>
                <a:cs typeface="Raleway"/>
                <a:sym typeface="Raleway"/>
              </a:defRPr>
            </a:lvl2pPr>
            <a:lvl3pPr lvl="2">
              <a:buNone/>
              <a:defRPr>
                <a:solidFill>
                  <a:schemeClr val="lt1"/>
                </a:solidFill>
                <a:latin typeface="Raleway"/>
                <a:ea typeface="Raleway"/>
                <a:cs typeface="Raleway"/>
                <a:sym typeface="Raleway"/>
              </a:defRPr>
            </a:lvl3pPr>
            <a:lvl4pPr lvl="3">
              <a:buNone/>
              <a:defRPr>
                <a:solidFill>
                  <a:schemeClr val="lt1"/>
                </a:solidFill>
                <a:latin typeface="Raleway"/>
                <a:ea typeface="Raleway"/>
                <a:cs typeface="Raleway"/>
                <a:sym typeface="Raleway"/>
              </a:defRPr>
            </a:lvl4pPr>
            <a:lvl5pPr lvl="4">
              <a:buNone/>
              <a:defRPr>
                <a:solidFill>
                  <a:schemeClr val="lt1"/>
                </a:solidFill>
                <a:latin typeface="Raleway"/>
                <a:ea typeface="Raleway"/>
                <a:cs typeface="Raleway"/>
                <a:sym typeface="Raleway"/>
              </a:defRPr>
            </a:lvl5pPr>
            <a:lvl6pPr lvl="5">
              <a:buNone/>
              <a:defRPr>
                <a:solidFill>
                  <a:schemeClr val="lt1"/>
                </a:solidFill>
                <a:latin typeface="Raleway"/>
                <a:ea typeface="Raleway"/>
                <a:cs typeface="Raleway"/>
                <a:sym typeface="Raleway"/>
              </a:defRPr>
            </a:lvl6pPr>
            <a:lvl7pPr lvl="6">
              <a:buNone/>
              <a:defRPr>
                <a:solidFill>
                  <a:schemeClr val="lt1"/>
                </a:solidFill>
                <a:latin typeface="Raleway"/>
                <a:ea typeface="Raleway"/>
                <a:cs typeface="Raleway"/>
                <a:sym typeface="Raleway"/>
              </a:defRPr>
            </a:lvl7pPr>
            <a:lvl8pPr lvl="7">
              <a:buNone/>
              <a:defRPr>
                <a:solidFill>
                  <a:schemeClr val="lt1"/>
                </a:solidFill>
                <a:latin typeface="Raleway"/>
                <a:ea typeface="Raleway"/>
                <a:cs typeface="Raleway"/>
                <a:sym typeface="Raleway"/>
              </a:defRPr>
            </a:lvl8pPr>
            <a:lvl9pPr lvl="8">
              <a:buNone/>
              <a:defRPr>
                <a:solidFill>
                  <a:schemeClr val="lt1"/>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52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2"/>
        <p:cNvGrpSpPr/>
        <p:nvPr/>
      </p:nvGrpSpPr>
      <p:grpSpPr>
        <a:xfrm>
          <a:off x="0" y="0"/>
          <a:ext cx="0" cy="0"/>
          <a:chOff x="0" y="0"/>
          <a:chExt cx="0" cy="0"/>
        </a:xfrm>
      </p:grpSpPr>
      <p:sp>
        <p:nvSpPr>
          <p:cNvPr id="113" name="Google Shape;113;p23"/>
          <p:cNvSpPr txBox="1">
            <a:spLocks noGrp="1"/>
          </p:cNvSpPr>
          <p:nvPr>
            <p:ph type="sldNum" idx="12"/>
          </p:nvPr>
        </p:nvSpPr>
        <p:spPr>
          <a:xfrm>
            <a:off x="11410600" y="6217623"/>
            <a:ext cx="731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100"/>
              <a:buFont typeface="Arial"/>
              <a:buNone/>
              <a:defRPr sz="1100" b="0" i="0" u="none" strike="noStrike" cap="none">
                <a:solidFill>
                  <a:schemeClr val="dk2"/>
                </a:solidFill>
                <a:latin typeface="Arial"/>
                <a:ea typeface="Arial"/>
                <a:cs typeface="Arial"/>
                <a:sym typeface="Arial"/>
              </a:defRPr>
            </a:lvl1pPr>
            <a:lvl2pPr marL="0" lvl="1" indent="0" algn="r">
              <a:buClr>
                <a:schemeClr val="dk2"/>
              </a:buClr>
              <a:buSzPts val="1100"/>
              <a:buFont typeface="Arial"/>
              <a:buNone/>
              <a:defRPr sz="1100" b="0" i="0" u="none" strike="noStrike" cap="none">
                <a:solidFill>
                  <a:schemeClr val="dk2"/>
                </a:solidFill>
                <a:latin typeface="Arial"/>
                <a:ea typeface="Arial"/>
                <a:cs typeface="Arial"/>
                <a:sym typeface="Arial"/>
              </a:defRPr>
            </a:lvl2pPr>
            <a:lvl3pPr marL="0" lvl="2" indent="0" algn="r">
              <a:buClr>
                <a:schemeClr val="dk2"/>
              </a:buClr>
              <a:buSzPts val="1100"/>
              <a:buFont typeface="Arial"/>
              <a:buNone/>
              <a:defRPr sz="1100" b="0" i="0" u="none" strike="noStrike" cap="none">
                <a:solidFill>
                  <a:schemeClr val="dk2"/>
                </a:solidFill>
                <a:latin typeface="Arial"/>
                <a:ea typeface="Arial"/>
                <a:cs typeface="Arial"/>
                <a:sym typeface="Arial"/>
              </a:defRPr>
            </a:lvl3pPr>
            <a:lvl4pPr marL="0" lvl="3" indent="0" algn="r">
              <a:buClr>
                <a:schemeClr val="dk2"/>
              </a:buClr>
              <a:buSzPts val="1100"/>
              <a:buFont typeface="Arial"/>
              <a:buNone/>
              <a:defRPr sz="1100" b="0" i="0" u="none" strike="noStrike" cap="none">
                <a:solidFill>
                  <a:schemeClr val="dk2"/>
                </a:solidFill>
                <a:latin typeface="Arial"/>
                <a:ea typeface="Arial"/>
                <a:cs typeface="Arial"/>
                <a:sym typeface="Arial"/>
              </a:defRPr>
            </a:lvl4pPr>
            <a:lvl5pPr marL="0" lvl="4" indent="0" algn="r">
              <a:buClr>
                <a:schemeClr val="dk2"/>
              </a:buClr>
              <a:buSzPts val="1100"/>
              <a:buFont typeface="Arial"/>
              <a:buNone/>
              <a:defRPr sz="1100" b="0" i="0" u="none" strike="noStrike" cap="none">
                <a:solidFill>
                  <a:schemeClr val="dk2"/>
                </a:solidFill>
                <a:latin typeface="Arial"/>
                <a:ea typeface="Arial"/>
                <a:cs typeface="Arial"/>
                <a:sym typeface="Arial"/>
              </a:defRPr>
            </a:lvl5pPr>
            <a:lvl6pPr marL="0" lvl="5" indent="0" algn="r">
              <a:buClr>
                <a:schemeClr val="dk2"/>
              </a:buClr>
              <a:buSzPts val="1100"/>
              <a:buFont typeface="Arial"/>
              <a:buNone/>
              <a:defRPr sz="1100" b="0" i="0" u="none" strike="noStrike" cap="none">
                <a:solidFill>
                  <a:schemeClr val="dk2"/>
                </a:solidFill>
                <a:latin typeface="Arial"/>
                <a:ea typeface="Arial"/>
                <a:cs typeface="Arial"/>
                <a:sym typeface="Arial"/>
              </a:defRPr>
            </a:lvl6pPr>
            <a:lvl7pPr marL="0" lvl="6" indent="0" algn="r">
              <a:buClr>
                <a:schemeClr val="dk2"/>
              </a:buClr>
              <a:buSzPts val="1100"/>
              <a:buFont typeface="Arial"/>
              <a:buNone/>
              <a:defRPr sz="1100" b="0" i="0" u="none" strike="noStrike" cap="none">
                <a:solidFill>
                  <a:schemeClr val="dk2"/>
                </a:solidFill>
                <a:latin typeface="Arial"/>
                <a:ea typeface="Arial"/>
                <a:cs typeface="Arial"/>
                <a:sym typeface="Arial"/>
              </a:defRPr>
            </a:lvl7pPr>
            <a:lvl8pPr marL="0" lvl="7" indent="0" algn="r">
              <a:buClr>
                <a:schemeClr val="dk2"/>
              </a:buClr>
              <a:buSzPts val="1100"/>
              <a:buFont typeface="Arial"/>
              <a:buNone/>
              <a:defRPr sz="1100" b="0" i="0" u="none" strike="noStrike" cap="none">
                <a:solidFill>
                  <a:schemeClr val="dk2"/>
                </a:solidFill>
                <a:latin typeface="Arial"/>
                <a:ea typeface="Arial"/>
                <a:cs typeface="Arial"/>
                <a:sym typeface="Arial"/>
              </a:defRPr>
            </a:lvl8pPr>
            <a:lvl9pPr marL="0" lvl="8" indent="0" algn="r">
              <a:buClr>
                <a:schemeClr val="dk2"/>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23"/>
          <p:cNvSpPr txBox="1"/>
          <p:nvPr/>
        </p:nvSpPr>
        <p:spPr>
          <a:xfrm>
            <a:off x="517200" y="1802500"/>
            <a:ext cx="10851900" cy="48363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Roboto"/>
              <a:ea typeface="Roboto"/>
              <a:cs typeface="Roboto"/>
              <a:sym typeface="Roboto"/>
            </a:endParaRPr>
          </a:p>
          <a:p>
            <a:pPr marL="0" marR="0" lvl="0" indent="0" algn="l" rtl="0">
              <a:lnSpc>
                <a:spcPct val="100000"/>
              </a:lnSpc>
              <a:spcBef>
                <a:spcPts val="1300"/>
              </a:spcBef>
              <a:spcAft>
                <a:spcPts val="0"/>
              </a:spcAft>
              <a:buClr>
                <a:schemeClr val="dk1"/>
              </a:buClr>
              <a:buSzPts val="2400"/>
              <a:buFont typeface="Arial"/>
              <a:buNone/>
            </a:pPr>
            <a:endParaRPr sz="2400" b="0" i="0" u="none" strike="noStrike" cap="none">
              <a:solidFill>
                <a:schemeClr val="dk1"/>
              </a:solidFill>
              <a:latin typeface="Roboto"/>
              <a:ea typeface="Roboto"/>
              <a:cs typeface="Roboto"/>
              <a:sym typeface="Roboto"/>
            </a:endParaRPr>
          </a:p>
          <a:p>
            <a:pPr marL="0" marR="0" lvl="0" indent="0" algn="l" rtl="0">
              <a:spcBef>
                <a:spcPts val="1300"/>
              </a:spcBef>
              <a:spcAft>
                <a:spcPts val="1300"/>
              </a:spcAft>
              <a:buClr>
                <a:schemeClr val="dk1"/>
              </a:buClr>
              <a:buSzPts val="2400"/>
              <a:buFont typeface="Arial"/>
              <a:buNone/>
            </a:pPr>
            <a:endParaRPr sz="2400" b="0" i="0" u="none" strike="noStrike" cap="none">
              <a:solidFill>
                <a:schemeClr val="dk1"/>
              </a:solidFill>
              <a:latin typeface="Roboto"/>
              <a:ea typeface="Roboto"/>
              <a:cs typeface="Roboto"/>
              <a:sym typeface="Roboto"/>
            </a:endParaRPr>
          </a:p>
        </p:txBody>
      </p:sp>
      <p:sp>
        <p:nvSpPr>
          <p:cNvPr id="115" name="Google Shape;115;p23"/>
          <p:cNvSpPr txBox="1"/>
          <p:nvPr/>
        </p:nvSpPr>
        <p:spPr>
          <a:xfrm>
            <a:off x="415600" y="0"/>
            <a:ext cx="11360700" cy="8316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Montserrat"/>
              <a:buNone/>
            </a:pPr>
            <a:r>
              <a:rPr lang="en-US" sz="2400" b="1" i="0" u="none" strike="noStrike" cap="none">
                <a:solidFill>
                  <a:schemeClr val="dk1"/>
                </a:solidFill>
                <a:latin typeface="Montserrat"/>
                <a:ea typeface="Montserrat"/>
                <a:cs typeface="Montserrat"/>
                <a:sym typeface="Montserrat"/>
              </a:rPr>
              <a:t>COSTCO TIMELINE</a:t>
            </a:r>
            <a:endParaRPr sz="2400" b="1" i="0" u="none" strike="noStrike" cap="none">
              <a:solidFill>
                <a:schemeClr val="dk1"/>
              </a:solidFill>
              <a:latin typeface="Montserrat"/>
              <a:ea typeface="Montserrat"/>
              <a:cs typeface="Montserrat"/>
              <a:sym typeface="Montserrat"/>
            </a:endParaRPr>
          </a:p>
        </p:txBody>
      </p:sp>
      <p:sp>
        <p:nvSpPr>
          <p:cNvPr id="116" name="Google Shape;116;p23"/>
          <p:cNvSpPr/>
          <p:nvPr/>
        </p:nvSpPr>
        <p:spPr>
          <a:xfrm>
            <a:off x="0" y="0"/>
            <a:ext cx="12192000" cy="933900"/>
          </a:xfrm>
          <a:prstGeom prst="rect">
            <a:avLst/>
          </a:prstGeom>
          <a:solidFill>
            <a:srgbClr val="0033A0"/>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2400"/>
              <a:buFont typeface="Arial"/>
              <a:buNone/>
            </a:pPr>
            <a:endParaRPr sz="2400" b="0" i="0" u="none" strike="noStrike" cap="none">
              <a:solidFill>
                <a:srgbClr val="0033A0"/>
              </a:solidFill>
              <a:latin typeface="Arial"/>
              <a:ea typeface="Arial"/>
              <a:cs typeface="Arial"/>
              <a:sym typeface="Arial"/>
            </a:endParaRPr>
          </a:p>
        </p:txBody>
      </p:sp>
      <p:sp>
        <p:nvSpPr>
          <p:cNvPr id="117" name="Google Shape;117;p23"/>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500"/>
              <a:buNone/>
              <a:defRPr sz="2500">
                <a:solidFill>
                  <a:schemeClr val="lt1"/>
                </a:solidFill>
              </a:defRPr>
            </a:lvl1pPr>
            <a:lvl2pPr lvl="1" algn="l">
              <a:lnSpc>
                <a:spcPct val="100000"/>
              </a:lnSpc>
              <a:spcBef>
                <a:spcPts val="0"/>
              </a:spcBef>
              <a:spcAft>
                <a:spcPts val="0"/>
              </a:spcAft>
              <a:buSzPts val="2500"/>
              <a:buFont typeface="Raleway"/>
              <a:buNone/>
              <a:defRPr sz="2500">
                <a:solidFill>
                  <a:schemeClr val="lt1"/>
                </a:solidFill>
                <a:latin typeface="Raleway"/>
                <a:ea typeface="Raleway"/>
                <a:cs typeface="Raleway"/>
                <a:sym typeface="Raleway"/>
              </a:defRPr>
            </a:lvl2pPr>
            <a:lvl3pPr lvl="2" algn="l">
              <a:lnSpc>
                <a:spcPct val="100000"/>
              </a:lnSpc>
              <a:spcBef>
                <a:spcPts val="0"/>
              </a:spcBef>
              <a:spcAft>
                <a:spcPts val="0"/>
              </a:spcAft>
              <a:buSzPts val="2500"/>
              <a:buFont typeface="Raleway"/>
              <a:buNone/>
              <a:defRPr sz="2500">
                <a:solidFill>
                  <a:schemeClr val="lt1"/>
                </a:solidFill>
                <a:latin typeface="Raleway"/>
                <a:ea typeface="Raleway"/>
                <a:cs typeface="Raleway"/>
                <a:sym typeface="Raleway"/>
              </a:defRPr>
            </a:lvl3pPr>
            <a:lvl4pPr lvl="3" algn="l">
              <a:lnSpc>
                <a:spcPct val="100000"/>
              </a:lnSpc>
              <a:spcBef>
                <a:spcPts val="0"/>
              </a:spcBef>
              <a:spcAft>
                <a:spcPts val="0"/>
              </a:spcAft>
              <a:buSzPts val="2500"/>
              <a:buFont typeface="Raleway"/>
              <a:buNone/>
              <a:defRPr sz="2500">
                <a:solidFill>
                  <a:schemeClr val="lt1"/>
                </a:solidFill>
                <a:latin typeface="Raleway"/>
                <a:ea typeface="Raleway"/>
                <a:cs typeface="Raleway"/>
                <a:sym typeface="Raleway"/>
              </a:defRPr>
            </a:lvl4pPr>
            <a:lvl5pPr lvl="4" algn="l">
              <a:lnSpc>
                <a:spcPct val="100000"/>
              </a:lnSpc>
              <a:spcBef>
                <a:spcPts val="0"/>
              </a:spcBef>
              <a:spcAft>
                <a:spcPts val="0"/>
              </a:spcAft>
              <a:buSzPts val="2500"/>
              <a:buFont typeface="Raleway"/>
              <a:buNone/>
              <a:defRPr sz="2500">
                <a:solidFill>
                  <a:schemeClr val="lt1"/>
                </a:solidFill>
                <a:latin typeface="Raleway"/>
                <a:ea typeface="Raleway"/>
                <a:cs typeface="Raleway"/>
                <a:sym typeface="Raleway"/>
              </a:defRPr>
            </a:lvl5pPr>
            <a:lvl6pPr lvl="5" algn="l">
              <a:lnSpc>
                <a:spcPct val="100000"/>
              </a:lnSpc>
              <a:spcBef>
                <a:spcPts val="0"/>
              </a:spcBef>
              <a:spcAft>
                <a:spcPts val="0"/>
              </a:spcAft>
              <a:buSzPts val="2500"/>
              <a:buFont typeface="Raleway"/>
              <a:buNone/>
              <a:defRPr sz="2500">
                <a:solidFill>
                  <a:schemeClr val="lt1"/>
                </a:solidFill>
                <a:latin typeface="Raleway"/>
                <a:ea typeface="Raleway"/>
                <a:cs typeface="Raleway"/>
                <a:sym typeface="Raleway"/>
              </a:defRPr>
            </a:lvl6pPr>
            <a:lvl7pPr lvl="6" algn="l">
              <a:lnSpc>
                <a:spcPct val="100000"/>
              </a:lnSpc>
              <a:spcBef>
                <a:spcPts val="0"/>
              </a:spcBef>
              <a:spcAft>
                <a:spcPts val="0"/>
              </a:spcAft>
              <a:buSzPts val="2500"/>
              <a:buFont typeface="Raleway"/>
              <a:buNone/>
              <a:defRPr sz="2500">
                <a:solidFill>
                  <a:schemeClr val="lt1"/>
                </a:solidFill>
                <a:latin typeface="Raleway"/>
                <a:ea typeface="Raleway"/>
                <a:cs typeface="Raleway"/>
                <a:sym typeface="Raleway"/>
              </a:defRPr>
            </a:lvl7pPr>
            <a:lvl8pPr lvl="7" algn="l">
              <a:lnSpc>
                <a:spcPct val="100000"/>
              </a:lnSpc>
              <a:spcBef>
                <a:spcPts val="0"/>
              </a:spcBef>
              <a:spcAft>
                <a:spcPts val="0"/>
              </a:spcAft>
              <a:buSzPts val="2500"/>
              <a:buFont typeface="Raleway"/>
              <a:buNone/>
              <a:defRPr sz="2500">
                <a:solidFill>
                  <a:schemeClr val="lt1"/>
                </a:solidFill>
                <a:latin typeface="Raleway"/>
                <a:ea typeface="Raleway"/>
                <a:cs typeface="Raleway"/>
                <a:sym typeface="Raleway"/>
              </a:defRPr>
            </a:lvl8pPr>
            <a:lvl9pPr lvl="8" algn="l">
              <a:lnSpc>
                <a:spcPct val="100000"/>
              </a:lnSpc>
              <a:spcBef>
                <a:spcPts val="0"/>
              </a:spcBef>
              <a:spcAft>
                <a:spcPts val="0"/>
              </a:spcAft>
              <a:buSzPts val="2500"/>
              <a:buFont typeface="Raleway"/>
              <a:buNone/>
              <a:defRPr sz="2500">
                <a:solidFill>
                  <a:schemeClr val="lt1"/>
                </a:solidFill>
                <a:latin typeface="Raleway"/>
                <a:ea typeface="Raleway"/>
                <a:cs typeface="Raleway"/>
                <a:sym typeface="Raleway"/>
              </a:defRPr>
            </a:lvl9pPr>
          </a:lstStyle>
          <a:p>
            <a:endParaRPr/>
          </a:p>
        </p:txBody>
      </p:sp>
      <p:sp>
        <p:nvSpPr>
          <p:cNvPr id="118" name="Google Shape;118;p23"/>
          <p:cNvSpPr txBox="1">
            <a:spLocks noGrp="1"/>
          </p:cNvSpPr>
          <p:nvPr>
            <p:ph type="subTitle" idx="1"/>
          </p:nvPr>
        </p:nvSpPr>
        <p:spPr>
          <a:xfrm>
            <a:off x="456005" y="1176109"/>
            <a:ext cx="11280000" cy="524700"/>
          </a:xfrm>
          <a:prstGeom prst="rect">
            <a:avLst/>
          </a:prstGeom>
          <a:noFill/>
          <a:ln>
            <a:noFill/>
          </a:ln>
        </p:spPr>
        <p:txBody>
          <a:bodyPr spcFirstLastPara="1" wrap="square" lIns="91425" tIns="91425" rIns="91425" bIns="91425" anchor="t" anchorCtr="0">
            <a:noAutofit/>
          </a:bodyPr>
          <a:lstStyle>
            <a:lvl1pPr lvl="0" algn="l">
              <a:lnSpc>
                <a:spcPct val="95000"/>
              </a:lnSpc>
              <a:spcBef>
                <a:spcPts val="0"/>
              </a:spcBef>
              <a:spcAft>
                <a:spcPts val="0"/>
              </a:spcAft>
              <a:buSzPts val="1900"/>
              <a:buNone/>
              <a:defRPr>
                <a:solidFill>
                  <a:schemeClr val="dk1"/>
                </a:solidFill>
              </a:defRPr>
            </a:lvl1pPr>
            <a:lvl2pPr lvl="1" algn="l">
              <a:lnSpc>
                <a:spcPct val="95000"/>
              </a:lnSpc>
              <a:spcBef>
                <a:spcPts val="0"/>
              </a:spcBef>
              <a:spcAft>
                <a:spcPts val="0"/>
              </a:spcAft>
              <a:buSzPts val="1500"/>
              <a:buNone/>
              <a:defRPr b="1">
                <a:solidFill>
                  <a:schemeClr val="dk1"/>
                </a:solidFill>
              </a:defRPr>
            </a:lvl2pPr>
            <a:lvl3pPr lvl="2" algn="l">
              <a:lnSpc>
                <a:spcPct val="95000"/>
              </a:lnSpc>
              <a:spcBef>
                <a:spcPts val="0"/>
              </a:spcBef>
              <a:spcAft>
                <a:spcPts val="0"/>
              </a:spcAft>
              <a:buSzPts val="1500"/>
              <a:buNone/>
              <a:defRPr b="1">
                <a:solidFill>
                  <a:schemeClr val="dk1"/>
                </a:solidFill>
              </a:defRPr>
            </a:lvl3pPr>
            <a:lvl4pPr lvl="3" algn="l">
              <a:lnSpc>
                <a:spcPct val="95000"/>
              </a:lnSpc>
              <a:spcBef>
                <a:spcPts val="0"/>
              </a:spcBef>
              <a:spcAft>
                <a:spcPts val="0"/>
              </a:spcAft>
              <a:buSzPts val="1500"/>
              <a:buNone/>
              <a:defRPr b="1">
                <a:solidFill>
                  <a:schemeClr val="dk1"/>
                </a:solidFill>
              </a:defRPr>
            </a:lvl4pPr>
            <a:lvl5pPr lvl="4" algn="l">
              <a:lnSpc>
                <a:spcPct val="95000"/>
              </a:lnSpc>
              <a:spcBef>
                <a:spcPts val="0"/>
              </a:spcBef>
              <a:spcAft>
                <a:spcPts val="0"/>
              </a:spcAft>
              <a:buSzPts val="1500"/>
              <a:buNone/>
              <a:defRPr b="1">
                <a:solidFill>
                  <a:schemeClr val="dk1"/>
                </a:solidFill>
              </a:defRPr>
            </a:lvl5pPr>
            <a:lvl6pPr lvl="5" algn="l">
              <a:lnSpc>
                <a:spcPct val="95000"/>
              </a:lnSpc>
              <a:spcBef>
                <a:spcPts val="0"/>
              </a:spcBef>
              <a:spcAft>
                <a:spcPts val="0"/>
              </a:spcAft>
              <a:buSzPts val="1500"/>
              <a:buNone/>
              <a:defRPr b="1">
                <a:solidFill>
                  <a:schemeClr val="dk1"/>
                </a:solidFill>
              </a:defRPr>
            </a:lvl6pPr>
            <a:lvl7pPr lvl="6" algn="l">
              <a:lnSpc>
                <a:spcPct val="95000"/>
              </a:lnSpc>
              <a:spcBef>
                <a:spcPts val="0"/>
              </a:spcBef>
              <a:spcAft>
                <a:spcPts val="0"/>
              </a:spcAft>
              <a:buSzPts val="1500"/>
              <a:buNone/>
              <a:defRPr b="1">
                <a:solidFill>
                  <a:schemeClr val="dk1"/>
                </a:solidFill>
              </a:defRPr>
            </a:lvl7pPr>
            <a:lvl8pPr lvl="7" algn="l">
              <a:lnSpc>
                <a:spcPct val="95000"/>
              </a:lnSpc>
              <a:spcBef>
                <a:spcPts val="0"/>
              </a:spcBef>
              <a:spcAft>
                <a:spcPts val="0"/>
              </a:spcAft>
              <a:buSzPts val="1500"/>
              <a:buNone/>
              <a:defRPr b="1">
                <a:solidFill>
                  <a:schemeClr val="dk1"/>
                </a:solidFill>
              </a:defRPr>
            </a:lvl8pPr>
            <a:lvl9pPr lvl="8" algn="l">
              <a:lnSpc>
                <a:spcPct val="95000"/>
              </a:lnSpc>
              <a:spcBef>
                <a:spcPts val="0"/>
              </a:spcBef>
              <a:spcAft>
                <a:spcPts val="0"/>
              </a:spcAft>
              <a:buSzPts val="1500"/>
              <a:buNone/>
              <a:defRPr b="1">
                <a:solidFill>
                  <a:schemeClr val="dk1"/>
                </a:solidFill>
              </a:defRPr>
            </a:lvl9pPr>
          </a:lstStyle>
          <a:p>
            <a:endParaRPr/>
          </a:p>
        </p:txBody>
      </p:sp>
      <p:pic>
        <p:nvPicPr>
          <p:cNvPr id="119" name="Google Shape;119;p23"/>
          <p:cNvPicPr preferRelativeResize="0"/>
          <p:nvPr/>
        </p:nvPicPr>
        <p:blipFill rotWithShape="1">
          <a:blip r:embed="rId2">
            <a:alphaModFix/>
          </a:blip>
          <a:srcRect/>
          <a:stretch/>
        </p:blipFill>
        <p:spPr>
          <a:xfrm>
            <a:off x="515934" y="5926500"/>
            <a:ext cx="763597" cy="763597"/>
          </a:xfrm>
          <a:prstGeom prst="rect">
            <a:avLst/>
          </a:prstGeom>
          <a:noFill/>
          <a:ln>
            <a:noFill/>
          </a:ln>
        </p:spPr>
      </p:pic>
      <p:pic>
        <p:nvPicPr>
          <p:cNvPr id="120" name="Google Shape;120;p23"/>
          <p:cNvPicPr preferRelativeResize="0"/>
          <p:nvPr/>
        </p:nvPicPr>
        <p:blipFill rotWithShape="1">
          <a:blip r:embed="rId3">
            <a:alphaModFix/>
          </a:blip>
          <a:srcRect t="199" b="189"/>
          <a:stretch/>
        </p:blipFill>
        <p:spPr>
          <a:xfrm>
            <a:off x="10402701" y="6165718"/>
            <a:ext cx="1464935" cy="52440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3">
  <p:cSld name="1_Title slide">
    <p:spTree>
      <p:nvGrpSpPr>
        <p:cNvPr id="1" name="Shape 121"/>
        <p:cNvGrpSpPr/>
        <p:nvPr/>
      </p:nvGrpSpPr>
      <p:grpSpPr>
        <a:xfrm>
          <a:off x="0" y="0"/>
          <a:ext cx="0" cy="0"/>
          <a:chOff x="0" y="0"/>
          <a:chExt cx="0" cy="0"/>
        </a:xfrm>
      </p:grpSpPr>
      <p:sp>
        <p:nvSpPr>
          <p:cNvPr id="122" name="Google Shape;122;p24"/>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900"/>
              <a:buFont typeface="Arial"/>
              <a:buNone/>
              <a:defRPr sz="900">
                <a:solidFill>
                  <a:schemeClr val="dk2"/>
                </a:solidFill>
                <a:latin typeface="Arial"/>
                <a:ea typeface="Arial"/>
                <a:cs typeface="Arial"/>
                <a:sym typeface="Arial"/>
              </a:defRPr>
            </a:lvl1pPr>
            <a:lvl2pPr marL="0" lvl="1" indent="0" algn="r">
              <a:buClr>
                <a:schemeClr val="dk2"/>
              </a:buClr>
              <a:buSzPts val="900"/>
              <a:buFont typeface="Arial"/>
              <a:buNone/>
              <a:defRPr sz="900">
                <a:solidFill>
                  <a:schemeClr val="dk2"/>
                </a:solidFill>
                <a:latin typeface="Arial"/>
                <a:ea typeface="Arial"/>
                <a:cs typeface="Arial"/>
                <a:sym typeface="Arial"/>
              </a:defRPr>
            </a:lvl2pPr>
            <a:lvl3pPr marL="0" lvl="2" indent="0" algn="r">
              <a:buClr>
                <a:schemeClr val="dk2"/>
              </a:buClr>
              <a:buSzPts val="900"/>
              <a:buFont typeface="Arial"/>
              <a:buNone/>
              <a:defRPr sz="900">
                <a:solidFill>
                  <a:schemeClr val="dk2"/>
                </a:solidFill>
                <a:latin typeface="Arial"/>
                <a:ea typeface="Arial"/>
                <a:cs typeface="Arial"/>
                <a:sym typeface="Arial"/>
              </a:defRPr>
            </a:lvl3pPr>
            <a:lvl4pPr marL="0" lvl="3" indent="0" algn="r">
              <a:buClr>
                <a:schemeClr val="dk2"/>
              </a:buClr>
              <a:buSzPts val="900"/>
              <a:buFont typeface="Arial"/>
              <a:buNone/>
              <a:defRPr sz="900">
                <a:solidFill>
                  <a:schemeClr val="dk2"/>
                </a:solidFill>
                <a:latin typeface="Arial"/>
                <a:ea typeface="Arial"/>
                <a:cs typeface="Arial"/>
                <a:sym typeface="Arial"/>
              </a:defRPr>
            </a:lvl4pPr>
            <a:lvl5pPr marL="0" lvl="4" indent="0" algn="r">
              <a:buClr>
                <a:schemeClr val="dk2"/>
              </a:buClr>
              <a:buSzPts val="900"/>
              <a:buFont typeface="Arial"/>
              <a:buNone/>
              <a:defRPr sz="900">
                <a:solidFill>
                  <a:schemeClr val="dk2"/>
                </a:solidFill>
                <a:latin typeface="Arial"/>
                <a:ea typeface="Arial"/>
                <a:cs typeface="Arial"/>
                <a:sym typeface="Arial"/>
              </a:defRPr>
            </a:lvl5pPr>
            <a:lvl6pPr marL="0" lvl="5" indent="0" algn="r">
              <a:buClr>
                <a:schemeClr val="dk2"/>
              </a:buClr>
              <a:buSzPts val="900"/>
              <a:buFont typeface="Arial"/>
              <a:buNone/>
              <a:defRPr sz="900">
                <a:solidFill>
                  <a:schemeClr val="dk2"/>
                </a:solidFill>
                <a:latin typeface="Arial"/>
                <a:ea typeface="Arial"/>
                <a:cs typeface="Arial"/>
                <a:sym typeface="Arial"/>
              </a:defRPr>
            </a:lvl6pPr>
            <a:lvl7pPr marL="0" lvl="6" indent="0" algn="r">
              <a:buClr>
                <a:schemeClr val="dk2"/>
              </a:buClr>
              <a:buSzPts val="900"/>
              <a:buFont typeface="Arial"/>
              <a:buNone/>
              <a:defRPr sz="900">
                <a:solidFill>
                  <a:schemeClr val="dk2"/>
                </a:solidFill>
                <a:latin typeface="Arial"/>
                <a:ea typeface="Arial"/>
                <a:cs typeface="Arial"/>
                <a:sym typeface="Arial"/>
              </a:defRPr>
            </a:lvl7pPr>
            <a:lvl8pPr marL="0" lvl="7" indent="0" algn="r">
              <a:buClr>
                <a:schemeClr val="dk2"/>
              </a:buClr>
              <a:buSzPts val="900"/>
              <a:buFont typeface="Arial"/>
              <a:buNone/>
              <a:defRPr sz="900">
                <a:solidFill>
                  <a:schemeClr val="dk2"/>
                </a:solidFill>
                <a:latin typeface="Arial"/>
                <a:ea typeface="Arial"/>
                <a:cs typeface="Arial"/>
                <a:sym typeface="Arial"/>
              </a:defRPr>
            </a:lvl8pPr>
            <a:lvl9pPr marL="0" lvl="8" indent="0" algn="r">
              <a:buClr>
                <a:schemeClr val="dk2"/>
              </a:buClr>
              <a:buSzPts val="900"/>
              <a:buFont typeface="Arial"/>
              <a:buNone/>
              <a:defRPr sz="9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24"/>
          <p:cNvSpPr txBox="1"/>
          <p:nvPr/>
        </p:nvSpPr>
        <p:spPr>
          <a:xfrm>
            <a:off x="517200" y="1802500"/>
            <a:ext cx="10851900" cy="48363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Roboto"/>
              <a:ea typeface="Roboto"/>
              <a:cs typeface="Roboto"/>
              <a:sym typeface="Roboto"/>
            </a:endParaRPr>
          </a:p>
          <a:p>
            <a:pPr marL="0" marR="0" lvl="0" indent="0" algn="l" rtl="0">
              <a:lnSpc>
                <a:spcPct val="100000"/>
              </a:lnSpc>
              <a:spcBef>
                <a:spcPts val="1300"/>
              </a:spcBef>
              <a:spcAft>
                <a:spcPts val="0"/>
              </a:spcAft>
              <a:buClr>
                <a:schemeClr val="dk1"/>
              </a:buClr>
              <a:buSzPts val="2400"/>
              <a:buFont typeface="Arial"/>
              <a:buNone/>
            </a:pPr>
            <a:endParaRPr sz="2400">
              <a:solidFill>
                <a:schemeClr val="dk1"/>
              </a:solidFill>
              <a:latin typeface="Roboto"/>
              <a:ea typeface="Roboto"/>
              <a:cs typeface="Roboto"/>
              <a:sym typeface="Roboto"/>
            </a:endParaRPr>
          </a:p>
          <a:p>
            <a:pPr marL="0" marR="0" lvl="0" indent="0" algn="l" rtl="0">
              <a:spcBef>
                <a:spcPts val="1300"/>
              </a:spcBef>
              <a:spcAft>
                <a:spcPts val="1300"/>
              </a:spcAft>
              <a:buClr>
                <a:schemeClr val="dk1"/>
              </a:buClr>
              <a:buSzPts val="2400"/>
              <a:buFont typeface="Arial"/>
              <a:buNone/>
            </a:pPr>
            <a:endParaRPr sz="2400">
              <a:solidFill>
                <a:schemeClr val="dk1"/>
              </a:solidFill>
              <a:latin typeface="Roboto"/>
              <a:ea typeface="Roboto"/>
              <a:cs typeface="Roboto"/>
              <a:sym typeface="Roboto"/>
            </a:endParaRPr>
          </a:p>
        </p:txBody>
      </p:sp>
      <p:sp>
        <p:nvSpPr>
          <p:cNvPr id="124" name="Google Shape;124;p24"/>
          <p:cNvSpPr txBox="1"/>
          <p:nvPr/>
        </p:nvSpPr>
        <p:spPr>
          <a:xfrm>
            <a:off x="415600" y="0"/>
            <a:ext cx="11360700" cy="8316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Montserrat"/>
              <a:buNone/>
            </a:pPr>
            <a:r>
              <a:rPr lang="en-US" sz="2400" b="1">
                <a:solidFill>
                  <a:schemeClr val="dk1"/>
                </a:solidFill>
                <a:latin typeface="Montserrat"/>
                <a:ea typeface="Montserrat"/>
                <a:cs typeface="Montserrat"/>
                <a:sym typeface="Montserrat"/>
              </a:rPr>
              <a:t>COSTCO TIMELINE</a:t>
            </a:r>
            <a:endParaRPr sz="2400" b="1">
              <a:solidFill>
                <a:schemeClr val="dk1"/>
              </a:solidFill>
              <a:latin typeface="Montserrat"/>
              <a:ea typeface="Montserrat"/>
              <a:cs typeface="Montserrat"/>
              <a:sym typeface="Montserrat"/>
            </a:endParaRPr>
          </a:p>
        </p:txBody>
      </p:sp>
      <p:sp>
        <p:nvSpPr>
          <p:cNvPr id="125" name="Google Shape;125;p24"/>
          <p:cNvSpPr/>
          <p:nvPr/>
        </p:nvSpPr>
        <p:spPr>
          <a:xfrm>
            <a:off x="0" y="0"/>
            <a:ext cx="12192000" cy="933900"/>
          </a:xfrm>
          <a:prstGeom prst="rect">
            <a:avLst/>
          </a:prstGeom>
          <a:solidFill>
            <a:srgbClr val="0033A0"/>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2400"/>
              <a:buFont typeface="Arial"/>
              <a:buNone/>
            </a:pPr>
            <a:endParaRPr sz="2400">
              <a:solidFill>
                <a:srgbClr val="0033A0"/>
              </a:solidFill>
              <a:latin typeface="Arial"/>
              <a:ea typeface="Arial"/>
              <a:cs typeface="Arial"/>
              <a:sym typeface="Arial"/>
            </a:endParaRPr>
          </a:p>
        </p:txBody>
      </p:sp>
      <p:sp>
        <p:nvSpPr>
          <p:cNvPr id="126" name="Google Shape;126;p24"/>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solidFill>
                  <a:schemeClr val="lt1"/>
                </a:solidFill>
              </a:defRPr>
            </a:lvl2pPr>
            <a:lvl3pPr lvl="2" algn="l">
              <a:lnSpc>
                <a:spcPct val="100000"/>
              </a:lnSpc>
              <a:spcBef>
                <a:spcPts val="0"/>
              </a:spcBef>
              <a:spcAft>
                <a:spcPts val="0"/>
              </a:spcAft>
              <a:buSzPts val="2800"/>
              <a:buNone/>
              <a:defRPr>
                <a:solidFill>
                  <a:schemeClr val="lt1"/>
                </a:solidFill>
              </a:defRPr>
            </a:lvl3pPr>
            <a:lvl4pPr lvl="3" algn="l">
              <a:lnSpc>
                <a:spcPct val="100000"/>
              </a:lnSpc>
              <a:spcBef>
                <a:spcPts val="0"/>
              </a:spcBef>
              <a:spcAft>
                <a:spcPts val="0"/>
              </a:spcAft>
              <a:buSzPts val="2800"/>
              <a:buNone/>
              <a:defRPr>
                <a:solidFill>
                  <a:schemeClr val="lt1"/>
                </a:solidFill>
              </a:defRPr>
            </a:lvl4pPr>
            <a:lvl5pPr lvl="4" algn="l">
              <a:lnSpc>
                <a:spcPct val="100000"/>
              </a:lnSpc>
              <a:spcBef>
                <a:spcPts val="0"/>
              </a:spcBef>
              <a:spcAft>
                <a:spcPts val="0"/>
              </a:spcAft>
              <a:buSzPts val="2800"/>
              <a:buNone/>
              <a:defRPr>
                <a:solidFill>
                  <a:schemeClr val="lt1"/>
                </a:solidFill>
              </a:defRPr>
            </a:lvl5pPr>
            <a:lvl6pPr lvl="5" algn="l">
              <a:lnSpc>
                <a:spcPct val="100000"/>
              </a:lnSpc>
              <a:spcBef>
                <a:spcPts val="0"/>
              </a:spcBef>
              <a:spcAft>
                <a:spcPts val="0"/>
              </a:spcAft>
              <a:buSzPts val="2800"/>
              <a:buNone/>
              <a:defRPr>
                <a:solidFill>
                  <a:schemeClr val="lt1"/>
                </a:solidFill>
              </a:defRPr>
            </a:lvl6pPr>
            <a:lvl7pPr lvl="6" algn="l">
              <a:lnSpc>
                <a:spcPct val="100000"/>
              </a:lnSpc>
              <a:spcBef>
                <a:spcPts val="0"/>
              </a:spcBef>
              <a:spcAft>
                <a:spcPts val="0"/>
              </a:spcAft>
              <a:buSzPts val="2800"/>
              <a:buNone/>
              <a:defRPr>
                <a:solidFill>
                  <a:schemeClr val="lt1"/>
                </a:solidFill>
              </a:defRPr>
            </a:lvl7pPr>
            <a:lvl8pPr lvl="7" algn="l">
              <a:lnSpc>
                <a:spcPct val="100000"/>
              </a:lnSpc>
              <a:spcBef>
                <a:spcPts val="0"/>
              </a:spcBef>
              <a:spcAft>
                <a:spcPts val="0"/>
              </a:spcAft>
              <a:buSzPts val="2800"/>
              <a:buNone/>
              <a:defRPr>
                <a:solidFill>
                  <a:schemeClr val="lt1"/>
                </a:solidFill>
              </a:defRPr>
            </a:lvl8pPr>
            <a:lvl9pPr lvl="8" algn="l">
              <a:lnSpc>
                <a:spcPct val="100000"/>
              </a:lnSpc>
              <a:spcBef>
                <a:spcPts val="0"/>
              </a:spcBef>
              <a:spcAft>
                <a:spcPts val="0"/>
              </a:spcAft>
              <a:buSzPts val="2800"/>
              <a:buNone/>
              <a:defRPr>
                <a:solidFill>
                  <a:schemeClr val="lt1"/>
                </a:solidFill>
              </a:defRPr>
            </a:lvl9pPr>
          </a:lstStyle>
          <a:p>
            <a:endParaRPr/>
          </a:p>
        </p:txBody>
      </p:sp>
      <p:pic>
        <p:nvPicPr>
          <p:cNvPr id="127" name="Google Shape;127;p24"/>
          <p:cNvPicPr preferRelativeResize="0"/>
          <p:nvPr/>
        </p:nvPicPr>
        <p:blipFill rotWithShape="1">
          <a:blip r:embed="rId2">
            <a:alphaModFix/>
          </a:blip>
          <a:srcRect/>
          <a:stretch/>
        </p:blipFill>
        <p:spPr>
          <a:xfrm>
            <a:off x="515934" y="5926500"/>
            <a:ext cx="763597" cy="763597"/>
          </a:xfrm>
          <a:prstGeom prst="rect">
            <a:avLst/>
          </a:prstGeom>
          <a:noFill/>
          <a:ln>
            <a:noFill/>
          </a:ln>
        </p:spPr>
      </p:pic>
      <p:pic>
        <p:nvPicPr>
          <p:cNvPr id="128" name="Google Shape;128;p24"/>
          <p:cNvPicPr preferRelativeResize="0"/>
          <p:nvPr/>
        </p:nvPicPr>
        <p:blipFill rotWithShape="1">
          <a:blip r:embed="rId3">
            <a:alphaModFix/>
          </a:blip>
          <a:srcRect t="199" b="189"/>
          <a:stretch/>
        </p:blipFill>
        <p:spPr>
          <a:xfrm>
            <a:off x="10402701" y="6165718"/>
            <a:ext cx="1464935" cy="52440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415600" y="85367"/>
            <a:ext cx="113607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1" name="Google Shape;131;p25"/>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Autofit/>
          </a:bodyPr>
          <a:lstStyle>
            <a:lvl1pPr marL="457200" lvl="0" indent="-349250" algn="l">
              <a:lnSpc>
                <a:spcPct val="115000"/>
              </a:lnSpc>
              <a:spcBef>
                <a:spcPts val="0"/>
              </a:spcBef>
              <a:spcAft>
                <a:spcPts val="0"/>
              </a:spcAft>
              <a:buSzPts val="1900"/>
              <a:buChar char="●"/>
              <a:defRPr b="1"/>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32" name="Google Shape;132;p25"/>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00"/>
              <a:buFont typeface="Arial"/>
              <a:buNone/>
              <a:defRPr sz="1300" b="0" i="0" u="none" strike="noStrike" cap="none">
                <a:solidFill>
                  <a:schemeClr val="dk2"/>
                </a:solidFill>
                <a:latin typeface="Arial"/>
                <a:ea typeface="Arial"/>
                <a:cs typeface="Arial"/>
                <a:sym typeface="Arial"/>
              </a:defRPr>
            </a:lvl1pPr>
            <a:lvl2pPr marL="0" lvl="1" indent="0" algn="r">
              <a:buClr>
                <a:schemeClr val="dk2"/>
              </a:buClr>
              <a:buSzPts val="1300"/>
              <a:buFont typeface="Arial"/>
              <a:buNone/>
              <a:defRPr sz="1300" b="0" i="0" u="none" strike="noStrike" cap="none">
                <a:solidFill>
                  <a:schemeClr val="dk2"/>
                </a:solidFill>
                <a:latin typeface="Arial"/>
                <a:ea typeface="Arial"/>
                <a:cs typeface="Arial"/>
                <a:sym typeface="Arial"/>
              </a:defRPr>
            </a:lvl2pPr>
            <a:lvl3pPr marL="0" lvl="2" indent="0" algn="r">
              <a:buClr>
                <a:schemeClr val="dk2"/>
              </a:buClr>
              <a:buSzPts val="1300"/>
              <a:buFont typeface="Arial"/>
              <a:buNone/>
              <a:defRPr sz="1300" b="0" i="0" u="none" strike="noStrike" cap="none">
                <a:solidFill>
                  <a:schemeClr val="dk2"/>
                </a:solidFill>
                <a:latin typeface="Arial"/>
                <a:ea typeface="Arial"/>
                <a:cs typeface="Arial"/>
                <a:sym typeface="Arial"/>
              </a:defRPr>
            </a:lvl3pPr>
            <a:lvl4pPr marL="0" lvl="3" indent="0" algn="r">
              <a:buClr>
                <a:schemeClr val="dk2"/>
              </a:buClr>
              <a:buSzPts val="1300"/>
              <a:buFont typeface="Arial"/>
              <a:buNone/>
              <a:defRPr sz="1300" b="0" i="0" u="none" strike="noStrike" cap="none">
                <a:solidFill>
                  <a:schemeClr val="dk2"/>
                </a:solidFill>
                <a:latin typeface="Arial"/>
                <a:ea typeface="Arial"/>
                <a:cs typeface="Arial"/>
                <a:sym typeface="Arial"/>
              </a:defRPr>
            </a:lvl4pPr>
            <a:lvl5pPr marL="0" lvl="4" indent="0" algn="r">
              <a:buClr>
                <a:schemeClr val="dk2"/>
              </a:buClr>
              <a:buSzPts val="1300"/>
              <a:buFont typeface="Arial"/>
              <a:buNone/>
              <a:defRPr sz="1300" b="0" i="0" u="none" strike="noStrike" cap="none">
                <a:solidFill>
                  <a:schemeClr val="dk2"/>
                </a:solidFill>
                <a:latin typeface="Arial"/>
                <a:ea typeface="Arial"/>
                <a:cs typeface="Arial"/>
                <a:sym typeface="Arial"/>
              </a:defRPr>
            </a:lvl5pPr>
            <a:lvl6pPr marL="0" lvl="5" indent="0" algn="r">
              <a:buClr>
                <a:schemeClr val="dk2"/>
              </a:buClr>
              <a:buSzPts val="1300"/>
              <a:buFont typeface="Arial"/>
              <a:buNone/>
              <a:defRPr sz="1300" b="0" i="0" u="none" strike="noStrike" cap="none">
                <a:solidFill>
                  <a:schemeClr val="dk2"/>
                </a:solidFill>
                <a:latin typeface="Arial"/>
                <a:ea typeface="Arial"/>
                <a:cs typeface="Arial"/>
                <a:sym typeface="Arial"/>
              </a:defRPr>
            </a:lvl6pPr>
            <a:lvl7pPr marL="0" lvl="6" indent="0" algn="r">
              <a:buClr>
                <a:schemeClr val="dk2"/>
              </a:buClr>
              <a:buSzPts val="1300"/>
              <a:buFont typeface="Arial"/>
              <a:buNone/>
              <a:defRPr sz="1300" b="0" i="0" u="none" strike="noStrike" cap="none">
                <a:solidFill>
                  <a:schemeClr val="dk2"/>
                </a:solidFill>
                <a:latin typeface="Arial"/>
                <a:ea typeface="Arial"/>
                <a:cs typeface="Arial"/>
                <a:sym typeface="Arial"/>
              </a:defRPr>
            </a:lvl7pPr>
            <a:lvl8pPr marL="0" lvl="7" indent="0" algn="r">
              <a:buClr>
                <a:schemeClr val="dk2"/>
              </a:buClr>
              <a:buSzPts val="1300"/>
              <a:buFont typeface="Arial"/>
              <a:buNone/>
              <a:defRPr sz="1300" b="0" i="0" u="none" strike="noStrike" cap="none">
                <a:solidFill>
                  <a:schemeClr val="dk2"/>
                </a:solidFill>
                <a:latin typeface="Arial"/>
                <a:ea typeface="Arial"/>
                <a:cs typeface="Arial"/>
                <a:sym typeface="Arial"/>
              </a:defRPr>
            </a:lvl8pPr>
            <a:lvl9pPr marL="0" lvl="8" indent="0" algn="r">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ster Section label with Title ">
  <p:cSld name="Master Section label with Title ">
    <p:spTree>
      <p:nvGrpSpPr>
        <p:cNvPr id="1" name="Shape 133"/>
        <p:cNvGrpSpPr/>
        <p:nvPr/>
      </p:nvGrpSpPr>
      <p:grpSpPr>
        <a:xfrm>
          <a:off x="0" y="0"/>
          <a:ext cx="0" cy="0"/>
          <a:chOff x="0" y="0"/>
          <a:chExt cx="0" cy="0"/>
        </a:xfrm>
      </p:grpSpPr>
      <p:sp>
        <p:nvSpPr>
          <p:cNvPr id="134" name="Google Shape;134;p26"/>
          <p:cNvSpPr txBox="1"/>
          <p:nvPr/>
        </p:nvSpPr>
        <p:spPr>
          <a:xfrm>
            <a:off x="415600" y="0"/>
            <a:ext cx="11360700" cy="8316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900"/>
              <a:buFont typeface="Montserrat"/>
              <a:buNone/>
            </a:pPr>
            <a:r>
              <a:rPr lang="en-US" sz="1900" b="1">
                <a:solidFill>
                  <a:schemeClr val="dk1"/>
                </a:solidFill>
                <a:latin typeface="Montserrat"/>
                <a:ea typeface="Montserrat"/>
                <a:cs typeface="Montserrat"/>
                <a:sym typeface="Montserrat"/>
              </a:rPr>
              <a:t>COSTCO TIMELINE</a:t>
            </a:r>
            <a:endParaRPr sz="1900" b="1">
              <a:solidFill>
                <a:schemeClr val="dk1"/>
              </a:solidFill>
              <a:latin typeface="Montserrat"/>
              <a:ea typeface="Montserrat"/>
              <a:cs typeface="Montserrat"/>
              <a:sym typeface="Montserrat"/>
            </a:endParaRPr>
          </a:p>
        </p:txBody>
      </p:sp>
      <p:sp>
        <p:nvSpPr>
          <p:cNvPr id="135" name="Google Shape;135;p26"/>
          <p:cNvSpPr/>
          <p:nvPr/>
        </p:nvSpPr>
        <p:spPr>
          <a:xfrm>
            <a:off x="0" y="0"/>
            <a:ext cx="12192000" cy="933900"/>
          </a:xfrm>
          <a:prstGeom prst="rect">
            <a:avLst/>
          </a:prstGeom>
          <a:solidFill>
            <a:srgbClr val="0033A0"/>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1900"/>
              <a:buFont typeface="Arial"/>
              <a:buNone/>
            </a:pPr>
            <a:endParaRPr sz="1900">
              <a:solidFill>
                <a:srgbClr val="0033A0"/>
              </a:solidFill>
              <a:latin typeface="Arial"/>
              <a:ea typeface="Arial"/>
              <a:cs typeface="Arial"/>
              <a:sym typeface="Arial"/>
            </a:endParaRPr>
          </a:p>
        </p:txBody>
      </p:sp>
      <p:sp>
        <p:nvSpPr>
          <p:cNvPr id="136" name="Google Shape;136;p26"/>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500"/>
              <a:buNone/>
              <a:defRPr sz="2500" b="1">
                <a:solidFill>
                  <a:schemeClr val="lt1"/>
                </a:solidFill>
                <a:latin typeface="Raleway"/>
                <a:ea typeface="Raleway"/>
                <a:cs typeface="Raleway"/>
                <a:sym typeface="Raleway"/>
              </a:defRPr>
            </a:lvl1pPr>
            <a:lvl2pPr lvl="1" algn="l">
              <a:lnSpc>
                <a:spcPct val="100000"/>
              </a:lnSpc>
              <a:spcBef>
                <a:spcPts val="0"/>
              </a:spcBef>
              <a:spcAft>
                <a:spcPts val="0"/>
              </a:spcAft>
              <a:buSzPts val="2500"/>
              <a:buNone/>
              <a:defRPr>
                <a:solidFill>
                  <a:schemeClr val="lt1"/>
                </a:solidFill>
              </a:defRPr>
            </a:lvl2pPr>
            <a:lvl3pPr lvl="2" algn="l">
              <a:lnSpc>
                <a:spcPct val="100000"/>
              </a:lnSpc>
              <a:spcBef>
                <a:spcPts val="0"/>
              </a:spcBef>
              <a:spcAft>
                <a:spcPts val="0"/>
              </a:spcAft>
              <a:buSzPts val="2500"/>
              <a:buNone/>
              <a:defRPr>
                <a:solidFill>
                  <a:schemeClr val="lt1"/>
                </a:solidFill>
              </a:defRPr>
            </a:lvl3pPr>
            <a:lvl4pPr lvl="3" algn="l">
              <a:lnSpc>
                <a:spcPct val="100000"/>
              </a:lnSpc>
              <a:spcBef>
                <a:spcPts val="0"/>
              </a:spcBef>
              <a:spcAft>
                <a:spcPts val="0"/>
              </a:spcAft>
              <a:buSzPts val="2500"/>
              <a:buNone/>
              <a:defRPr>
                <a:solidFill>
                  <a:schemeClr val="lt1"/>
                </a:solidFill>
              </a:defRPr>
            </a:lvl4pPr>
            <a:lvl5pPr lvl="4" algn="l">
              <a:lnSpc>
                <a:spcPct val="100000"/>
              </a:lnSpc>
              <a:spcBef>
                <a:spcPts val="0"/>
              </a:spcBef>
              <a:spcAft>
                <a:spcPts val="0"/>
              </a:spcAft>
              <a:buSzPts val="2500"/>
              <a:buNone/>
              <a:defRPr>
                <a:solidFill>
                  <a:schemeClr val="lt1"/>
                </a:solidFill>
              </a:defRPr>
            </a:lvl5pPr>
            <a:lvl6pPr lvl="5" algn="l">
              <a:lnSpc>
                <a:spcPct val="100000"/>
              </a:lnSpc>
              <a:spcBef>
                <a:spcPts val="0"/>
              </a:spcBef>
              <a:spcAft>
                <a:spcPts val="0"/>
              </a:spcAft>
              <a:buSzPts val="2500"/>
              <a:buNone/>
              <a:defRPr>
                <a:solidFill>
                  <a:schemeClr val="lt1"/>
                </a:solidFill>
              </a:defRPr>
            </a:lvl6pPr>
            <a:lvl7pPr lvl="6" algn="l">
              <a:lnSpc>
                <a:spcPct val="100000"/>
              </a:lnSpc>
              <a:spcBef>
                <a:spcPts val="0"/>
              </a:spcBef>
              <a:spcAft>
                <a:spcPts val="0"/>
              </a:spcAft>
              <a:buSzPts val="2500"/>
              <a:buNone/>
              <a:defRPr>
                <a:solidFill>
                  <a:schemeClr val="lt1"/>
                </a:solidFill>
              </a:defRPr>
            </a:lvl7pPr>
            <a:lvl8pPr lvl="7" algn="l">
              <a:lnSpc>
                <a:spcPct val="100000"/>
              </a:lnSpc>
              <a:spcBef>
                <a:spcPts val="0"/>
              </a:spcBef>
              <a:spcAft>
                <a:spcPts val="0"/>
              </a:spcAft>
              <a:buSzPts val="2500"/>
              <a:buNone/>
              <a:defRPr>
                <a:solidFill>
                  <a:schemeClr val="lt1"/>
                </a:solidFill>
              </a:defRPr>
            </a:lvl8pPr>
            <a:lvl9pPr lvl="8" algn="l">
              <a:lnSpc>
                <a:spcPct val="100000"/>
              </a:lnSpc>
              <a:spcBef>
                <a:spcPts val="0"/>
              </a:spcBef>
              <a:spcAft>
                <a:spcPts val="0"/>
              </a:spcAft>
              <a:buSzPts val="2500"/>
              <a:buNone/>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52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415600" y="85367"/>
            <a:ext cx="113607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9" name="Google Shape;139;p27"/>
          <p:cNvSpPr txBox="1">
            <a:spLocks noGrp="1"/>
          </p:cNvSpPr>
          <p:nvPr>
            <p:ph type="body" idx="1"/>
          </p:nvPr>
        </p:nvSpPr>
        <p:spPr>
          <a:xfrm>
            <a:off x="415600" y="1536633"/>
            <a:ext cx="5333100" cy="4555200"/>
          </a:xfrm>
          <a:prstGeom prst="rect">
            <a:avLst/>
          </a:prstGeom>
          <a:noFill/>
          <a:ln>
            <a:noFill/>
          </a:ln>
        </p:spPr>
        <p:txBody>
          <a:bodyPr spcFirstLastPara="1" wrap="square" lIns="91425" tIns="91425" rIns="91425" bIns="91425" anchor="t" anchorCtr="0">
            <a:noAutofit/>
          </a:bodyPr>
          <a:lstStyle>
            <a:lvl1pPr marL="457200" lvl="0" indent="-323850" algn="l">
              <a:lnSpc>
                <a:spcPct val="115000"/>
              </a:lnSpc>
              <a:spcBef>
                <a:spcPts val="0"/>
              </a:spcBef>
              <a:spcAft>
                <a:spcPts val="0"/>
              </a:spcAft>
              <a:buSzPts val="1500"/>
              <a:buChar char="●"/>
              <a:defRPr sz="1900"/>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140" name="Google Shape;140;p27"/>
          <p:cNvSpPr txBox="1">
            <a:spLocks noGrp="1"/>
          </p:cNvSpPr>
          <p:nvPr>
            <p:ph type="body" idx="2"/>
          </p:nvPr>
        </p:nvSpPr>
        <p:spPr>
          <a:xfrm>
            <a:off x="6443200" y="1536633"/>
            <a:ext cx="5333100" cy="4555200"/>
          </a:xfrm>
          <a:prstGeom prst="rect">
            <a:avLst/>
          </a:prstGeom>
          <a:noFill/>
          <a:ln>
            <a:noFill/>
          </a:ln>
        </p:spPr>
        <p:txBody>
          <a:bodyPr spcFirstLastPara="1" wrap="square" lIns="91425" tIns="91425" rIns="91425" bIns="91425" anchor="t" anchorCtr="0">
            <a:noAutofit/>
          </a:bodyPr>
          <a:lstStyle>
            <a:lvl1pPr marL="457200" lvl="0" indent="-323850" algn="l">
              <a:lnSpc>
                <a:spcPct val="115000"/>
              </a:lnSpc>
              <a:spcBef>
                <a:spcPts val="0"/>
              </a:spcBef>
              <a:spcAft>
                <a:spcPts val="0"/>
              </a:spcAft>
              <a:buSzPts val="1500"/>
              <a:buChar char="●"/>
              <a:defRPr sz="1900"/>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141" name="Google Shape;141;p27"/>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00"/>
              <a:buFont typeface="Arial"/>
              <a:buNone/>
              <a:defRPr sz="1300">
                <a:solidFill>
                  <a:schemeClr val="dk2"/>
                </a:solidFill>
                <a:latin typeface="Arial"/>
                <a:ea typeface="Arial"/>
                <a:cs typeface="Arial"/>
                <a:sym typeface="Arial"/>
              </a:defRPr>
            </a:lvl1pPr>
            <a:lvl2pPr marL="0" lvl="1" indent="0" algn="r">
              <a:buClr>
                <a:schemeClr val="dk2"/>
              </a:buClr>
              <a:buSzPts val="1300"/>
              <a:buFont typeface="Arial"/>
              <a:buNone/>
              <a:defRPr sz="1300">
                <a:solidFill>
                  <a:schemeClr val="dk2"/>
                </a:solidFill>
                <a:latin typeface="Arial"/>
                <a:ea typeface="Arial"/>
                <a:cs typeface="Arial"/>
                <a:sym typeface="Arial"/>
              </a:defRPr>
            </a:lvl2pPr>
            <a:lvl3pPr marL="0" lvl="2" indent="0" algn="r">
              <a:buClr>
                <a:schemeClr val="dk2"/>
              </a:buClr>
              <a:buSzPts val="1300"/>
              <a:buFont typeface="Arial"/>
              <a:buNone/>
              <a:defRPr sz="1300">
                <a:solidFill>
                  <a:schemeClr val="dk2"/>
                </a:solidFill>
                <a:latin typeface="Arial"/>
                <a:ea typeface="Arial"/>
                <a:cs typeface="Arial"/>
                <a:sym typeface="Arial"/>
              </a:defRPr>
            </a:lvl3pPr>
            <a:lvl4pPr marL="0" lvl="3" indent="0" algn="r">
              <a:buClr>
                <a:schemeClr val="dk2"/>
              </a:buClr>
              <a:buSzPts val="1300"/>
              <a:buFont typeface="Arial"/>
              <a:buNone/>
              <a:defRPr sz="1300">
                <a:solidFill>
                  <a:schemeClr val="dk2"/>
                </a:solidFill>
                <a:latin typeface="Arial"/>
                <a:ea typeface="Arial"/>
                <a:cs typeface="Arial"/>
                <a:sym typeface="Arial"/>
              </a:defRPr>
            </a:lvl4pPr>
            <a:lvl5pPr marL="0" lvl="4" indent="0" algn="r">
              <a:buClr>
                <a:schemeClr val="dk2"/>
              </a:buClr>
              <a:buSzPts val="1300"/>
              <a:buFont typeface="Arial"/>
              <a:buNone/>
              <a:defRPr sz="1300">
                <a:solidFill>
                  <a:schemeClr val="dk2"/>
                </a:solidFill>
                <a:latin typeface="Arial"/>
                <a:ea typeface="Arial"/>
                <a:cs typeface="Arial"/>
                <a:sym typeface="Arial"/>
              </a:defRPr>
            </a:lvl5pPr>
            <a:lvl6pPr marL="0" lvl="5" indent="0" algn="r">
              <a:buClr>
                <a:schemeClr val="dk2"/>
              </a:buClr>
              <a:buSzPts val="1300"/>
              <a:buFont typeface="Arial"/>
              <a:buNone/>
              <a:defRPr sz="1300">
                <a:solidFill>
                  <a:schemeClr val="dk2"/>
                </a:solidFill>
                <a:latin typeface="Arial"/>
                <a:ea typeface="Arial"/>
                <a:cs typeface="Arial"/>
                <a:sym typeface="Arial"/>
              </a:defRPr>
            </a:lvl6pPr>
            <a:lvl7pPr marL="0" lvl="6" indent="0" algn="r">
              <a:buClr>
                <a:schemeClr val="dk2"/>
              </a:buClr>
              <a:buSzPts val="1300"/>
              <a:buFont typeface="Arial"/>
              <a:buNone/>
              <a:defRPr sz="1300">
                <a:solidFill>
                  <a:schemeClr val="dk2"/>
                </a:solidFill>
                <a:latin typeface="Arial"/>
                <a:ea typeface="Arial"/>
                <a:cs typeface="Arial"/>
                <a:sym typeface="Arial"/>
              </a:defRPr>
            </a:lvl7pPr>
            <a:lvl8pPr marL="0" lvl="7" indent="0" algn="r">
              <a:buClr>
                <a:schemeClr val="dk2"/>
              </a:buClr>
              <a:buSzPts val="1300"/>
              <a:buFont typeface="Arial"/>
              <a:buNone/>
              <a:defRPr sz="1300">
                <a:solidFill>
                  <a:schemeClr val="dk2"/>
                </a:solidFill>
                <a:latin typeface="Arial"/>
                <a:ea typeface="Arial"/>
                <a:cs typeface="Arial"/>
                <a:sym typeface="Arial"/>
              </a:defRPr>
            </a:lvl8pPr>
            <a:lvl9pPr marL="0" lvl="8" indent="0" algn="r">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415600" y="85367"/>
            <a:ext cx="113607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4" name="Google Shape;144;p28"/>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00"/>
              <a:buFont typeface="Arial"/>
              <a:buNone/>
              <a:defRPr sz="1300">
                <a:solidFill>
                  <a:schemeClr val="dk2"/>
                </a:solidFill>
                <a:latin typeface="Arial"/>
                <a:ea typeface="Arial"/>
                <a:cs typeface="Arial"/>
                <a:sym typeface="Arial"/>
              </a:defRPr>
            </a:lvl1pPr>
            <a:lvl2pPr marL="0" lvl="1" indent="0" algn="r">
              <a:buClr>
                <a:schemeClr val="dk2"/>
              </a:buClr>
              <a:buSzPts val="1300"/>
              <a:buFont typeface="Arial"/>
              <a:buNone/>
              <a:defRPr sz="1300">
                <a:solidFill>
                  <a:schemeClr val="dk2"/>
                </a:solidFill>
                <a:latin typeface="Arial"/>
                <a:ea typeface="Arial"/>
                <a:cs typeface="Arial"/>
                <a:sym typeface="Arial"/>
              </a:defRPr>
            </a:lvl2pPr>
            <a:lvl3pPr marL="0" lvl="2" indent="0" algn="r">
              <a:buClr>
                <a:schemeClr val="dk2"/>
              </a:buClr>
              <a:buSzPts val="1300"/>
              <a:buFont typeface="Arial"/>
              <a:buNone/>
              <a:defRPr sz="1300">
                <a:solidFill>
                  <a:schemeClr val="dk2"/>
                </a:solidFill>
                <a:latin typeface="Arial"/>
                <a:ea typeface="Arial"/>
                <a:cs typeface="Arial"/>
                <a:sym typeface="Arial"/>
              </a:defRPr>
            </a:lvl3pPr>
            <a:lvl4pPr marL="0" lvl="3" indent="0" algn="r">
              <a:buClr>
                <a:schemeClr val="dk2"/>
              </a:buClr>
              <a:buSzPts val="1300"/>
              <a:buFont typeface="Arial"/>
              <a:buNone/>
              <a:defRPr sz="1300">
                <a:solidFill>
                  <a:schemeClr val="dk2"/>
                </a:solidFill>
                <a:latin typeface="Arial"/>
                <a:ea typeface="Arial"/>
                <a:cs typeface="Arial"/>
                <a:sym typeface="Arial"/>
              </a:defRPr>
            </a:lvl4pPr>
            <a:lvl5pPr marL="0" lvl="4" indent="0" algn="r">
              <a:buClr>
                <a:schemeClr val="dk2"/>
              </a:buClr>
              <a:buSzPts val="1300"/>
              <a:buFont typeface="Arial"/>
              <a:buNone/>
              <a:defRPr sz="1300">
                <a:solidFill>
                  <a:schemeClr val="dk2"/>
                </a:solidFill>
                <a:latin typeface="Arial"/>
                <a:ea typeface="Arial"/>
                <a:cs typeface="Arial"/>
                <a:sym typeface="Arial"/>
              </a:defRPr>
            </a:lvl5pPr>
            <a:lvl6pPr marL="0" lvl="5" indent="0" algn="r">
              <a:buClr>
                <a:schemeClr val="dk2"/>
              </a:buClr>
              <a:buSzPts val="1300"/>
              <a:buFont typeface="Arial"/>
              <a:buNone/>
              <a:defRPr sz="1300">
                <a:solidFill>
                  <a:schemeClr val="dk2"/>
                </a:solidFill>
                <a:latin typeface="Arial"/>
                <a:ea typeface="Arial"/>
                <a:cs typeface="Arial"/>
                <a:sym typeface="Arial"/>
              </a:defRPr>
            </a:lvl6pPr>
            <a:lvl7pPr marL="0" lvl="6" indent="0" algn="r">
              <a:buClr>
                <a:schemeClr val="dk2"/>
              </a:buClr>
              <a:buSzPts val="1300"/>
              <a:buFont typeface="Arial"/>
              <a:buNone/>
              <a:defRPr sz="1300">
                <a:solidFill>
                  <a:schemeClr val="dk2"/>
                </a:solidFill>
                <a:latin typeface="Arial"/>
                <a:ea typeface="Arial"/>
                <a:cs typeface="Arial"/>
                <a:sym typeface="Arial"/>
              </a:defRPr>
            </a:lvl7pPr>
            <a:lvl8pPr marL="0" lvl="7" indent="0" algn="r">
              <a:buClr>
                <a:schemeClr val="dk2"/>
              </a:buClr>
              <a:buSzPts val="1300"/>
              <a:buFont typeface="Arial"/>
              <a:buNone/>
              <a:defRPr sz="1300">
                <a:solidFill>
                  <a:schemeClr val="dk2"/>
                </a:solidFill>
                <a:latin typeface="Arial"/>
                <a:ea typeface="Arial"/>
                <a:cs typeface="Arial"/>
                <a:sym typeface="Arial"/>
              </a:defRPr>
            </a:lvl8pPr>
            <a:lvl9pPr marL="0" lvl="8" indent="0" algn="r">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5"/>
        <p:cNvGrpSpPr/>
        <p:nvPr/>
      </p:nvGrpSpPr>
      <p:grpSpPr>
        <a:xfrm>
          <a:off x="0" y="0"/>
          <a:ext cx="0" cy="0"/>
          <a:chOff x="0" y="0"/>
          <a:chExt cx="0" cy="0"/>
        </a:xfrm>
      </p:grpSpPr>
      <p:sp>
        <p:nvSpPr>
          <p:cNvPr id="146" name="Google Shape;146;p29"/>
          <p:cNvSpPr txBox="1">
            <a:spLocks noGrp="1"/>
          </p:cNvSpPr>
          <p:nvPr>
            <p:ph type="title"/>
          </p:nvPr>
        </p:nvSpPr>
        <p:spPr>
          <a:xfrm>
            <a:off x="415600" y="740800"/>
            <a:ext cx="3744000" cy="1007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147" name="Google Shape;147;p29"/>
          <p:cNvSpPr txBox="1">
            <a:spLocks noGrp="1"/>
          </p:cNvSpPr>
          <p:nvPr>
            <p:ph type="body" idx="1"/>
          </p:nvPr>
        </p:nvSpPr>
        <p:spPr>
          <a:xfrm>
            <a:off x="415600" y="1852800"/>
            <a:ext cx="3744000" cy="42393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148" name="Google Shape;148;p29"/>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00"/>
              <a:buFont typeface="Arial"/>
              <a:buNone/>
              <a:defRPr sz="1300">
                <a:solidFill>
                  <a:schemeClr val="dk2"/>
                </a:solidFill>
                <a:latin typeface="Arial"/>
                <a:ea typeface="Arial"/>
                <a:cs typeface="Arial"/>
                <a:sym typeface="Arial"/>
              </a:defRPr>
            </a:lvl1pPr>
            <a:lvl2pPr marL="0" lvl="1" indent="0" algn="r">
              <a:buClr>
                <a:schemeClr val="dk2"/>
              </a:buClr>
              <a:buSzPts val="1300"/>
              <a:buFont typeface="Arial"/>
              <a:buNone/>
              <a:defRPr sz="1300">
                <a:solidFill>
                  <a:schemeClr val="dk2"/>
                </a:solidFill>
                <a:latin typeface="Arial"/>
                <a:ea typeface="Arial"/>
                <a:cs typeface="Arial"/>
                <a:sym typeface="Arial"/>
              </a:defRPr>
            </a:lvl2pPr>
            <a:lvl3pPr marL="0" lvl="2" indent="0" algn="r">
              <a:buClr>
                <a:schemeClr val="dk2"/>
              </a:buClr>
              <a:buSzPts val="1300"/>
              <a:buFont typeface="Arial"/>
              <a:buNone/>
              <a:defRPr sz="1300">
                <a:solidFill>
                  <a:schemeClr val="dk2"/>
                </a:solidFill>
                <a:latin typeface="Arial"/>
                <a:ea typeface="Arial"/>
                <a:cs typeface="Arial"/>
                <a:sym typeface="Arial"/>
              </a:defRPr>
            </a:lvl3pPr>
            <a:lvl4pPr marL="0" lvl="3" indent="0" algn="r">
              <a:buClr>
                <a:schemeClr val="dk2"/>
              </a:buClr>
              <a:buSzPts val="1300"/>
              <a:buFont typeface="Arial"/>
              <a:buNone/>
              <a:defRPr sz="1300">
                <a:solidFill>
                  <a:schemeClr val="dk2"/>
                </a:solidFill>
                <a:latin typeface="Arial"/>
                <a:ea typeface="Arial"/>
                <a:cs typeface="Arial"/>
                <a:sym typeface="Arial"/>
              </a:defRPr>
            </a:lvl4pPr>
            <a:lvl5pPr marL="0" lvl="4" indent="0" algn="r">
              <a:buClr>
                <a:schemeClr val="dk2"/>
              </a:buClr>
              <a:buSzPts val="1300"/>
              <a:buFont typeface="Arial"/>
              <a:buNone/>
              <a:defRPr sz="1300">
                <a:solidFill>
                  <a:schemeClr val="dk2"/>
                </a:solidFill>
                <a:latin typeface="Arial"/>
                <a:ea typeface="Arial"/>
                <a:cs typeface="Arial"/>
                <a:sym typeface="Arial"/>
              </a:defRPr>
            </a:lvl5pPr>
            <a:lvl6pPr marL="0" lvl="5" indent="0" algn="r">
              <a:buClr>
                <a:schemeClr val="dk2"/>
              </a:buClr>
              <a:buSzPts val="1300"/>
              <a:buFont typeface="Arial"/>
              <a:buNone/>
              <a:defRPr sz="1300">
                <a:solidFill>
                  <a:schemeClr val="dk2"/>
                </a:solidFill>
                <a:latin typeface="Arial"/>
                <a:ea typeface="Arial"/>
                <a:cs typeface="Arial"/>
                <a:sym typeface="Arial"/>
              </a:defRPr>
            </a:lvl6pPr>
            <a:lvl7pPr marL="0" lvl="6" indent="0" algn="r">
              <a:buClr>
                <a:schemeClr val="dk2"/>
              </a:buClr>
              <a:buSzPts val="1300"/>
              <a:buFont typeface="Arial"/>
              <a:buNone/>
              <a:defRPr sz="1300">
                <a:solidFill>
                  <a:schemeClr val="dk2"/>
                </a:solidFill>
                <a:latin typeface="Arial"/>
                <a:ea typeface="Arial"/>
                <a:cs typeface="Arial"/>
                <a:sym typeface="Arial"/>
              </a:defRPr>
            </a:lvl7pPr>
            <a:lvl8pPr marL="0" lvl="7" indent="0" algn="r">
              <a:buClr>
                <a:schemeClr val="dk2"/>
              </a:buClr>
              <a:buSzPts val="1300"/>
              <a:buFont typeface="Arial"/>
              <a:buNone/>
              <a:defRPr sz="1300">
                <a:solidFill>
                  <a:schemeClr val="dk2"/>
                </a:solidFill>
                <a:latin typeface="Arial"/>
                <a:ea typeface="Arial"/>
                <a:cs typeface="Arial"/>
                <a:sym typeface="Arial"/>
              </a:defRPr>
            </a:lvl8pPr>
            <a:lvl9pPr marL="0" lvl="8" indent="0" algn="r">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9"/>
        <p:cNvGrpSpPr/>
        <p:nvPr/>
      </p:nvGrpSpPr>
      <p:grpSpPr>
        <a:xfrm>
          <a:off x="0" y="0"/>
          <a:ext cx="0" cy="0"/>
          <a:chOff x="0" y="0"/>
          <a:chExt cx="0" cy="0"/>
        </a:xfrm>
      </p:grpSpPr>
      <p:sp>
        <p:nvSpPr>
          <p:cNvPr id="150" name="Google Shape;150;p30"/>
          <p:cNvSpPr txBox="1">
            <a:spLocks noGrp="1"/>
          </p:cNvSpPr>
          <p:nvPr>
            <p:ph type="title"/>
          </p:nvPr>
        </p:nvSpPr>
        <p:spPr>
          <a:xfrm>
            <a:off x="653667" y="600200"/>
            <a:ext cx="8490300" cy="5454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51" name="Google Shape;151;p30"/>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00"/>
              <a:buFont typeface="Arial"/>
              <a:buNone/>
              <a:defRPr sz="1300">
                <a:solidFill>
                  <a:schemeClr val="dk2"/>
                </a:solidFill>
                <a:latin typeface="Arial"/>
                <a:ea typeface="Arial"/>
                <a:cs typeface="Arial"/>
                <a:sym typeface="Arial"/>
              </a:defRPr>
            </a:lvl1pPr>
            <a:lvl2pPr marL="0" lvl="1" indent="0" algn="r">
              <a:buClr>
                <a:schemeClr val="dk2"/>
              </a:buClr>
              <a:buSzPts val="1300"/>
              <a:buFont typeface="Arial"/>
              <a:buNone/>
              <a:defRPr sz="1300">
                <a:solidFill>
                  <a:schemeClr val="dk2"/>
                </a:solidFill>
                <a:latin typeface="Arial"/>
                <a:ea typeface="Arial"/>
                <a:cs typeface="Arial"/>
                <a:sym typeface="Arial"/>
              </a:defRPr>
            </a:lvl2pPr>
            <a:lvl3pPr marL="0" lvl="2" indent="0" algn="r">
              <a:buClr>
                <a:schemeClr val="dk2"/>
              </a:buClr>
              <a:buSzPts val="1300"/>
              <a:buFont typeface="Arial"/>
              <a:buNone/>
              <a:defRPr sz="1300">
                <a:solidFill>
                  <a:schemeClr val="dk2"/>
                </a:solidFill>
                <a:latin typeface="Arial"/>
                <a:ea typeface="Arial"/>
                <a:cs typeface="Arial"/>
                <a:sym typeface="Arial"/>
              </a:defRPr>
            </a:lvl3pPr>
            <a:lvl4pPr marL="0" lvl="3" indent="0" algn="r">
              <a:buClr>
                <a:schemeClr val="dk2"/>
              </a:buClr>
              <a:buSzPts val="1300"/>
              <a:buFont typeface="Arial"/>
              <a:buNone/>
              <a:defRPr sz="1300">
                <a:solidFill>
                  <a:schemeClr val="dk2"/>
                </a:solidFill>
                <a:latin typeface="Arial"/>
                <a:ea typeface="Arial"/>
                <a:cs typeface="Arial"/>
                <a:sym typeface="Arial"/>
              </a:defRPr>
            </a:lvl4pPr>
            <a:lvl5pPr marL="0" lvl="4" indent="0" algn="r">
              <a:buClr>
                <a:schemeClr val="dk2"/>
              </a:buClr>
              <a:buSzPts val="1300"/>
              <a:buFont typeface="Arial"/>
              <a:buNone/>
              <a:defRPr sz="1300">
                <a:solidFill>
                  <a:schemeClr val="dk2"/>
                </a:solidFill>
                <a:latin typeface="Arial"/>
                <a:ea typeface="Arial"/>
                <a:cs typeface="Arial"/>
                <a:sym typeface="Arial"/>
              </a:defRPr>
            </a:lvl5pPr>
            <a:lvl6pPr marL="0" lvl="5" indent="0" algn="r">
              <a:buClr>
                <a:schemeClr val="dk2"/>
              </a:buClr>
              <a:buSzPts val="1300"/>
              <a:buFont typeface="Arial"/>
              <a:buNone/>
              <a:defRPr sz="1300">
                <a:solidFill>
                  <a:schemeClr val="dk2"/>
                </a:solidFill>
                <a:latin typeface="Arial"/>
                <a:ea typeface="Arial"/>
                <a:cs typeface="Arial"/>
                <a:sym typeface="Arial"/>
              </a:defRPr>
            </a:lvl6pPr>
            <a:lvl7pPr marL="0" lvl="6" indent="0" algn="r">
              <a:buClr>
                <a:schemeClr val="dk2"/>
              </a:buClr>
              <a:buSzPts val="1300"/>
              <a:buFont typeface="Arial"/>
              <a:buNone/>
              <a:defRPr sz="1300">
                <a:solidFill>
                  <a:schemeClr val="dk2"/>
                </a:solidFill>
                <a:latin typeface="Arial"/>
                <a:ea typeface="Arial"/>
                <a:cs typeface="Arial"/>
                <a:sym typeface="Arial"/>
              </a:defRPr>
            </a:lvl7pPr>
            <a:lvl8pPr marL="0" lvl="7" indent="0" algn="r">
              <a:buClr>
                <a:schemeClr val="dk2"/>
              </a:buClr>
              <a:buSzPts val="1300"/>
              <a:buFont typeface="Arial"/>
              <a:buNone/>
              <a:defRPr sz="1300">
                <a:solidFill>
                  <a:schemeClr val="dk2"/>
                </a:solidFill>
                <a:latin typeface="Arial"/>
                <a:ea typeface="Arial"/>
                <a:cs typeface="Arial"/>
                <a:sym typeface="Arial"/>
              </a:defRPr>
            </a:lvl8pPr>
            <a:lvl9pPr marL="0" lvl="8" indent="0" algn="r">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2"/>
        <p:cNvGrpSpPr/>
        <p:nvPr/>
      </p:nvGrpSpPr>
      <p:grpSpPr>
        <a:xfrm>
          <a:off x="0" y="0"/>
          <a:ext cx="0" cy="0"/>
          <a:chOff x="0" y="0"/>
          <a:chExt cx="0" cy="0"/>
        </a:xfrm>
      </p:grpSpPr>
      <p:sp>
        <p:nvSpPr>
          <p:cNvPr id="153" name="Google Shape;153;p3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4" name="Google Shape;154;p31"/>
          <p:cNvSpPr txBox="1">
            <a:spLocks noGrp="1"/>
          </p:cNvSpPr>
          <p:nvPr>
            <p:ph type="title"/>
          </p:nvPr>
        </p:nvSpPr>
        <p:spPr>
          <a:xfrm>
            <a:off x="354000" y="1644233"/>
            <a:ext cx="53937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300"/>
              <a:buNone/>
              <a:defRPr sz="5600"/>
            </a:lvl1pPr>
            <a:lvl2pPr lvl="1" algn="ctr">
              <a:lnSpc>
                <a:spcPct val="100000"/>
              </a:lnSpc>
              <a:spcBef>
                <a:spcPts val="0"/>
              </a:spcBef>
              <a:spcAft>
                <a:spcPts val="0"/>
              </a:spcAft>
              <a:buSzPts val="4300"/>
              <a:buNone/>
              <a:defRPr sz="5600"/>
            </a:lvl2pPr>
            <a:lvl3pPr lvl="2" algn="ctr">
              <a:lnSpc>
                <a:spcPct val="100000"/>
              </a:lnSpc>
              <a:spcBef>
                <a:spcPts val="0"/>
              </a:spcBef>
              <a:spcAft>
                <a:spcPts val="0"/>
              </a:spcAft>
              <a:buSzPts val="4300"/>
              <a:buNone/>
              <a:defRPr sz="5600"/>
            </a:lvl3pPr>
            <a:lvl4pPr lvl="3" algn="ctr">
              <a:lnSpc>
                <a:spcPct val="100000"/>
              </a:lnSpc>
              <a:spcBef>
                <a:spcPts val="0"/>
              </a:spcBef>
              <a:spcAft>
                <a:spcPts val="0"/>
              </a:spcAft>
              <a:buSzPts val="4300"/>
              <a:buNone/>
              <a:defRPr sz="5600"/>
            </a:lvl4pPr>
            <a:lvl5pPr lvl="4" algn="ctr">
              <a:lnSpc>
                <a:spcPct val="100000"/>
              </a:lnSpc>
              <a:spcBef>
                <a:spcPts val="0"/>
              </a:spcBef>
              <a:spcAft>
                <a:spcPts val="0"/>
              </a:spcAft>
              <a:buSzPts val="4300"/>
              <a:buNone/>
              <a:defRPr sz="5600"/>
            </a:lvl5pPr>
            <a:lvl6pPr lvl="5" algn="ctr">
              <a:lnSpc>
                <a:spcPct val="100000"/>
              </a:lnSpc>
              <a:spcBef>
                <a:spcPts val="0"/>
              </a:spcBef>
              <a:spcAft>
                <a:spcPts val="0"/>
              </a:spcAft>
              <a:buSzPts val="4300"/>
              <a:buNone/>
              <a:defRPr sz="5600"/>
            </a:lvl6pPr>
            <a:lvl7pPr lvl="6" algn="ctr">
              <a:lnSpc>
                <a:spcPct val="100000"/>
              </a:lnSpc>
              <a:spcBef>
                <a:spcPts val="0"/>
              </a:spcBef>
              <a:spcAft>
                <a:spcPts val="0"/>
              </a:spcAft>
              <a:buSzPts val="4300"/>
              <a:buNone/>
              <a:defRPr sz="5600"/>
            </a:lvl7pPr>
            <a:lvl8pPr lvl="7" algn="ctr">
              <a:lnSpc>
                <a:spcPct val="100000"/>
              </a:lnSpc>
              <a:spcBef>
                <a:spcPts val="0"/>
              </a:spcBef>
              <a:spcAft>
                <a:spcPts val="0"/>
              </a:spcAft>
              <a:buSzPts val="4300"/>
              <a:buNone/>
              <a:defRPr sz="5600"/>
            </a:lvl8pPr>
            <a:lvl9pPr lvl="8" algn="ctr">
              <a:lnSpc>
                <a:spcPct val="100000"/>
              </a:lnSpc>
              <a:spcBef>
                <a:spcPts val="0"/>
              </a:spcBef>
              <a:spcAft>
                <a:spcPts val="0"/>
              </a:spcAft>
              <a:buSzPts val="4300"/>
              <a:buNone/>
              <a:defRPr sz="5600"/>
            </a:lvl9pPr>
          </a:lstStyle>
          <a:p>
            <a:endParaRPr/>
          </a:p>
        </p:txBody>
      </p:sp>
      <p:sp>
        <p:nvSpPr>
          <p:cNvPr id="155" name="Google Shape;155;p31"/>
          <p:cNvSpPr txBox="1">
            <a:spLocks noGrp="1"/>
          </p:cNvSpPr>
          <p:nvPr>
            <p:ph type="subTitle" idx="1"/>
          </p:nvPr>
        </p:nvSpPr>
        <p:spPr>
          <a:xfrm>
            <a:off x="354000" y="3737433"/>
            <a:ext cx="5393700" cy="164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56" name="Google Shape;156;p31"/>
          <p:cNvSpPr txBox="1">
            <a:spLocks noGrp="1"/>
          </p:cNvSpPr>
          <p:nvPr>
            <p:ph type="body" idx="2"/>
          </p:nvPr>
        </p:nvSpPr>
        <p:spPr>
          <a:xfrm>
            <a:off x="6586000" y="965433"/>
            <a:ext cx="5115900" cy="4926900"/>
          </a:xfrm>
          <a:prstGeom prst="rect">
            <a:avLst/>
          </a:prstGeom>
          <a:noFill/>
          <a:ln>
            <a:noFill/>
          </a:ln>
        </p:spPr>
        <p:txBody>
          <a:bodyPr spcFirstLastPara="1" wrap="square" lIns="91425" tIns="91425" rIns="91425" bIns="91425" anchor="ctr" anchorCtr="0">
            <a:noAutofit/>
          </a:bodyPr>
          <a:lstStyle>
            <a:lvl1pPr marL="457200" lvl="0" indent="-349250" algn="l">
              <a:lnSpc>
                <a:spcPct val="115000"/>
              </a:lnSpc>
              <a:spcBef>
                <a:spcPts val="0"/>
              </a:spcBef>
              <a:spcAft>
                <a:spcPts val="0"/>
              </a:spcAft>
              <a:buSzPts val="19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57" name="Google Shape;157;p31"/>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00"/>
              <a:buFont typeface="Arial"/>
              <a:buNone/>
              <a:defRPr sz="1300">
                <a:solidFill>
                  <a:schemeClr val="dk2"/>
                </a:solidFill>
                <a:latin typeface="Arial"/>
                <a:ea typeface="Arial"/>
                <a:cs typeface="Arial"/>
                <a:sym typeface="Arial"/>
              </a:defRPr>
            </a:lvl1pPr>
            <a:lvl2pPr marL="0" lvl="1" indent="0" algn="r">
              <a:buClr>
                <a:schemeClr val="dk2"/>
              </a:buClr>
              <a:buSzPts val="1300"/>
              <a:buFont typeface="Arial"/>
              <a:buNone/>
              <a:defRPr sz="1300">
                <a:solidFill>
                  <a:schemeClr val="dk2"/>
                </a:solidFill>
                <a:latin typeface="Arial"/>
                <a:ea typeface="Arial"/>
                <a:cs typeface="Arial"/>
                <a:sym typeface="Arial"/>
              </a:defRPr>
            </a:lvl2pPr>
            <a:lvl3pPr marL="0" lvl="2" indent="0" algn="r">
              <a:buClr>
                <a:schemeClr val="dk2"/>
              </a:buClr>
              <a:buSzPts val="1300"/>
              <a:buFont typeface="Arial"/>
              <a:buNone/>
              <a:defRPr sz="1300">
                <a:solidFill>
                  <a:schemeClr val="dk2"/>
                </a:solidFill>
                <a:latin typeface="Arial"/>
                <a:ea typeface="Arial"/>
                <a:cs typeface="Arial"/>
                <a:sym typeface="Arial"/>
              </a:defRPr>
            </a:lvl3pPr>
            <a:lvl4pPr marL="0" lvl="3" indent="0" algn="r">
              <a:buClr>
                <a:schemeClr val="dk2"/>
              </a:buClr>
              <a:buSzPts val="1300"/>
              <a:buFont typeface="Arial"/>
              <a:buNone/>
              <a:defRPr sz="1300">
                <a:solidFill>
                  <a:schemeClr val="dk2"/>
                </a:solidFill>
                <a:latin typeface="Arial"/>
                <a:ea typeface="Arial"/>
                <a:cs typeface="Arial"/>
                <a:sym typeface="Arial"/>
              </a:defRPr>
            </a:lvl4pPr>
            <a:lvl5pPr marL="0" lvl="4" indent="0" algn="r">
              <a:buClr>
                <a:schemeClr val="dk2"/>
              </a:buClr>
              <a:buSzPts val="1300"/>
              <a:buFont typeface="Arial"/>
              <a:buNone/>
              <a:defRPr sz="1300">
                <a:solidFill>
                  <a:schemeClr val="dk2"/>
                </a:solidFill>
                <a:latin typeface="Arial"/>
                <a:ea typeface="Arial"/>
                <a:cs typeface="Arial"/>
                <a:sym typeface="Arial"/>
              </a:defRPr>
            </a:lvl5pPr>
            <a:lvl6pPr marL="0" lvl="5" indent="0" algn="r">
              <a:buClr>
                <a:schemeClr val="dk2"/>
              </a:buClr>
              <a:buSzPts val="1300"/>
              <a:buFont typeface="Arial"/>
              <a:buNone/>
              <a:defRPr sz="1300">
                <a:solidFill>
                  <a:schemeClr val="dk2"/>
                </a:solidFill>
                <a:latin typeface="Arial"/>
                <a:ea typeface="Arial"/>
                <a:cs typeface="Arial"/>
                <a:sym typeface="Arial"/>
              </a:defRPr>
            </a:lvl6pPr>
            <a:lvl7pPr marL="0" lvl="6" indent="0" algn="r">
              <a:buClr>
                <a:schemeClr val="dk2"/>
              </a:buClr>
              <a:buSzPts val="1300"/>
              <a:buFont typeface="Arial"/>
              <a:buNone/>
              <a:defRPr sz="1300">
                <a:solidFill>
                  <a:schemeClr val="dk2"/>
                </a:solidFill>
                <a:latin typeface="Arial"/>
                <a:ea typeface="Arial"/>
                <a:cs typeface="Arial"/>
                <a:sym typeface="Arial"/>
              </a:defRPr>
            </a:lvl7pPr>
            <a:lvl8pPr marL="0" lvl="7" indent="0" algn="r">
              <a:buClr>
                <a:schemeClr val="dk2"/>
              </a:buClr>
              <a:buSzPts val="1300"/>
              <a:buFont typeface="Arial"/>
              <a:buNone/>
              <a:defRPr sz="1300">
                <a:solidFill>
                  <a:schemeClr val="dk2"/>
                </a:solidFill>
                <a:latin typeface="Arial"/>
                <a:ea typeface="Arial"/>
                <a:cs typeface="Arial"/>
                <a:sym typeface="Arial"/>
              </a:defRPr>
            </a:lvl8pPr>
            <a:lvl9pPr marL="0" lvl="8" indent="0" algn="r">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_Blank_3">
  <p:cSld name="Section Divider_Blank_3">
    <p:spTree>
      <p:nvGrpSpPr>
        <p:cNvPr id="1" name="Shape 24"/>
        <p:cNvGrpSpPr/>
        <p:nvPr/>
      </p:nvGrpSpPr>
      <p:grpSpPr>
        <a:xfrm>
          <a:off x="0" y="0"/>
          <a:ext cx="0" cy="0"/>
          <a:chOff x="0" y="0"/>
          <a:chExt cx="0" cy="0"/>
        </a:xfrm>
      </p:grpSpPr>
      <p:sp>
        <p:nvSpPr>
          <p:cNvPr id="25" name="Google Shape;25;p4"/>
          <p:cNvSpPr/>
          <p:nvPr/>
        </p:nvSpPr>
        <p:spPr>
          <a:xfrm>
            <a:off x="0" y="0"/>
            <a:ext cx="12192000" cy="6858000"/>
          </a:xfrm>
          <a:prstGeom prst="rect">
            <a:avLst/>
          </a:prstGeom>
          <a:solidFill>
            <a:schemeClr val="lt2"/>
          </a:solidFill>
          <a:ln w="12700" cap="flat" cmpd="sng">
            <a:solidFill>
              <a:srgbClr val="9E9E9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 name="Google Shape;26;p4"/>
          <p:cNvSpPr/>
          <p:nvPr/>
        </p:nvSpPr>
        <p:spPr>
          <a:xfrm>
            <a:off x="0" y="3947124"/>
            <a:ext cx="2080260" cy="2936268"/>
          </a:xfrm>
          <a:custGeom>
            <a:avLst/>
            <a:gdLst/>
            <a:ahLst/>
            <a:cxnLst/>
            <a:rect l="l" t="t" r="r" b="b"/>
            <a:pathLst>
              <a:path w="2080260" h="2936268" extrusionOk="0">
                <a:moveTo>
                  <a:pt x="0" y="0"/>
                </a:moveTo>
                <a:lnTo>
                  <a:pt x="167139" y="8439"/>
                </a:lnTo>
                <a:cubicBezTo>
                  <a:pt x="1241711" y="117568"/>
                  <a:pt x="2080260" y="1025078"/>
                  <a:pt x="2080260" y="2128441"/>
                </a:cubicBezTo>
                <a:cubicBezTo>
                  <a:pt x="2080260" y="2404282"/>
                  <a:pt x="2027851" y="2667882"/>
                  <a:pt x="1932447" y="2909827"/>
                </a:cubicBezTo>
                <a:lnTo>
                  <a:pt x="1920592" y="2936268"/>
                </a:lnTo>
                <a:lnTo>
                  <a:pt x="1263410" y="2936268"/>
                </a:lnTo>
                <a:lnTo>
                  <a:pt x="1327476" y="2822456"/>
                </a:lnTo>
                <a:cubicBezTo>
                  <a:pt x="1432733" y="2613839"/>
                  <a:pt x="1492018" y="2378063"/>
                  <a:pt x="1492018" y="2128441"/>
                </a:cubicBezTo>
                <a:cubicBezTo>
                  <a:pt x="1492018" y="1329650"/>
                  <a:pt x="884942" y="672649"/>
                  <a:pt x="106995" y="593644"/>
                </a:cubicBezTo>
                <a:lnTo>
                  <a:pt x="0" y="58824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4"/>
          <p:cNvSpPr/>
          <p:nvPr/>
        </p:nvSpPr>
        <p:spPr>
          <a:xfrm>
            <a:off x="10199022" y="-25392"/>
            <a:ext cx="1992978" cy="2727970"/>
          </a:xfrm>
          <a:custGeom>
            <a:avLst/>
            <a:gdLst/>
            <a:ahLst/>
            <a:cxnLst/>
            <a:rect l="l" t="t" r="r" b="b"/>
            <a:pathLst>
              <a:path w="1992978" h="2727970" extrusionOk="0">
                <a:moveTo>
                  <a:pt x="197946" y="0"/>
                </a:moveTo>
                <a:lnTo>
                  <a:pt x="925083" y="0"/>
                </a:lnTo>
                <a:lnTo>
                  <a:pt x="902742" y="24582"/>
                </a:lnTo>
                <a:cubicBezTo>
                  <a:pt x="720270" y="245686"/>
                  <a:pt x="610657" y="529147"/>
                  <a:pt x="610657" y="838210"/>
                </a:cubicBezTo>
                <a:cubicBezTo>
                  <a:pt x="610657" y="1544639"/>
                  <a:pt x="1183331" y="2117313"/>
                  <a:pt x="1889760" y="2117313"/>
                </a:cubicBezTo>
                <a:lnTo>
                  <a:pt x="1992978" y="2112101"/>
                </a:lnTo>
                <a:lnTo>
                  <a:pt x="1992978" y="2722758"/>
                </a:lnTo>
                <a:lnTo>
                  <a:pt x="1889760" y="2727970"/>
                </a:lnTo>
                <a:cubicBezTo>
                  <a:pt x="846074" y="2727970"/>
                  <a:pt x="0" y="1881896"/>
                  <a:pt x="0" y="838210"/>
                </a:cubicBezTo>
                <a:cubicBezTo>
                  <a:pt x="0" y="577289"/>
                  <a:pt x="52880" y="328718"/>
                  <a:pt x="148507" y="1026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 name="Google Shape;28;p4"/>
          <p:cNvSpPr/>
          <p:nvPr/>
        </p:nvSpPr>
        <p:spPr>
          <a:xfrm>
            <a:off x="854438" y="1017099"/>
            <a:ext cx="297900" cy="2979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4"/>
          <p:cNvSpPr/>
          <p:nvPr/>
        </p:nvSpPr>
        <p:spPr>
          <a:xfrm>
            <a:off x="11639202" y="1067238"/>
            <a:ext cx="297900" cy="2979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 name="Google Shape;30;p4"/>
          <p:cNvSpPr/>
          <p:nvPr/>
        </p:nvSpPr>
        <p:spPr>
          <a:xfrm rot="-5400000" flipH="1">
            <a:off x="8860588" y="1451610"/>
            <a:ext cx="1251000" cy="1251000"/>
          </a:xfrm>
          <a:prstGeom prst="ellipse">
            <a:avLst/>
          </a:prstGeom>
          <a:noFill/>
          <a:ln w="28575" cap="flat" cmpd="sng">
            <a:solidFill>
              <a:schemeClr val="accent5"/>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 name="Google Shape;31;p4"/>
          <p:cNvSpPr/>
          <p:nvPr/>
        </p:nvSpPr>
        <p:spPr>
          <a:xfrm>
            <a:off x="226575" y="2782100"/>
            <a:ext cx="1668300" cy="16683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 name="Google Shape;32;p4"/>
          <p:cNvSpPr/>
          <p:nvPr/>
        </p:nvSpPr>
        <p:spPr>
          <a:xfrm>
            <a:off x="197739" y="1451610"/>
            <a:ext cx="656700" cy="656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 name="Google Shape;33;p4"/>
          <p:cNvSpPr/>
          <p:nvPr/>
        </p:nvSpPr>
        <p:spPr>
          <a:xfrm>
            <a:off x="10693017" y="1596955"/>
            <a:ext cx="1022700" cy="1022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 name="Google Shape;34;p4"/>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8"/>
        <p:cNvGrpSpPr/>
        <p:nvPr/>
      </p:nvGrpSpPr>
      <p:grpSpPr>
        <a:xfrm>
          <a:off x="0" y="0"/>
          <a:ext cx="0" cy="0"/>
          <a:chOff x="0" y="0"/>
          <a:chExt cx="0" cy="0"/>
        </a:xfrm>
      </p:grpSpPr>
      <p:sp>
        <p:nvSpPr>
          <p:cNvPr id="159" name="Google Shape;159;p32"/>
          <p:cNvSpPr txBox="1">
            <a:spLocks noGrp="1"/>
          </p:cNvSpPr>
          <p:nvPr>
            <p:ph type="body" idx="1"/>
          </p:nvPr>
        </p:nvSpPr>
        <p:spPr>
          <a:xfrm>
            <a:off x="415600" y="5640767"/>
            <a:ext cx="7998300" cy="80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900"/>
              <a:buNone/>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60" name="Google Shape;160;p32"/>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00"/>
              <a:buFont typeface="Arial"/>
              <a:buNone/>
              <a:defRPr sz="1300">
                <a:solidFill>
                  <a:schemeClr val="dk2"/>
                </a:solidFill>
                <a:latin typeface="Arial"/>
                <a:ea typeface="Arial"/>
                <a:cs typeface="Arial"/>
                <a:sym typeface="Arial"/>
              </a:defRPr>
            </a:lvl1pPr>
            <a:lvl2pPr marL="0" lvl="1" indent="0" algn="r">
              <a:buClr>
                <a:schemeClr val="dk2"/>
              </a:buClr>
              <a:buSzPts val="1300"/>
              <a:buFont typeface="Arial"/>
              <a:buNone/>
              <a:defRPr sz="1300">
                <a:solidFill>
                  <a:schemeClr val="dk2"/>
                </a:solidFill>
                <a:latin typeface="Arial"/>
                <a:ea typeface="Arial"/>
                <a:cs typeface="Arial"/>
                <a:sym typeface="Arial"/>
              </a:defRPr>
            </a:lvl2pPr>
            <a:lvl3pPr marL="0" lvl="2" indent="0" algn="r">
              <a:buClr>
                <a:schemeClr val="dk2"/>
              </a:buClr>
              <a:buSzPts val="1300"/>
              <a:buFont typeface="Arial"/>
              <a:buNone/>
              <a:defRPr sz="1300">
                <a:solidFill>
                  <a:schemeClr val="dk2"/>
                </a:solidFill>
                <a:latin typeface="Arial"/>
                <a:ea typeface="Arial"/>
                <a:cs typeface="Arial"/>
                <a:sym typeface="Arial"/>
              </a:defRPr>
            </a:lvl3pPr>
            <a:lvl4pPr marL="0" lvl="3" indent="0" algn="r">
              <a:buClr>
                <a:schemeClr val="dk2"/>
              </a:buClr>
              <a:buSzPts val="1300"/>
              <a:buFont typeface="Arial"/>
              <a:buNone/>
              <a:defRPr sz="1300">
                <a:solidFill>
                  <a:schemeClr val="dk2"/>
                </a:solidFill>
                <a:latin typeface="Arial"/>
                <a:ea typeface="Arial"/>
                <a:cs typeface="Arial"/>
                <a:sym typeface="Arial"/>
              </a:defRPr>
            </a:lvl4pPr>
            <a:lvl5pPr marL="0" lvl="4" indent="0" algn="r">
              <a:buClr>
                <a:schemeClr val="dk2"/>
              </a:buClr>
              <a:buSzPts val="1300"/>
              <a:buFont typeface="Arial"/>
              <a:buNone/>
              <a:defRPr sz="1300">
                <a:solidFill>
                  <a:schemeClr val="dk2"/>
                </a:solidFill>
                <a:latin typeface="Arial"/>
                <a:ea typeface="Arial"/>
                <a:cs typeface="Arial"/>
                <a:sym typeface="Arial"/>
              </a:defRPr>
            </a:lvl5pPr>
            <a:lvl6pPr marL="0" lvl="5" indent="0" algn="r">
              <a:buClr>
                <a:schemeClr val="dk2"/>
              </a:buClr>
              <a:buSzPts val="1300"/>
              <a:buFont typeface="Arial"/>
              <a:buNone/>
              <a:defRPr sz="1300">
                <a:solidFill>
                  <a:schemeClr val="dk2"/>
                </a:solidFill>
                <a:latin typeface="Arial"/>
                <a:ea typeface="Arial"/>
                <a:cs typeface="Arial"/>
                <a:sym typeface="Arial"/>
              </a:defRPr>
            </a:lvl6pPr>
            <a:lvl7pPr marL="0" lvl="6" indent="0" algn="r">
              <a:buClr>
                <a:schemeClr val="dk2"/>
              </a:buClr>
              <a:buSzPts val="1300"/>
              <a:buFont typeface="Arial"/>
              <a:buNone/>
              <a:defRPr sz="1300">
                <a:solidFill>
                  <a:schemeClr val="dk2"/>
                </a:solidFill>
                <a:latin typeface="Arial"/>
                <a:ea typeface="Arial"/>
                <a:cs typeface="Arial"/>
                <a:sym typeface="Arial"/>
              </a:defRPr>
            </a:lvl7pPr>
            <a:lvl8pPr marL="0" lvl="7" indent="0" algn="r">
              <a:buClr>
                <a:schemeClr val="dk2"/>
              </a:buClr>
              <a:buSzPts val="1300"/>
              <a:buFont typeface="Arial"/>
              <a:buNone/>
              <a:defRPr sz="1300">
                <a:solidFill>
                  <a:schemeClr val="dk2"/>
                </a:solidFill>
                <a:latin typeface="Arial"/>
                <a:ea typeface="Arial"/>
                <a:cs typeface="Arial"/>
                <a:sym typeface="Arial"/>
              </a:defRPr>
            </a:lvl8pPr>
            <a:lvl9pPr marL="0" lvl="8" indent="0" algn="r">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1"/>
        <p:cNvGrpSpPr/>
        <p:nvPr/>
      </p:nvGrpSpPr>
      <p:grpSpPr>
        <a:xfrm>
          <a:off x="0" y="0"/>
          <a:ext cx="0" cy="0"/>
          <a:chOff x="0" y="0"/>
          <a:chExt cx="0" cy="0"/>
        </a:xfrm>
      </p:grpSpPr>
      <p:sp>
        <p:nvSpPr>
          <p:cNvPr id="162" name="Google Shape;162;p33"/>
          <p:cNvSpPr txBox="1">
            <a:spLocks noGrp="1"/>
          </p:cNvSpPr>
          <p:nvPr>
            <p:ph type="title"/>
          </p:nvPr>
        </p:nvSpPr>
        <p:spPr>
          <a:xfrm>
            <a:off x="415600" y="1474833"/>
            <a:ext cx="11360700" cy="2618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163" name="Google Shape;163;p33"/>
          <p:cNvSpPr txBox="1">
            <a:spLocks noGrp="1"/>
          </p:cNvSpPr>
          <p:nvPr>
            <p:ph type="body" idx="1"/>
          </p:nvPr>
        </p:nvSpPr>
        <p:spPr>
          <a:xfrm>
            <a:off x="415600" y="4202967"/>
            <a:ext cx="11360700" cy="1734300"/>
          </a:xfrm>
          <a:prstGeom prst="rect">
            <a:avLst/>
          </a:prstGeom>
          <a:noFill/>
          <a:ln>
            <a:noFill/>
          </a:ln>
        </p:spPr>
        <p:txBody>
          <a:bodyPr spcFirstLastPara="1" wrap="square" lIns="91425" tIns="91425" rIns="91425" bIns="91425" anchor="t" anchorCtr="0">
            <a:noAutofit/>
          </a:bodyPr>
          <a:lstStyle>
            <a:lvl1pPr marL="457200" lvl="0" indent="-349250" algn="ctr">
              <a:lnSpc>
                <a:spcPct val="115000"/>
              </a:lnSpc>
              <a:spcBef>
                <a:spcPts val="0"/>
              </a:spcBef>
              <a:spcAft>
                <a:spcPts val="0"/>
              </a:spcAft>
              <a:buSzPts val="1900"/>
              <a:buChar char="●"/>
              <a:defRPr/>
            </a:lvl1pPr>
            <a:lvl2pPr marL="914400" lvl="1" indent="-323850" algn="ctr">
              <a:lnSpc>
                <a:spcPct val="115000"/>
              </a:lnSpc>
              <a:spcBef>
                <a:spcPts val="0"/>
              </a:spcBef>
              <a:spcAft>
                <a:spcPts val="0"/>
              </a:spcAft>
              <a:buSzPts val="1500"/>
              <a:buChar char="○"/>
              <a:defRPr/>
            </a:lvl2pPr>
            <a:lvl3pPr marL="1371600" lvl="2" indent="-323850" algn="ctr">
              <a:lnSpc>
                <a:spcPct val="115000"/>
              </a:lnSpc>
              <a:spcBef>
                <a:spcPts val="0"/>
              </a:spcBef>
              <a:spcAft>
                <a:spcPts val="0"/>
              </a:spcAft>
              <a:buSzPts val="1500"/>
              <a:buChar char="■"/>
              <a:defRPr/>
            </a:lvl3pPr>
            <a:lvl4pPr marL="1828800" lvl="3" indent="-323850" algn="ctr">
              <a:lnSpc>
                <a:spcPct val="115000"/>
              </a:lnSpc>
              <a:spcBef>
                <a:spcPts val="0"/>
              </a:spcBef>
              <a:spcAft>
                <a:spcPts val="0"/>
              </a:spcAft>
              <a:buSzPts val="1500"/>
              <a:buChar char="●"/>
              <a:defRPr/>
            </a:lvl4pPr>
            <a:lvl5pPr marL="2286000" lvl="4" indent="-323850" algn="ctr">
              <a:lnSpc>
                <a:spcPct val="115000"/>
              </a:lnSpc>
              <a:spcBef>
                <a:spcPts val="0"/>
              </a:spcBef>
              <a:spcAft>
                <a:spcPts val="0"/>
              </a:spcAft>
              <a:buSzPts val="1500"/>
              <a:buChar char="○"/>
              <a:defRPr/>
            </a:lvl5pPr>
            <a:lvl6pPr marL="2743200" lvl="5" indent="-323850" algn="ctr">
              <a:lnSpc>
                <a:spcPct val="115000"/>
              </a:lnSpc>
              <a:spcBef>
                <a:spcPts val="0"/>
              </a:spcBef>
              <a:spcAft>
                <a:spcPts val="0"/>
              </a:spcAft>
              <a:buSzPts val="1500"/>
              <a:buChar char="■"/>
              <a:defRPr/>
            </a:lvl6pPr>
            <a:lvl7pPr marL="3200400" lvl="6" indent="-323850" algn="ctr">
              <a:lnSpc>
                <a:spcPct val="115000"/>
              </a:lnSpc>
              <a:spcBef>
                <a:spcPts val="0"/>
              </a:spcBef>
              <a:spcAft>
                <a:spcPts val="0"/>
              </a:spcAft>
              <a:buSzPts val="1500"/>
              <a:buChar char="●"/>
              <a:defRPr/>
            </a:lvl7pPr>
            <a:lvl8pPr marL="3657600" lvl="7" indent="-323850" algn="ctr">
              <a:lnSpc>
                <a:spcPct val="115000"/>
              </a:lnSpc>
              <a:spcBef>
                <a:spcPts val="0"/>
              </a:spcBef>
              <a:spcAft>
                <a:spcPts val="0"/>
              </a:spcAft>
              <a:buSzPts val="1500"/>
              <a:buChar char="○"/>
              <a:defRPr/>
            </a:lvl8pPr>
            <a:lvl9pPr marL="4114800" lvl="8" indent="-323850" algn="ctr">
              <a:lnSpc>
                <a:spcPct val="115000"/>
              </a:lnSpc>
              <a:spcBef>
                <a:spcPts val="0"/>
              </a:spcBef>
              <a:spcAft>
                <a:spcPts val="0"/>
              </a:spcAft>
              <a:buSzPts val="1500"/>
              <a:buChar char="■"/>
              <a:defRPr/>
            </a:lvl9pPr>
          </a:lstStyle>
          <a:p>
            <a:endParaRPr/>
          </a:p>
        </p:txBody>
      </p:sp>
      <p:sp>
        <p:nvSpPr>
          <p:cNvPr id="164" name="Google Shape;164;p33"/>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00"/>
              <a:buFont typeface="Arial"/>
              <a:buNone/>
              <a:defRPr sz="1300">
                <a:solidFill>
                  <a:schemeClr val="dk2"/>
                </a:solidFill>
                <a:latin typeface="Arial"/>
                <a:ea typeface="Arial"/>
                <a:cs typeface="Arial"/>
                <a:sym typeface="Arial"/>
              </a:defRPr>
            </a:lvl1pPr>
            <a:lvl2pPr marL="0" lvl="1" indent="0" algn="r">
              <a:buClr>
                <a:schemeClr val="dk2"/>
              </a:buClr>
              <a:buSzPts val="1300"/>
              <a:buFont typeface="Arial"/>
              <a:buNone/>
              <a:defRPr sz="1300">
                <a:solidFill>
                  <a:schemeClr val="dk2"/>
                </a:solidFill>
                <a:latin typeface="Arial"/>
                <a:ea typeface="Arial"/>
                <a:cs typeface="Arial"/>
                <a:sym typeface="Arial"/>
              </a:defRPr>
            </a:lvl2pPr>
            <a:lvl3pPr marL="0" lvl="2" indent="0" algn="r">
              <a:buClr>
                <a:schemeClr val="dk2"/>
              </a:buClr>
              <a:buSzPts val="1300"/>
              <a:buFont typeface="Arial"/>
              <a:buNone/>
              <a:defRPr sz="1300">
                <a:solidFill>
                  <a:schemeClr val="dk2"/>
                </a:solidFill>
                <a:latin typeface="Arial"/>
                <a:ea typeface="Arial"/>
                <a:cs typeface="Arial"/>
                <a:sym typeface="Arial"/>
              </a:defRPr>
            </a:lvl3pPr>
            <a:lvl4pPr marL="0" lvl="3" indent="0" algn="r">
              <a:buClr>
                <a:schemeClr val="dk2"/>
              </a:buClr>
              <a:buSzPts val="1300"/>
              <a:buFont typeface="Arial"/>
              <a:buNone/>
              <a:defRPr sz="1300">
                <a:solidFill>
                  <a:schemeClr val="dk2"/>
                </a:solidFill>
                <a:latin typeface="Arial"/>
                <a:ea typeface="Arial"/>
                <a:cs typeface="Arial"/>
                <a:sym typeface="Arial"/>
              </a:defRPr>
            </a:lvl4pPr>
            <a:lvl5pPr marL="0" lvl="4" indent="0" algn="r">
              <a:buClr>
                <a:schemeClr val="dk2"/>
              </a:buClr>
              <a:buSzPts val="1300"/>
              <a:buFont typeface="Arial"/>
              <a:buNone/>
              <a:defRPr sz="1300">
                <a:solidFill>
                  <a:schemeClr val="dk2"/>
                </a:solidFill>
                <a:latin typeface="Arial"/>
                <a:ea typeface="Arial"/>
                <a:cs typeface="Arial"/>
                <a:sym typeface="Arial"/>
              </a:defRPr>
            </a:lvl5pPr>
            <a:lvl6pPr marL="0" lvl="5" indent="0" algn="r">
              <a:buClr>
                <a:schemeClr val="dk2"/>
              </a:buClr>
              <a:buSzPts val="1300"/>
              <a:buFont typeface="Arial"/>
              <a:buNone/>
              <a:defRPr sz="1300">
                <a:solidFill>
                  <a:schemeClr val="dk2"/>
                </a:solidFill>
                <a:latin typeface="Arial"/>
                <a:ea typeface="Arial"/>
                <a:cs typeface="Arial"/>
                <a:sym typeface="Arial"/>
              </a:defRPr>
            </a:lvl6pPr>
            <a:lvl7pPr marL="0" lvl="6" indent="0" algn="r">
              <a:buClr>
                <a:schemeClr val="dk2"/>
              </a:buClr>
              <a:buSzPts val="1300"/>
              <a:buFont typeface="Arial"/>
              <a:buNone/>
              <a:defRPr sz="1300">
                <a:solidFill>
                  <a:schemeClr val="dk2"/>
                </a:solidFill>
                <a:latin typeface="Arial"/>
                <a:ea typeface="Arial"/>
                <a:cs typeface="Arial"/>
                <a:sym typeface="Arial"/>
              </a:defRPr>
            </a:lvl7pPr>
            <a:lvl8pPr marL="0" lvl="7" indent="0" algn="r">
              <a:buClr>
                <a:schemeClr val="dk2"/>
              </a:buClr>
              <a:buSzPts val="1300"/>
              <a:buFont typeface="Arial"/>
              <a:buNone/>
              <a:defRPr sz="1300">
                <a:solidFill>
                  <a:schemeClr val="dk2"/>
                </a:solidFill>
                <a:latin typeface="Arial"/>
                <a:ea typeface="Arial"/>
                <a:cs typeface="Arial"/>
                <a:sym typeface="Arial"/>
              </a:defRPr>
            </a:lvl8pPr>
            <a:lvl9pPr marL="0" lvl="8" indent="0" algn="r">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65"/>
        <p:cNvGrpSpPr/>
        <p:nvPr/>
      </p:nvGrpSpPr>
      <p:grpSpPr>
        <a:xfrm>
          <a:off x="0" y="0"/>
          <a:ext cx="0" cy="0"/>
          <a:chOff x="0" y="0"/>
          <a:chExt cx="0" cy="0"/>
        </a:xfrm>
      </p:grpSpPr>
      <p:pic>
        <p:nvPicPr>
          <p:cNvPr id="166" name="Google Shape;166;p34"/>
          <p:cNvPicPr preferRelativeResize="0"/>
          <p:nvPr/>
        </p:nvPicPr>
        <p:blipFill rotWithShape="1">
          <a:blip r:embed="rId2">
            <a:alphaModFix/>
          </a:blip>
          <a:srcRect/>
          <a:stretch/>
        </p:blipFill>
        <p:spPr>
          <a:xfrm>
            <a:off x="2118" y="2118"/>
            <a:ext cx="2118" cy="2118"/>
          </a:xfrm>
          <a:prstGeom prst="rect">
            <a:avLst/>
          </a:prstGeom>
          <a:noFill/>
          <a:ln>
            <a:noFill/>
          </a:ln>
        </p:spPr>
      </p:pic>
      <p:sp>
        <p:nvSpPr>
          <p:cNvPr id="167" name="Google Shape;167;p34"/>
          <p:cNvSpPr txBox="1">
            <a:spLocks noGrp="1"/>
          </p:cNvSpPr>
          <p:nvPr>
            <p:ph type="title"/>
          </p:nvPr>
        </p:nvSpPr>
        <p:spPr>
          <a:xfrm>
            <a:off x="493967" y="97536"/>
            <a:ext cx="11280000" cy="662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Clr>
                <a:srgbClr val="0B5394"/>
              </a:buClr>
              <a:buSzPts val="2800"/>
              <a:buNone/>
              <a:defRPr>
                <a:solidFill>
                  <a:srgbClr val="0B5394"/>
                </a:solidFill>
              </a:defRPr>
            </a:lvl2pPr>
            <a:lvl3pPr lvl="2" algn="l">
              <a:lnSpc>
                <a:spcPct val="100000"/>
              </a:lnSpc>
              <a:spcBef>
                <a:spcPts val="0"/>
              </a:spcBef>
              <a:spcAft>
                <a:spcPts val="0"/>
              </a:spcAft>
              <a:buClr>
                <a:srgbClr val="0B5394"/>
              </a:buClr>
              <a:buSzPts val="2800"/>
              <a:buNone/>
              <a:defRPr>
                <a:solidFill>
                  <a:srgbClr val="0B5394"/>
                </a:solidFill>
              </a:defRPr>
            </a:lvl3pPr>
            <a:lvl4pPr lvl="3" algn="l">
              <a:lnSpc>
                <a:spcPct val="100000"/>
              </a:lnSpc>
              <a:spcBef>
                <a:spcPts val="0"/>
              </a:spcBef>
              <a:spcAft>
                <a:spcPts val="0"/>
              </a:spcAft>
              <a:buClr>
                <a:srgbClr val="0B5394"/>
              </a:buClr>
              <a:buSzPts val="2800"/>
              <a:buNone/>
              <a:defRPr>
                <a:solidFill>
                  <a:srgbClr val="0B5394"/>
                </a:solidFill>
              </a:defRPr>
            </a:lvl4pPr>
            <a:lvl5pPr lvl="4" algn="l">
              <a:lnSpc>
                <a:spcPct val="100000"/>
              </a:lnSpc>
              <a:spcBef>
                <a:spcPts val="0"/>
              </a:spcBef>
              <a:spcAft>
                <a:spcPts val="0"/>
              </a:spcAft>
              <a:buClr>
                <a:srgbClr val="0B5394"/>
              </a:buClr>
              <a:buSzPts val="2800"/>
              <a:buNone/>
              <a:defRPr>
                <a:solidFill>
                  <a:srgbClr val="0B5394"/>
                </a:solidFill>
              </a:defRPr>
            </a:lvl5pPr>
            <a:lvl6pPr lvl="5" algn="l">
              <a:lnSpc>
                <a:spcPct val="100000"/>
              </a:lnSpc>
              <a:spcBef>
                <a:spcPts val="0"/>
              </a:spcBef>
              <a:spcAft>
                <a:spcPts val="0"/>
              </a:spcAft>
              <a:buClr>
                <a:srgbClr val="0B5394"/>
              </a:buClr>
              <a:buSzPts val="2800"/>
              <a:buNone/>
              <a:defRPr>
                <a:solidFill>
                  <a:srgbClr val="0B5394"/>
                </a:solidFill>
              </a:defRPr>
            </a:lvl6pPr>
            <a:lvl7pPr lvl="6" algn="l">
              <a:lnSpc>
                <a:spcPct val="100000"/>
              </a:lnSpc>
              <a:spcBef>
                <a:spcPts val="0"/>
              </a:spcBef>
              <a:spcAft>
                <a:spcPts val="0"/>
              </a:spcAft>
              <a:buClr>
                <a:srgbClr val="0B5394"/>
              </a:buClr>
              <a:buSzPts val="2800"/>
              <a:buNone/>
              <a:defRPr>
                <a:solidFill>
                  <a:srgbClr val="0B5394"/>
                </a:solidFill>
              </a:defRPr>
            </a:lvl7pPr>
            <a:lvl8pPr lvl="7" algn="l">
              <a:lnSpc>
                <a:spcPct val="100000"/>
              </a:lnSpc>
              <a:spcBef>
                <a:spcPts val="0"/>
              </a:spcBef>
              <a:spcAft>
                <a:spcPts val="0"/>
              </a:spcAft>
              <a:buClr>
                <a:srgbClr val="0B5394"/>
              </a:buClr>
              <a:buSzPts val="2800"/>
              <a:buNone/>
              <a:defRPr>
                <a:solidFill>
                  <a:srgbClr val="0B5394"/>
                </a:solidFill>
              </a:defRPr>
            </a:lvl8pPr>
            <a:lvl9pPr lvl="8" algn="l">
              <a:lnSpc>
                <a:spcPct val="100000"/>
              </a:lnSpc>
              <a:spcBef>
                <a:spcPts val="0"/>
              </a:spcBef>
              <a:spcAft>
                <a:spcPts val="0"/>
              </a:spcAft>
              <a:buClr>
                <a:srgbClr val="0B5394"/>
              </a:buClr>
              <a:buSzPts val="2800"/>
              <a:buNone/>
              <a:defRPr>
                <a:solidFill>
                  <a:srgbClr val="0B5394"/>
                </a:solidFill>
              </a:defRPr>
            </a:lvl9pPr>
          </a:lstStyle>
          <a:p>
            <a:endParaRPr/>
          </a:p>
        </p:txBody>
      </p:sp>
      <p:sp>
        <p:nvSpPr>
          <p:cNvPr id="168" name="Google Shape;168;p34"/>
          <p:cNvSpPr txBox="1"/>
          <p:nvPr/>
        </p:nvSpPr>
        <p:spPr>
          <a:xfrm>
            <a:off x="594400" y="1318633"/>
            <a:ext cx="11003100" cy="49827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2"/>
              </a:solidFill>
              <a:latin typeface="Roboto"/>
              <a:ea typeface="Roboto"/>
              <a:cs typeface="Roboto"/>
              <a:sym typeface="Roboto"/>
            </a:endParaRPr>
          </a:p>
        </p:txBody>
      </p:sp>
      <p:sp>
        <p:nvSpPr>
          <p:cNvPr id="169" name="Google Shape;169;p34"/>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00"/>
              <a:buFont typeface="Arial"/>
              <a:buNone/>
              <a:defRPr sz="1300">
                <a:solidFill>
                  <a:schemeClr val="dk2"/>
                </a:solidFill>
                <a:latin typeface="Arial"/>
                <a:ea typeface="Arial"/>
                <a:cs typeface="Arial"/>
                <a:sym typeface="Arial"/>
              </a:defRPr>
            </a:lvl1pPr>
            <a:lvl2pPr marL="0" lvl="1" indent="0" algn="r">
              <a:buClr>
                <a:schemeClr val="dk2"/>
              </a:buClr>
              <a:buSzPts val="1300"/>
              <a:buFont typeface="Arial"/>
              <a:buNone/>
              <a:defRPr sz="1300">
                <a:solidFill>
                  <a:schemeClr val="dk2"/>
                </a:solidFill>
                <a:latin typeface="Arial"/>
                <a:ea typeface="Arial"/>
                <a:cs typeface="Arial"/>
                <a:sym typeface="Arial"/>
              </a:defRPr>
            </a:lvl2pPr>
            <a:lvl3pPr marL="0" lvl="2" indent="0" algn="r">
              <a:buClr>
                <a:schemeClr val="dk2"/>
              </a:buClr>
              <a:buSzPts val="1300"/>
              <a:buFont typeface="Arial"/>
              <a:buNone/>
              <a:defRPr sz="1300">
                <a:solidFill>
                  <a:schemeClr val="dk2"/>
                </a:solidFill>
                <a:latin typeface="Arial"/>
                <a:ea typeface="Arial"/>
                <a:cs typeface="Arial"/>
                <a:sym typeface="Arial"/>
              </a:defRPr>
            </a:lvl3pPr>
            <a:lvl4pPr marL="0" lvl="3" indent="0" algn="r">
              <a:buClr>
                <a:schemeClr val="dk2"/>
              </a:buClr>
              <a:buSzPts val="1300"/>
              <a:buFont typeface="Arial"/>
              <a:buNone/>
              <a:defRPr sz="1300">
                <a:solidFill>
                  <a:schemeClr val="dk2"/>
                </a:solidFill>
                <a:latin typeface="Arial"/>
                <a:ea typeface="Arial"/>
                <a:cs typeface="Arial"/>
                <a:sym typeface="Arial"/>
              </a:defRPr>
            </a:lvl4pPr>
            <a:lvl5pPr marL="0" lvl="4" indent="0" algn="r">
              <a:buClr>
                <a:schemeClr val="dk2"/>
              </a:buClr>
              <a:buSzPts val="1300"/>
              <a:buFont typeface="Arial"/>
              <a:buNone/>
              <a:defRPr sz="1300">
                <a:solidFill>
                  <a:schemeClr val="dk2"/>
                </a:solidFill>
                <a:latin typeface="Arial"/>
                <a:ea typeface="Arial"/>
                <a:cs typeface="Arial"/>
                <a:sym typeface="Arial"/>
              </a:defRPr>
            </a:lvl5pPr>
            <a:lvl6pPr marL="0" lvl="5" indent="0" algn="r">
              <a:buClr>
                <a:schemeClr val="dk2"/>
              </a:buClr>
              <a:buSzPts val="1300"/>
              <a:buFont typeface="Arial"/>
              <a:buNone/>
              <a:defRPr sz="1300">
                <a:solidFill>
                  <a:schemeClr val="dk2"/>
                </a:solidFill>
                <a:latin typeface="Arial"/>
                <a:ea typeface="Arial"/>
                <a:cs typeface="Arial"/>
                <a:sym typeface="Arial"/>
              </a:defRPr>
            </a:lvl6pPr>
            <a:lvl7pPr marL="0" lvl="6" indent="0" algn="r">
              <a:buClr>
                <a:schemeClr val="dk2"/>
              </a:buClr>
              <a:buSzPts val="1300"/>
              <a:buFont typeface="Arial"/>
              <a:buNone/>
              <a:defRPr sz="1300">
                <a:solidFill>
                  <a:schemeClr val="dk2"/>
                </a:solidFill>
                <a:latin typeface="Arial"/>
                <a:ea typeface="Arial"/>
                <a:cs typeface="Arial"/>
                <a:sym typeface="Arial"/>
              </a:defRPr>
            </a:lvl7pPr>
            <a:lvl8pPr marL="0" lvl="7" indent="0" algn="r">
              <a:buClr>
                <a:schemeClr val="dk2"/>
              </a:buClr>
              <a:buSzPts val="1300"/>
              <a:buFont typeface="Arial"/>
              <a:buNone/>
              <a:defRPr sz="1300">
                <a:solidFill>
                  <a:schemeClr val="dk2"/>
                </a:solidFill>
                <a:latin typeface="Arial"/>
                <a:ea typeface="Arial"/>
                <a:cs typeface="Arial"/>
                <a:sym typeface="Arial"/>
              </a:defRPr>
            </a:lvl8pPr>
            <a:lvl9pPr marL="0" lvl="8" indent="0" algn="r">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ody 3">
  <p:cSld name="Body 3">
    <p:spTree>
      <p:nvGrpSpPr>
        <p:cNvPr id="1" name="Shape 170"/>
        <p:cNvGrpSpPr/>
        <p:nvPr/>
      </p:nvGrpSpPr>
      <p:grpSpPr>
        <a:xfrm>
          <a:off x="0" y="0"/>
          <a:ext cx="0" cy="0"/>
          <a:chOff x="0" y="0"/>
          <a:chExt cx="0" cy="0"/>
        </a:xfrm>
      </p:grpSpPr>
      <p:sp>
        <p:nvSpPr>
          <p:cNvPr id="171" name="Google Shape;171;p35"/>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00"/>
              <a:buFont typeface="Arial"/>
              <a:buNone/>
              <a:defRPr sz="1300">
                <a:solidFill>
                  <a:schemeClr val="dk2"/>
                </a:solidFill>
                <a:latin typeface="Arial"/>
                <a:ea typeface="Arial"/>
                <a:cs typeface="Arial"/>
                <a:sym typeface="Arial"/>
              </a:defRPr>
            </a:lvl1pPr>
            <a:lvl2pPr marL="0" lvl="1" indent="0" algn="r">
              <a:buClr>
                <a:schemeClr val="dk2"/>
              </a:buClr>
              <a:buSzPts val="1300"/>
              <a:buFont typeface="Arial"/>
              <a:buNone/>
              <a:defRPr sz="1300">
                <a:solidFill>
                  <a:schemeClr val="dk2"/>
                </a:solidFill>
                <a:latin typeface="Arial"/>
                <a:ea typeface="Arial"/>
                <a:cs typeface="Arial"/>
                <a:sym typeface="Arial"/>
              </a:defRPr>
            </a:lvl2pPr>
            <a:lvl3pPr marL="0" lvl="2" indent="0" algn="r">
              <a:buClr>
                <a:schemeClr val="dk2"/>
              </a:buClr>
              <a:buSzPts val="1300"/>
              <a:buFont typeface="Arial"/>
              <a:buNone/>
              <a:defRPr sz="1300">
                <a:solidFill>
                  <a:schemeClr val="dk2"/>
                </a:solidFill>
                <a:latin typeface="Arial"/>
                <a:ea typeface="Arial"/>
                <a:cs typeface="Arial"/>
                <a:sym typeface="Arial"/>
              </a:defRPr>
            </a:lvl3pPr>
            <a:lvl4pPr marL="0" lvl="3" indent="0" algn="r">
              <a:buClr>
                <a:schemeClr val="dk2"/>
              </a:buClr>
              <a:buSzPts val="1300"/>
              <a:buFont typeface="Arial"/>
              <a:buNone/>
              <a:defRPr sz="1300">
                <a:solidFill>
                  <a:schemeClr val="dk2"/>
                </a:solidFill>
                <a:latin typeface="Arial"/>
                <a:ea typeface="Arial"/>
                <a:cs typeface="Arial"/>
                <a:sym typeface="Arial"/>
              </a:defRPr>
            </a:lvl4pPr>
            <a:lvl5pPr marL="0" lvl="4" indent="0" algn="r">
              <a:buClr>
                <a:schemeClr val="dk2"/>
              </a:buClr>
              <a:buSzPts val="1300"/>
              <a:buFont typeface="Arial"/>
              <a:buNone/>
              <a:defRPr sz="1300">
                <a:solidFill>
                  <a:schemeClr val="dk2"/>
                </a:solidFill>
                <a:latin typeface="Arial"/>
                <a:ea typeface="Arial"/>
                <a:cs typeface="Arial"/>
                <a:sym typeface="Arial"/>
              </a:defRPr>
            </a:lvl5pPr>
            <a:lvl6pPr marL="0" lvl="5" indent="0" algn="r">
              <a:buClr>
                <a:schemeClr val="dk2"/>
              </a:buClr>
              <a:buSzPts val="1300"/>
              <a:buFont typeface="Arial"/>
              <a:buNone/>
              <a:defRPr sz="1300">
                <a:solidFill>
                  <a:schemeClr val="dk2"/>
                </a:solidFill>
                <a:latin typeface="Arial"/>
                <a:ea typeface="Arial"/>
                <a:cs typeface="Arial"/>
                <a:sym typeface="Arial"/>
              </a:defRPr>
            </a:lvl6pPr>
            <a:lvl7pPr marL="0" lvl="6" indent="0" algn="r">
              <a:buClr>
                <a:schemeClr val="dk2"/>
              </a:buClr>
              <a:buSzPts val="1300"/>
              <a:buFont typeface="Arial"/>
              <a:buNone/>
              <a:defRPr sz="1300">
                <a:solidFill>
                  <a:schemeClr val="dk2"/>
                </a:solidFill>
                <a:latin typeface="Arial"/>
                <a:ea typeface="Arial"/>
                <a:cs typeface="Arial"/>
                <a:sym typeface="Arial"/>
              </a:defRPr>
            </a:lvl7pPr>
            <a:lvl8pPr marL="0" lvl="7" indent="0" algn="r">
              <a:buClr>
                <a:schemeClr val="dk2"/>
              </a:buClr>
              <a:buSzPts val="1300"/>
              <a:buFont typeface="Arial"/>
              <a:buNone/>
              <a:defRPr sz="1300">
                <a:solidFill>
                  <a:schemeClr val="dk2"/>
                </a:solidFill>
                <a:latin typeface="Arial"/>
                <a:ea typeface="Arial"/>
                <a:cs typeface="Arial"/>
                <a:sym typeface="Arial"/>
              </a:defRPr>
            </a:lvl8pPr>
            <a:lvl9pPr marL="0" lvl="8" indent="0" algn="r">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ock Header: Title Only 1">
  <p:cSld name="Block Header: Title Only 1">
    <p:spTree>
      <p:nvGrpSpPr>
        <p:cNvPr id="1" name="Shape 172"/>
        <p:cNvGrpSpPr/>
        <p:nvPr/>
      </p:nvGrpSpPr>
      <p:grpSpPr>
        <a:xfrm>
          <a:off x="0" y="0"/>
          <a:ext cx="0" cy="0"/>
          <a:chOff x="0" y="0"/>
          <a:chExt cx="0" cy="0"/>
        </a:xfrm>
      </p:grpSpPr>
      <p:sp>
        <p:nvSpPr>
          <p:cNvPr id="173" name="Google Shape;173;p36"/>
          <p:cNvSpPr/>
          <p:nvPr/>
        </p:nvSpPr>
        <p:spPr>
          <a:xfrm>
            <a:off x="-20000" y="-12200"/>
            <a:ext cx="12231900" cy="808500"/>
          </a:xfrm>
          <a:prstGeom prst="rect">
            <a:avLst/>
          </a:prstGeom>
          <a:gradFill>
            <a:gsLst>
              <a:gs pos="0">
                <a:srgbClr val="0033A0"/>
              </a:gs>
              <a:gs pos="100000">
                <a:srgbClr val="0D223F"/>
              </a:gs>
            </a:gsLst>
            <a:lin ang="18900044" scaled="0"/>
          </a:gra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pic>
        <p:nvPicPr>
          <p:cNvPr id="174" name="Google Shape;174;p36"/>
          <p:cNvPicPr preferRelativeResize="0"/>
          <p:nvPr/>
        </p:nvPicPr>
        <p:blipFill rotWithShape="1">
          <a:blip r:embed="rId2">
            <a:alphaModFix/>
          </a:blip>
          <a:srcRect/>
          <a:stretch/>
        </p:blipFill>
        <p:spPr>
          <a:xfrm>
            <a:off x="2118" y="2118"/>
            <a:ext cx="2118" cy="2118"/>
          </a:xfrm>
          <a:prstGeom prst="rect">
            <a:avLst/>
          </a:prstGeom>
          <a:noFill/>
          <a:ln>
            <a:noFill/>
          </a:ln>
        </p:spPr>
      </p:pic>
      <p:sp>
        <p:nvSpPr>
          <p:cNvPr id="175" name="Google Shape;175;p36"/>
          <p:cNvSpPr txBox="1">
            <a:spLocks noGrp="1"/>
          </p:cNvSpPr>
          <p:nvPr>
            <p:ph type="title"/>
          </p:nvPr>
        </p:nvSpPr>
        <p:spPr>
          <a:xfrm>
            <a:off x="499872" y="97536"/>
            <a:ext cx="11280000" cy="662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sz="2500">
                <a:solidFill>
                  <a:schemeClr val="lt1"/>
                </a:solidFill>
              </a:defRPr>
            </a:lvl1pPr>
            <a:lvl2pPr lvl="1" algn="l">
              <a:lnSpc>
                <a:spcPct val="100000"/>
              </a:lnSpc>
              <a:spcBef>
                <a:spcPts val="0"/>
              </a:spcBef>
              <a:spcAft>
                <a:spcPts val="0"/>
              </a:spcAft>
              <a:buClr>
                <a:srgbClr val="0033A0"/>
              </a:buClr>
              <a:buSzPts val="2800"/>
              <a:buNone/>
              <a:defRPr>
                <a:solidFill>
                  <a:srgbClr val="0033A0"/>
                </a:solidFill>
              </a:defRPr>
            </a:lvl2pPr>
            <a:lvl3pPr lvl="2" algn="l">
              <a:lnSpc>
                <a:spcPct val="100000"/>
              </a:lnSpc>
              <a:spcBef>
                <a:spcPts val="0"/>
              </a:spcBef>
              <a:spcAft>
                <a:spcPts val="0"/>
              </a:spcAft>
              <a:buClr>
                <a:srgbClr val="0033A0"/>
              </a:buClr>
              <a:buSzPts val="2800"/>
              <a:buNone/>
              <a:defRPr>
                <a:solidFill>
                  <a:srgbClr val="0033A0"/>
                </a:solidFill>
              </a:defRPr>
            </a:lvl3pPr>
            <a:lvl4pPr lvl="3" algn="l">
              <a:lnSpc>
                <a:spcPct val="100000"/>
              </a:lnSpc>
              <a:spcBef>
                <a:spcPts val="0"/>
              </a:spcBef>
              <a:spcAft>
                <a:spcPts val="0"/>
              </a:spcAft>
              <a:buClr>
                <a:srgbClr val="0033A0"/>
              </a:buClr>
              <a:buSzPts val="2800"/>
              <a:buNone/>
              <a:defRPr>
                <a:solidFill>
                  <a:srgbClr val="0033A0"/>
                </a:solidFill>
              </a:defRPr>
            </a:lvl4pPr>
            <a:lvl5pPr lvl="4" algn="l">
              <a:lnSpc>
                <a:spcPct val="100000"/>
              </a:lnSpc>
              <a:spcBef>
                <a:spcPts val="0"/>
              </a:spcBef>
              <a:spcAft>
                <a:spcPts val="0"/>
              </a:spcAft>
              <a:buClr>
                <a:srgbClr val="0033A0"/>
              </a:buClr>
              <a:buSzPts val="2800"/>
              <a:buNone/>
              <a:defRPr>
                <a:solidFill>
                  <a:srgbClr val="0033A0"/>
                </a:solidFill>
              </a:defRPr>
            </a:lvl5pPr>
            <a:lvl6pPr lvl="5" algn="l">
              <a:lnSpc>
                <a:spcPct val="100000"/>
              </a:lnSpc>
              <a:spcBef>
                <a:spcPts val="0"/>
              </a:spcBef>
              <a:spcAft>
                <a:spcPts val="0"/>
              </a:spcAft>
              <a:buClr>
                <a:srgbClr val="0033A0"/>
              </a:buClr>
              <a:buSzPts val="2800"/>
              <a:buNone/>
              <a:defRPr>
                <a:solidFill>
                  <a:srgbClr val="0033A0"/>
                </a:solidFill>
              </a:defRPr>
            </a:lvl6pPr>
            <a:lvl7pPr lvl="6" algn="l">
              <a:lnSpc>
                <a:spcPct val="100000"/>
              </a:lnSpc>
              <a:spcBef>
                <a:spcPts val="0"/>
              </a:spcBef>
              <a:spcAft>
                <a:spcPts val="0"/>
              </a:spcAft>
              <a:buClr>
                <a:srgbClr val="0033A0"/>
              </a:buClr>
              <a:buSzPts val="2800"/>
              <a:buNone/>
              <a:defRPr>
                <a:solidFill>
                  <a:srgbClr val="0033A0"/>
                </a:solidFill>
              </a:defRPr>
            </a:lvl7pPr>
            <a:lvl8pPr lvl="7" algn="l">
              <a:lnSpc>
                <a:spcPct val="100000"/>
              </a:lnSpc>
              <a:spcBef>
                <a:spcPts val="0"/>
              </a:spcBef>
              <a:spcAft>
                <a:spcPts val="0"/>
              </a:spcAft>
              <a:buClr>
                <a:srgbClr val="0033A0"/>
              </a:buClr>
              <a:buSzPts val="2800"/>
              <a:buNone/>
              <a:defRPr>
                <a:solidFill>
                  <a:srgbClr val="0033A0"/>
                </a:solidFill>
              </a:defRPr>
            </a:lvl8pPr>
            <a:lvl9pPr lvl="8" algn="l">
              <a:lnSpc>
                <a:spcPct val="100000"/>
              </a:lnSpc>
              <a:spcBef>
                <a:spcPts val="0"/>
              </a:spcBef>
              <a:spcAft>
                <a:spcPts val="0"/>
              </a:spcAft>
              <a:buClr>
                <a:srgbClr val="0033A0"/>
              </a:buClr>
              <a:buSzPts val="2800"/>
              <a:buNone/>
              <a:defRPr>
                <a:solidFill>
                  <a:srgbClr val="0033A0"/>
                </a:solidFill>
              </a:defRPr>
            </a:lvl9pPr>
          </a:lstStyle>
          <a:p>
            <a:endParaRPr/>
          </a:p>
        </p:txBody>
      </p:sp>
      <p:sp>
        <p:nvSpPr>
          <p:cNvPr id="176" name="Google Shape;176;p36"/>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00"/>
              <a:buFont typeface="Arial"/>
              <a:buNone/>
              <a:defRPr sz="1300">
                <a:solidFill>
                  <a:schemeClr val="dk2"/>
                </a:solidFill>
                <a:latin typeface="Arial"/>
                <a:ea typeface="Arial"/>
                <a:cs typeface="Arial"/>
                <a:sym typeface="Arial"/>
              </a:defRPr>
            </a:lvl1pPr>
            <a:lvl2pPr marL="0" lvl="1" indent="0" algn="r">
              <a:buClr>
                <a:schemeClr val="dk2"/>
              </a:buClr>
              <a:buSzPts val="1300"/>
              <a:buFont typeface="Arial"/>
              <a:buNone/>
              <a:defRPr sz="1300">
                <a:solidFill>
                  <a:schemeClr val="dk2"/>
                </a:solidFill>
                <a:latin typeface="Arial"/>
                <a:ea typeface="Arial"/>
                <a:cs typeface="Arial"/>
                <a:sym typeface="Arial"/>
              </a:defRPr>
            </a:lvl2pPr>
            <a:lvl3pPr marL="0" lvl="2" indent="0" algn="r">
              <a:buClr>
                <a:schemeClr val="dk2"/>
              </a:buClr>
              <a:buSzPts val="1300"/>
              <a:buFont typeface="Arial"/>
              <a:buNone/>
              <a:defRPr sz="1300">
                <a:solidFill>
                  <a:schemeClr val="dk2"/>
                </a:solidFill>
                <a:latin typeface="Arial"/>
                <a:ea typeface="Arial"/>
                <a:cs typeface="Arial"/>
                <a:sym typeface="Arial"/>
              </a:defRPr>
            </a:lvl3pPr>
            <a:lvl4pPr marL="0" lvl="3" indent="0" algn="r">
              <a:buClr>
                <a:schemeClr val="dk2"/>
              </a:buClr>
              <a:buSzPts val="1300"/>
              <a:buFont typeface="Arial"/>
              <a:buNone/>
              <a:defRPr sz="1300">
                <a:solidFill>
                  <a:schemeClr val="dk2"/>
                </a:solidFill>
                <a:latin typeface="Arial"/>
                <a:ea typeface="Arial"/>
                <a:cs typeface="Arial"/>
                <a:sym typeface="Arial"/>
              </a:defRPr>
            </a:lvl4pPr>
            <a:lvl5pPr marL="0" lvl="4" indent="0" algn="r">
              <a:buClr>
                <a:schemeClr val="dk2"/>
              </a:buClr>
              <a:buSzPts val="1300"/>
              <a:buFont typeface="Arial"/>
              <a:buNone/>
              <a:defRPr sz="1300">
                <a:solidFill>
                  <a:schemeClr val="dk2"/>
                </a:solidFill>
                <a:latin typeface="Arial"/>
                <a:ea typeface="Arial"/>
                <a:cs typeface="Arial"/>
                <a:sym typeface="Arial"/>
              </a:defRPr>
            </a:lvl5pPr>
            <a:lvl6pPr marL="0" lvl="5" indent="0" algn="r">
              <a:buClr>
                <a:schemeClr val="dk2"/>
              </a:buClr>
              <a:buSzPts val="1300"/>
              <a:buFont typeface="Arial"/>
              <a:buNone/>
              <a:defRPr sz="1300">
                <a:solidFill>
                  <a:schemeClr val="dk2"/>
                </a:solidFill>
                <a:latin typeface="Arial"/>
                <a:ea typeface="Arial"/>
                <a:cs typeface="Arial"/>
                <a:sym typeface="Arial"/>
              </a:defRPr>
            </a:lvl6pPr>
            <a:lvl7pPr marL="0" lvl="6" indent="0" algn="r">
              <a:buClr>
                <a:schemeClr val="dk2"/>
              </a:buClr>
              <a:buSzPts val="1300"/>
              <a:buFont typeface="Arial"/>
              <a:buNone/>
              <a:defRPr sz="1300">
                <a:solidFill>
                  <a:schemeClr val="dk2"/>
                </a:solidFill>
                <a:latin typeface="Arial"/>
                <a:ea typeface="Arial"/>
                <a:cs typeface="Arial"/>
                <a:sym typeface="Arial"/>
              </a:defRPr>
            </a:lvl7pPr>
            <a:lvl8pPr marL="0" lvl="7" indent="0" algn="r">
              <a:buClr>
                <a:schemeClr val="dk2"/>
              </a:buClr>
              <a:buSzPts val="1300"/>
              <a:buFont typeface="Arial"/>
              <a:buNone/>
              <a:defRPr sz="1300">
                <a:solidFill>
                  <a:schemeClr val="dk2"/>
                </a:solidFill>
                <a:latin typeface="Arial"/>
                <a:ea typeface="Arial"/>
                <a:cs typeface="Arial"/>
                <a:sym typeface="Arial"/>
              </a:defRPr>
            </a:lvl8pPr>
            <a:lvl9pPr marL="0" lvl="8" indent="0" algn="r">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77"/>
        <p:cNvGrpSpPr/>
        <p:nvPr/>
      </p:nvGrpSpPr>
      <p:grpSpPr>
        <a:xfrm>
          <a:off x="0" y="0"/>
          <a:ext cx="0" cy="0"/>
          <a:chOff x="0" y="0"/>
          <a:chExt cx="0" cy="0"/>
        </a:xfrm>
      </p:grpSpPr>
      <p:sp>
        <p:nvSpPr>
          <p:cNvPr id="178" name="Google Shape;178;p37"/>
          <p:cNvSpPr txBox="1">
            <a:spLocks noGrp="1"/>
          </p:cNvSpPr>
          <p:nvPr>
            <p:ph type="ctrTitle"/>
          </p:nvPr>
        </p:nvSpPr>
        <p:spPr>
          <a:xfrm>
            <a:off x="415611" y="992767"/>
            <a:ext cx="11360700" cy="2736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6900"/>
            </a:lvl1pPr>
            <a:lvl2pPr lvl="1" algn="ctr">
              <a:lnSpc>
                <a:spcPct val="100000"/>
              </a:lnSpc>
              <a:spcBef>
                <a:spcPts val="0"/>
              </a:spcBef>
              <a:spcAft>
                <a:spcPts val="0"/>
              </a:spcAft>
              <a:buSzPts val="5200"/>
              <a:buNone/>
              <a:defRPr sz="6900"/>
            </a:lvl2pPr>
            <a:lvl3pPr lvl="2" algn="ctr">
              <a:lnSpc>
                <a:spcPct val="100000"/>
              </a:lnSpc>
              <a:spcBef>
                <a:spcPts val="0"/>
              </a:spcBef>
              <a:spcAft>
                <a:spcPts val="0"/>
              </a:spcAft>
              <a:buSzPts val="5200"/>
              <a:buNone/>
              <a:defRPr sz="6900"/>
            </a:lvl3pPr>
            <a:lvl4pPr lvl="3" algn="ctr">
              <a:lnSpc>
                <a:spcPct val="100000"/>
              </a:lnSpc>
              <a:spcBef>
                <a:spcPts val="0"/>
              </a:spcBef>
              <a:spcAft>
                <a:spcPts val="0"/>
              </a:spcAft>
              <a:buSzPts val="5200"/>
              <a:buNone/>
              <a:defRPr sz="6900"/>
            </a:lvl4pPr>
            <a:lvl5pPr lvl="4" algn="ctr">
              <a:lnSpc>
                <a:spcPct val="100000"/>
              </a:lnSpc>
              <a:spcBef>
                <a:spcPts val="0"/>
              </a:spcBef>
              <a:spcAft>
                <a:spcPts val="0"/>
              </a:spcAft>
              <a:buSzPts val="5200"/>
              <a:buNone/>
              <a:defRPr sz="6900"/>
            </a:lvl5pPr>
            <a:lvl6pPr lvl="5" algn="ctr">
              <a:lnSpc>
                <a:spcPct val="100000"/>
              </a:lnSpc>
              <a:spcBef>
                <a:spcPts val="0"/>
              </a:spcBef>
              <a:spcAft>
                <a:spcPts val="0"/>
              </a:spcAft>
              <a:buSzPts val="5200"/>
              <a:buNone/>
              <a:defRPr sz="6900"/>
            </a:lvl6pPr>
            <a:lvl7pPr lvl="6" algn="ctr">
              <a:lnSpc>
                <a:spcPct val="100000"/>
              </a:lnSpc>
              <a:spcBef>
                <a:spcPts val="0"/>
              </a:spcBef>
              <a:spcAft>
                <a:spcPts val="0"/>
              </a:spcAft>
              <a:buSzPts val="5200"/>
              <a:buNone/>
              <a:defRPr sz="6900"/>
            </a:lvl7pPr>
            <a:lvl8pPr lvl="7" algn="ctr">
              <a:lnSpc>
                <a:spcPct val="100000"/>
              </a:lnSpc>
              <a:spcBef>
                <a:spcPts val="0"/>
              </a:spcBef>
              <a:spcAft>
                <a:spcPts val="0"/>
              </a:spcAft>
              <a:buSzPts val="5200"/>
              <a:buNone/>
              <a:defRPr sz="6900"/>
            </a:lvl8pPr>
            <a:lvl9pPr lvl="8" algn="ctr">
              <a:lnSpc>
                <a:spcPct val="100000"/>
              </a:lnSpc>
              <a:spcBef>
                <a:spcPts val="0"/>
              </a:spcBef>
              <a:spcAft>
                <a:spcPts val="0"/>
              </a:spcAft>
              <a:buSzPts val="5200"/>
              <a:buNone/>
              <a:defRPr sz="6900"/>
            </a:lvl9pPr>
          </a:lstStyle>
          <a:p>
            <a:endParaRPr/>
          </a:p>
        </p:txBody>
      </p:sp>
      <p:sp>
        <p:nvSpPr>
          <p:cNvPr id="179" name="Google Shape;179;p37"/>
          <p:cNvSpPr txBox="1">
            <a:spLocks noGrp="1"/>
          </p:cNvSpPr>
          <p:nvPr>
            <p:ph type="subTitle" idx="1"/>
          </p:nvPr>
        </p:nvSpPr>
        <p:spPr>
          <a:xfrm>
            <a:off x="415600" y="3778833"/>
            <a:ext cx="11360700" cy="105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80" name="Google Shape;180;p37"/>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00"/>
              <a:buFont typeface="Arial"/>
              <a:buNone/>
              <a:defRPr sz="1300">
                <a:solidFill>
                  <a:schemeClr val="dk2"/>
                </a:solidFill>
                <a:latin typeface="Arial"/>
                <a:ea typeface="Arial"/>
                <a:cs typeface="Arial"/>
                <a:sym typeface="Arial"/>
              </a:defRPr>
            </a:lvl1pPr>
            <a:lvl2pPr marL="0" lvl="1" indent="0" algn="r">
              <a:buClr>
                <a:schemeClr val="dk2"/>
              </a:buClr>
              <a:buSzPts val="1300"/>
              <a:buFont typeface="Arial"/>
              <a:buNone/>
              <a:defRPr sz="1300">
                <a:solidFill>
                  <a:schemeClr val="dk2"/>
                </a:solidFill>
                <a:latin typeface="Arial"/>
                <a:ea typeface="Arial"/>
                <a:cs typeface="Arial"/>
                <a:sym typeface="Arial"/>
              </a:defRPr>
            </a:lvl2pPr>
            <a:lvl3pPr marL="0" lvl="2" indent="0" algn="r">
              <a:buClr>
                <a:schemeClr val="dk2"/>
              </a:buClr>
              <a:buSzPts val="1300"/>
              <a:buFont typeface="Arial"/>
              <a:buNone/>
              <a:defRPr sz="1300">
                <a:solidFill>
                  <a:schemeClr val="dk2"/>
                </a:solidFill>
                <a:latin typeface="Arial"/>
                <a:ea typeface="Arial"/>
                <a:cs typeface="Arial"/>
                <a:sym typeface="Arial"/>
              </a:defRPr>
            </a:lvl3pPr>
            <a:lvl4pPr marL="0" lvl="3" indent="0" algn="r">
              <a:buClr>
                <a:schemeClr val="dk2"/>
              </a:buClr>
              <a:buSzPts val="1300"/>
              <a:buFont typeface="Arial"/>
              <a:buNone/>
              <a:defRPr sz="1300">
                <a:solidFill>
                  <a:schemeClr val="dk2"/>
                </a:solidFill>
                <a:latin typeface="Arial"/>
                <a:ea typeface="Arial"/>
                <a:cs typeface="Arial"/>
                <a:sym typeface="Arial"/>
              </a:defRPr>
            </a:lvl4pPr>
            <a:lvl5pPr marL="0" lvl="4" indent="0" algn="r">
              <a:buClr>
                <a:schemeClr val="dk2"/>
              </a:buClr>
              <a:buSzPts val="1300"/>
              <a:buFont typeface="Arial"/>
              <a:buNone/>
              <a:defRPr sz="1300">
                <a:solidFill>
                  <a:schemeClr val="dk2"/>
                </a:solidFill>
                <a:latin typeface="Arial"/>
                <a:ea typeface="Arial"/>
                <a:cs typeface="Arial"/>
                <a:sym typeface="Arial"/>
              </a:defRPr>
            </a:lvl5pPr>
            <a:lvl6pPr marL="0" lvl="5" indent="0" algn="r">
              <a:buClr>
                <a:schemeClr val="dk2"/>
              </a:buClr>
              <a:buSzPts val="1300"/>
              <a:buFont typeface="Arial"/>
              <a:buNone/>
              <a:defRPr sz="1300">
                <a:solidFill>
                  <a:schemeClr val="dk2"/>
                </a:solidFill>
                <a:latin typeface="Arial"/>
                <a:ea typeface="Arial"/>
                <a:cs typeface="Arial"/>
                <a:sym typeface="Arial"/>
              </a:defRPr>
            </a:lvl6pPr>
            <a:lvl7pPr marL="0" lvl="6" indent="0" algn="r">
              <a:buClr>
                <a:schemeClr val="dk2"/>
              </a:buClr>
              <a:buSzPts val="1300"/>
              <a:buFont typeface="Arial"/>
              <a:buNone/>
              <a:defRPr sz="1300">
                <a:solidFill>
                  <a:schemeClr val="dk2"/>
                </a:solidFill>
                <a:latin typeface="Arial"/>
                <a:ea typeface="Arial"/>
                <a:cs typeface="Arial"/>
                <a:sym typeface="Arial"/>
              </a:defRPr>
            </a:lvl7pPr>
            <a:lvl8pPr marL="0" lvl="7" indent="0" algn="r">
              <a:buClr>
                <a:schemeClr val="dk2"/>
              </a:buClr>
              <a:buSzPts val="1300"/>
              <a:buFont typeface="Arial"/>
              <a:buNone/>
              <a:defRPr sz="1300">
                <a:solidFill>
                  <a:schemeClr val="dk2"/>
                </a:solidFill>
                <a:latin typeface="Arial"/>
                <a:ea typeface="Arial"/>
                <a:cs typeface="Arial"/>
                <a:sym typeface="Arial"/>
              </a:defRPr>
            </a:lvl8pPr>
            <a:lvl9pPr marL="0" lvl="8" indent="0" algn="r">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81"/>
        <p:cNvGrpSpPr/>
        <p:nvPr/>
      </p:nvGrpSpPr>
      <p:grpSpPr>
        <a:xfrm>
          <a:off x="0" y="0"/>
          <a:ext cx="0" cy="0"/>
          <a:chOff x="0" y="0"/>
          <a:chExt cx="0" cy="0"/>
        </a:xfrm>
      </p:grpSpPr>
      <p:sp>
        <p:nvSpPr>
          <p:cNvPr id="182" name="Google Shape;182;p38"/>
          <p:cNvSpPr txBox="1">
            <a:spLocks noGrp="1"/>
          </p:cNvSpPr>
          <p:nvPr>
            <p:ph type="ctrTitle"/>
          </p:nvPr>
        </p:nvSpPr>
        <p:spPr>
          <a:xfrm>
            <a:off x="415611" y="992767"/>
            <a:ext cx="11360700" cy="2736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6900"/>
            </a:lvl1pPr>
            <a:lvl2pPr lvl="1" algn="ctr">
              <a:lnSpc>
                <a:spcPct val="100000"/>
              </a:lnSpc>
              <a:spcBef>
                <a:spcPts val="0"/>
              </a:spcBef>
              <a:spcAft>
                <a:spcPts val="0"/>
              </a:spcAft>
              <a:buSzPts val="5200"/>
              <a:buNone/>
              <a:defRPr sz="6900"/>
            </a:lvl2pPr>
            <a:lvl3pPr lvl="2" algn="ctr">
              <a:lnSpc>
                <a:spcPct val="100000"/>
              </a:lnSpc>
              <a:spcBef>
                <a:spcPts val="0"/>
              </a:spcBef>
              <a:spcAft>
                <a:spcPts val="0"/>
              </a:spcAft>
              <a:buSzPts val="5200"/>
              <a:buNone/>
              <a:defRPr sz="6900"/>
            </a:lvl3pPr>
            <a:lvl4pPr lvl="3" algn="ctr">
              <a:lnSpc>
                <a:spcPct val="100000"/>
              </a:lnSpc>
              <a:spcBef>
                <a:spcPts val="0"/>
              </a:spcBef>
              <a:spcAft>
                <a:spcPts val="0"/>
              </a:spcAft>
              <a:buSzPts val="5200"/>
              <a:buNone/>
              <a:defRPr sz="6900"/>
            </a:lvl4pPr>
            <a:lvl5pPr lvl="4" algn="ctr">
              <a:lnSpc>
                <a:spcPct val="100000"/>
              </a:lnSpc>
              <a:spcBef>
                <a:spcPts val="0"/>
              </a:spcBef>
              <a:spcAft>
                <a:spcPts val="0"/>
              </a:spcAft>
              <a:buSzPts val="5200"/>
              <a:buNone/>
              <a:defRPr sz="6900"/>
            </a:lvl5pPr>
            <a:lvl6pPr lvl="5" algn="ctr">
              <a:lnSpc>
                <a:spcPct val="100000"/>
              </a:lnSpc>
              <a:spcBef>
                <a:spcPts val="0"/>
              </a:spcBef>
              <a:spcAft>
                <a:spcPts val="0"/>
              </a:spcAft>
              <a:buSzPts val="5200"/>
              <a:buNone/>
              <a:defRPr sz="6900"/>
            </a:lvl6pPr>
            <a:lvl7pPr lvl="6" algn="ctr">
              <a:lnSpc>
                <a:spcPct val="100000"/>
              </a:lnSpc>
              <a:spcBef>
                <a:spcPts val="0"/>
              </a:spcBef>
              <a:spcAft>
                <a:spcPts val="0"/>
              </a:spcAft>
              <a:buSzPts val="5200"/>
              <a:buNone/>
              <a:defRPr sz="6900"/>
            </a:lvl7pPr>
            <a:lvl8pPr lvl="7" algn="ctr">
              <a:lnSpc>
                <a:spcPct val="100000"/>
              </a:lnSpc>
              <a:spcBef>
                <a:spcPts val="0"/>
              </a:spcBef>
              <a:spcAft>
                <a:spcPts val="0"/>
              </a:spcAft>
              <a:buSzPts val="5200"/>
              <a:buNone/>
              <a:defRPr sz="6900"/>
            </a:lvl8pPr>
            <a:lvl9pPr lvl="8" algn="ctr">
              <a:lnSpc>
                <a:spcPct val="100000"/>
              </a:lnSpc>
              <a:spcBef>
                <a:spcPts val="0"/>
              </a:spcBef>
              <a:spcAft>
                <a:spcPts val="0"/>
              </a:spcAft>
              <a:buSzPts val="5200"/>
              <a:buNone/>
              <a:defRPr sz="6900"/>
            </a:lvl9pPr>
          </a:lstStyle>
          <a:p>
            <a:endParaRPr/>
          </a:p>
        </p:txBody>
      </p:sp>
      <p:sp>
        <p:nvSpPr>
          <p:cNvPr id="183" name="Google Shape;183;p38"/>
          <p:cNvSpPr txBox="1">
            <a:spLocks noGrp="1"/>
          </p:cNvSpPr>
          <p:nvPr>
            <p:ph type="subTitle" idx="1"/>
          </p:nvPr>
        </p:nvSpPr>
        <p:spPr>
          <a:xfrm>
            <a:off x="415600" y="3778833"/>
            <a:ext cx="11360700" cy="105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84" name="Google Shape;184;p38"/>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00"/>
              <a:buFont typeface="Arial"/>
              <a:buNone/>
              <a:defRPr sz="1300">
                <a:solidFill>
                  <a:schemeClr val="dk2"/>
                </a:solidFill>
                <a:latin typeface="Arial"/>
                <a:ea typeface="Arial"/>
                <a:cs typeface="Arial"/>
                <a:sym typeface="Arial"/>
              </a:defRPr>
            </a:lvl1pPr>
            <a:lvl2pPr marL="0" lvl="1" indent="0" algn="r">
              <a:buClr>
                <a:schemeClr val="dk2"/>
              </a:buClr>
              <a:buSzPts val="1300"/>
              <a:buFont typeface="Arial"/>
              <a:buNone/>
              <a:defRPr sz="1300">
                <a:solidFill>
                  <a:schemeClr val="dk2"/>
                </a:solidFill>
                <a:latin typeface="Arial"/>
                <a:ea typeface="Arial"/>
                <a:cs typeface="Arial"/>
                <a:sym typeface="Arial"/>
              </a:defRPr>
            </a:lvl2pPr>
            <a:lvl3pPr marL="0" lvl="2" indent="0" algn="r">
              <a:buClr>
                <a:schemeClr val="dk2"/>
              </a:buClr>
              <a:buSzPts val="1300"/>
              <a:buFont typeface="Arial"/>
              <a:buNone/>
              <a:defRPr sz="1300">
                <a:solidFill>
                  <a:schemeClr val="dk2"/>
                </a:solidFill>
                <a:latin typeface="Arial"/>
                <a:ea typeface="Arial"/>
                <a:cs typeface="Arial"/>
                <a:sym typeface="Arial"/>
              </a:defRPr>
            </a:lvl3pPr>
            <a:lvl4pPr marL="0" lvl="3" indent="0" algn="r">
              <a:buClr>
                <a:schemeClr val="dk2"/>
              </a:buClr>
              <a:buSzPts val="1300"/>
              <a:buFont typeface="Arial"/>
              <a:buNone/>
              <a:defRPr sz="1300">
                <a:solidFill>
                  <a:schemeClr val="dk2"/>
                </a:solidFill>
                <a:latin typeface="Arial"/>
                <a:ea typeface="Arial"/>
                <a:cs typeface="Arial"/>
                <a:sym typeface="Arial"/>
              </a:defRPr>
            </a:lvl4pPr>
            <a:lvl5pPr marL="0" lvl="4" indent="0" algn="r">
              <a:buClr>
                <a:schemeClr val="dk2"/>
              </a:buClr>
              <a:buSzPts val="1300"/>
              <a:buFont typeface="Arial"/>
              <a:buNone/>
              <a:defRPr sz="1300">
                <a:solidFill>
                  <a:schemeClr val="dk2"/>
                </a:solidFill>
                <a:latin typeface="Arial"/>
                <a:ea typeface="Arial"/>
                <a:cs typeface="Arial"/>
                <a:sym typeface="Arial"/>
              </a:defRPr>
            </a:lvl5pPr>
            <a:lvl6pPr marL="0" lvl="5" indent="0" algn="r">
              <a:buClr>
                <a:schemeClr val="dk2"/>
              </a:buClr>
              <a:buSzPts val="1300"/>
              <a:buFont typeface="Arial"/>
              <a:buNone/>
              <a:defRPr sz="1300">
                <a:solidFill>
                  <a:schemeClr val="dk2"/>
                </a:solidFill>
                <a:latin typeface="Arial"/>
                <a:ea typeface="Arial"/>
                <a:cs typeface="Arial"/>
                <a:sym typeface="Arial"/>
              </a:defRPr>
            </a:lvl6pPr>
            <a:lvl7pPr marL="0" lvl="6" indent="0" algn="r">
              <a:buClr>
                <a:schemeClr val="dk2"/>
              </a:buClr>
              <a:buSzPts val="1300"/>
              <a:buFont typeface="Arial"/>
              <a:buNone/>
              <a:defRPr sz="1300">
                <a:solidFill>
                  <a:schemeClr val="dk2"/>
                </a:solidFill>
                <a:latin typeface="Arial"/>
                <a:ea typeface="Arial"/>
                <a:cs typeface="Arial"/>
                <a:sym typeface="Arial"/>
              </a:defRPr>
            </a:lvl7pPr>
            <a:lvl8pPr marL="0" lvl="7" indent="0" algn="r">
              <a:buClr>
                <a:schemeClr val="dk2"/>
              </a:buClr>
              <a:buSzPts val="1300"/>
              <a:buFont typeface="Arial"/>
              <a:buNone/>
              <a:defRPr sz="1300">
                <a:solidFill>
                  <a:schemeClr val="dk2"/>
                </a:solidFill>
                <a:latin typeface="Arial"/>
                <a:ea typeface="Arial"/>
                <a:cs typeface="Arial"/>
                <a:sym typeface="Arial"/>
              </a:defRPr>
            </a:lvl8pPr>
            <a:lvl9pPr marL="0" lvl="8" indent="0" algn="r">
              <a:buClr>
                <a:schemeClr val="dk2"/>
              </a:buClr>
              <a:buSzPts val="1300"/>
              <a:buFont typeface="Arial"/>
              <a:buNone/>
              <a:defRPr sz="13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Layout 19">
  <p:cSld name="Layout 19">
    <p:spTree>
      <p:nvGrpSpPr>
        <p:cNvPr id="1" name="Shape 185"/>
        <p:cNvGrpSpPr/>
        <p:nvPr/>
      </p:nvGrpSpPr>
      <p:grpSpPr>
        <a:xfrm>
          <a:off x="0" y="0"/>
          <a:ext cx="0" cy="0"/>
          <a:chOff x="0" y="0"/>
          <a:chExt cx="0" cy="0"/>
        </a:xfrm>
      </p:grpSpPr>
      <p:sp>
        <p:nvSpPr>
          <p:cNvPr id="186" name="Google Shape;186;p39"/>
          <p:cNvSpPr txBox="1">
            <a:spLocks noGrp="1"/>
          </p:cNvSpPr>
          <p:nvPr>
            <p:ph type="body" idx="1"/>
          </p:nvPr>
        </p:nvSpPr>
        <p:spPr>
          <a:xfrm>
            <a:off x="571500" y="942753"/>
            <a:ext cx="11049300" cy="5267700"/>
          </a:xfrm>
          <a:prstGeom prst="rect">
            <a:avLst/>
          </a:prstGeom>
          <a:noFill/>
          <a:ln>
            <a:noFill/>
          </a:ln>
        </p:spPr>
        <p:txBody>
          <a:bodyPr spcFirstLastPara="1" wrap="square" lIns="0" tIns="0" rIns="0" bIns="0" anchor="t" anchorCtr="0">
            <a:noAutofit/>
          </a:bodyPr>
          <a:lstStyle>
            <a:lvl1pPr marL="457200" lvl="0" indent="-349250" algn="l">
              <a:lnSpc>
                <a:spcPct val="100000"/>
              </a:lnSpc>
              <a:spcBef>
                <a:spcPts val="0"/>
              </a:spcBef>
              <a:spcAft>
                <a:spcPts val="0"/>
              </a:spcAft>
              <a:buSzPts val="19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87" name="Google Shape;187;p39"/>
          <p:cNvSpPr txBox="1">
            <a:spLocks noGrp="1"/>
          </p:cNvSpPr>
          <p:nvPr>
            <p:ph type="title"/>
          </p:nvPr>
        </p:nvSpPr>
        <p:spPr>
          <a:xfrm>
            <a:off x="571500" y="342900"/>
            <a:ext cx="11049300" cy="596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Font typeface="Arial"/>
              <a:buNone/>
              <a:defRPr sz="3200" b="0" i="0">
                <a:solidFill>
                  <a:srgbClr val="4D148C"/>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8" name="Google Shape;188;p39"/>
          <p:cNvSpPr txBox="1">
            <a:spLocks noGrp="1"/>
          </p:cNvSpPr>
          <p:nvPr>
            <p:ph type="sldNum" idx="12"/>
          </p:nvPr>
        </p:nvSpPr>
        <p:spPr>
          <a:xfrm>
            <a:off x="9982200" y="6374929"/>
            <a:ext cx="1638300" cy="219600"/>
          </a:xfrm>
          <a:prstGeom prst="rect">
            <a:avLst/>
          </a:prstGeom>
          <a:noFill/>
          <a:ln>
            <a:noFill/>
          </a:ln>
        </p:spPr>
        <p:txBody>
          <a:bodyPr spcFirstLastPara="1" wrap="square" lIns="91425" tIns="91425" rIns="91425" bIns="91425" anchor="ctr" anchorCtr="0">
            <a:normAutofit fontScale="32500" lnSpcReduction="10000"/>
          </a:bodyPr>
          <a:lstStyle>
            <a:lvl1pPr marL="0" marR="0" lvl="0" indent="0" algn="r">
              <a:lnSpc>
                <a:spcPct val="100000"/>
              </a:lnSpc>
              <a:spcBef>
                <a:spcPts val="0"/>
              </a:spcBef>
              <a:spcAft>
                <a:spcPts val="0"/>
              </a:spcAft>
              <a:buClr>
                <a:srgbClr val="8E8E8E"/>
              </a:buClr>
              <a:buSzPts val="800"/>
              <a:buFont typeface="Arial"/>
              <a:buNone/>
              <a:defRPr sz="800" b="0" i="0" u="none" strike="noStrike" cap="none">
                <a:solidFill>
                  <a:srgbClr val="8E8E8E"/>
                </a:solidFill>
                <a:latin typeface="Arial"/>
                <a:ea typeface="Arial"/>
                <a:cs typeface="Arial"/>
                <a:sym typeface="Arial"/>
              </a:defRPr>
            </a:lvl1pPr>
            <a:lvl2pPr marL="0" marR="0" lvl="1" indent="0" algn="r">
              <a:lnSpc>
                <a:spcPct val="100000"/>
              </a:lnSpc>
              <a:spcBef>
                <a:spcPts val="0"/>
              </a:spcBef>
              <a:spcAft>
                <a:spcPts val="0"/>
              </a:spcAft>
              <a:buClr>
                <a:srgbClr val="8E8E8E"/>
              </a:buClr>
              <a:buSzPts val="800"/>
              <a:buFont typeface="Arial"/>
              <a:buNone/>
              <a:defRPr sz="800" b="0" i="0" u="none" strike="noStrike" cap="none">
                <a:solidFill>
                  <a:srgbClr val="8E8E8E"/>
                </a:solidFill>
                <a:latin typeface="Arial"/>
                <a:ea typeface="Arial"/>
                <a:cs typeface="Arial"/>
                <a:sym typeface="Arial"/>
              </a:defRPr>
            </a:lvl2pPr>
            <a:lvl3pPr marL="0" marR="0" lvl="2" indent="0" algn="r">
              <a:lnSpc>
                <a:spcPct val="100000"/>
              </a:lnSpc>
              <a:spcBef>
                <a:spcPts val="0"/>
              </a:spcBef>
              <a:spcAft>
                <a:spcPts val="0"/>
              </a:spcAft>
              <a:buClr>
                <a:srgbClr val="8E8E8E"/>
              </a:buClr>
              <a:buSzPts val="800"/>
              <a:buFont typeface="Arial"/>
              <a:buNone/>
              <a:defRPr sz="800" b="0" i="0" u="none" strike="noStrike" cap="none">
                <a:solidFill>
                  <a:srgbClr val="8E8E8E"/>
                </a:solidFill>
                <a:latin typeface="Arial"/>
                <a:ea typeface="Arial"/>
                <a:cs typeface="Arial"/>
                <a:sym typeface="Arial"/>
              </a:defRPr>
            </a:lvl3pPr>
            <a:lvl4pPr marL="0" marR="0" lvl="3" indent="0" algn="r">
              <a:lnSpc>
                <a:spcPct val="100000"/>
              </a:lnSpc>
              <a:spcBef>
                <a:spcPts val="0"/>
              </a:spcBef>
              <a:spcAft>
                <a:spcPts val="0"/>
              </a:spcAft>
              <a:buClr>
                <a:srgbClr val="8E8E8E"/>
              </a:buClr>
              <a:buSzPts val="800"/>
              <a:buFont typeface="Arial"/>
              <a:buNone/>
              <a:defRPr sz="800" b="0" i="0" u="none" strike="noStrike" cap="none">
                <a:solidFill>
                  <a:srgbClr val="8E8E8E"/>
                </a:solidFill>
                <a:latin typeface="Arial"/>
                <a:ea typeface="Arial"/>
                <a:cs typeface="Arial"/>
                <a:sym typeface="Arial"/>
              </a:defRPr>
            </a:lvl4pPr>
            <a:lvl5pPr marL="0" marR="0" lvl="4" indent="0" algn="r">
              <a:lnSpc>
                <a:spcPct val="100000"/>
              </a:lnSpc>
              <a:spcBef>
                <a:spcPts val="0"/>
              </a:spcBef>
              <a:spcAft>
                <a:spcPts val="0"/>
              </a:spcAft>
              <a:buClr>
                <a:srgbClr val="8E8E8E"/>
              </a:buClr>
              <a:buSzPts val="800"/>
              <a:buFont typeface="Arial"/>
              <a:buNone/>
              <a:defRPr sz="800" b="0" i="0" u="none" strike="noStrike" cap="none">
                <a:solidFill>
                  <a:srgbClr val="8E8E8E"/>
                </a:solidFill>
                <a:latin typeface="Arial"/>
                <a:ea typeface="Arial"/>
                <a:cs typeface="Arial"/>
                <a:sym typeface="Arial"/>
              </a:defRPr>
            </a:lvl5pPr>
            <a:lvl6pPr marL="0" marR="0" lvl="5" indent="0" algn="r">
              <a:lnSpc>
                <a:spcPct val="100000"/>
              </a:lnSpc>
              <a:spcBef>
                <a:spcPts val="0"/>
              </a:spcBef>
              <a:spcAft>
                <a:spcPts val="0"/>
              </a:spcAft>
              <a:buClr>
                <a:srgbClr val="8E8E8E"/>
              </a:buClr>
              <a:buSzPts val="800"/>
              <a:buFont typeface="Arial"/>
              <a:buNone/>
              <a:defRPr sz="800" b="0" i="0" u="none" strike="noStrike" cap="none">
                <a:solidFill>
                  <a:srgbClr val="8E8E8E"/>
                </a:solidFill>
                <a:latin typeface="Arial"/>
                <a:ea typeface="Arial"/>
                <a:cs typeface="Arial"/>
                <a:sym typeface="Arial"/>
              </a:defRPr>
            </a:lvl6pPr>
            <a:lvl7pPr marL="0" marR="0" lvl="6" indent="0" algn="r">
              <a:lnSpc>
                <a:spcPct val="100000"/>
              </a:lnSpc>
              <a:spcBef>
                <a:spcPts val="0"/>
              </a:spcBef>
              <a:spcAft>
                <a:spcPts val="0"/>
              </a:spcAft>
              <a:buClr>
                <a:srgbClr val="8E8E8E"/>
              </a:buClr>
              <a:buSzPts val="800"/>
              <a:buFont typeface="Arial"/>
              <a:buNone/>
              <a:defRPr sz="800" b="0" i="0" u="none" strike="noStrike" cap="none">
                <a:solidFill>
                  <a:srgbClr val="8E8E8E"/>
                </a:solidFill>
                <a:latin typeface="Arial"/>
                <a:ea typeface="Arial"/>
                <a:cs typeface="Arial"/>
                <a:sym typeface="Arial"/>
              </a:defRPr>
            </a:lvl7pPr>
            <a:lvl8pPr marL="0" marR="0" lvl="7" indent="0" algn="r">
              <a:lnSpc>
                <a:spcPct val="100000"/>
              </a:lnSpc>
              <a:spcBef>
                <a:spcPts val="0"/>
              </a:spcBef>
              <a:spcAft>
                <a:spcPts val="0"/>
              </a:spcAft>
              <a:buClr>
                <a:srgbClr val="8E8E8E"/>
              </a:buClr>
              <a:buSzPts val="800"/>
              <a:buFont typeface="Arial"/>
              <a:buNone/>
              <a:defRPr sz="800" b="0" i="0" u="none" strike="noStrike" cap="none">
                <a:solidFill>
                  <a:srgbClr val="8E8E8E"/>
                </a:solidFill>
                <a:latin typeface="Arial"/>
                <a:ea typeface="Arial"/>
                <a:cs typeface="Arial"/>
                <a:sym typeface="Arial"/>
              </a:defRPr>
            </a:lvl8pPr>
            <a:lvl9pPr marL="0" marR="0" lvl="8" indent="0" algn="r">
              <a:lnSpc>
                <a:spcPct val="100000"/>
              </a:lnSpc>
              <a:spcBef>
                <a:spcPts val="0"/>
              </a:spcBef>
              <a:spcAft>
                <a:spcPts val="0"/>
              </a:spcAft>
              <a:buClr>
                <a:srgbClr val="8E8E8E"/>
              </a:buClr>
              <a:buSzPts val="800"/>
              <a:buFont typeface="Arial"/>
              <a:buNone/>
              <a:defRPr sz="800" b="0" i="0" u="none" strike="noStrike" cap="none">
                <a:solidFill>
                  <a:srgbClr val="8E8E8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9" name="Google Shape;189;p39"/>
          <p:cNvSpPr txBox="1">
            <a:spLocks noGrp="1"/>
          </p:cNvSpPr>
          <p:nvPr>
            <p:ph type="ftr" idx="11"/>
          </p:nvPr>
        </p:nvSpPr>
        <p:spPr>
          <a:xfrm>
            <a:off x="571500" y="6374929"/>
            <a:ext cx="3657600" cy="219600"/>
          </a:xfrm>
          <a:prstGeom prst="rect">
            <a:avLst/>
          </a:prstGeom>
          <a:noFill/>
          <a:ln>
            <a:noFill/>
          </a:ln>
        </p:spPr>
        <p:txBody>
          <a:bodyPr spcFirstLastPara="1" wrap="square" lIns="0" tIns="0" rIns="0" bIns="0" anchor="ctr" anchorCtr="0">
            <a:noAutofit/>
          </a:bodyPr>
          <a:lstStyle>
            <a:lvl1pPr marR="0" lvl="0" algn="l">
              <a:lnSpc>
                <a:spcPct val="90000"/>
              </a:lnSpc>
              <a:spcBef>
                <a:spcPts val="0"/>
              </a:spcBef>
              <a:spcAft>
                <a:spcPts val="0"/>
              </a:spcAft>
              <a:buSzPts val="1500"/>
              <a:buNone/>
              <a:defRPr sz="800" b="0" i="0">
                <a:solidFill>
                  <a:schemeClr val="accent4"/>
                </a:solidFill>
                <a:latin typeface="Arial"/>
                <a:ea typeface="Arial"/>
                <a:cs typeface="Arial"/>
                <a:sym typeface="Arial"/>
              </a:defRPr>
            </a:lvl1pPr>
            <a:lvl2pPr marR="0" lvl="1" algn="l">
              <a:lnSpc>
                <a:spcPct val="90000"/>
              </a:lnSpc>
              <a:spcBef>
                <a:spcPts val="0"/>
              </a:spcBef>
              <a:spcAft>
                <a:spcPts val="0"/>
              </a:spcAft>
              <a:buSzPts val="1500"/>
              <a:buNone/>
              <a:defRPr sz="1900" b="0" i="0" u="none" strike="noStrike" cap="none">
                <a:solidFill>
                  <a:schemeClr val="dk1"/>
                </a:solidFill>
                <a:latin typeface="Arial"/>
                <a:ea typeface="Arial"/>
                <a:cs typeface="Arial"/>
                <a:sym typeface="Arial"/>
              </a:defRPr>
            </a:lvl2pPr>
            <a:lvl3pPr marR="0" lvl="2" algn="l">
              <a:spcBef>
                <a:spcPts val="0"/>
              </a:spcBef>
              <a:spcAft>
                <a:spcPts val="0"/>
              </a:spcAft>
              <a:buSzPts val="1500"/>
              <a:buNone/>
              <a:defRPr sz="1900" b="0" i="0" u="none" strike="noStrike" cap="none">
                <a:solidFill>
                  <a:schemeClr val="dk1"/>
                </a:solidFill>
                <a:latin typeface="Arial"/>
                <a:ea typeface="Arial"/>
                <a:cs typeface="Arial"/>
                <a:sym typeface="Arial"/>
              </a:defRPr>
            </a:lvl3pPr>
            <a:lvl4pPr marR="0" lvl="3" algn="l">
              <a:spcBef>
                <a:spcPts val="0"/>
              </a:spcBef>
              <a:spcAft>
                <a:spcPts val="0"/>
              </a:spcAft>
              <a:buSzPts val="1500"/>
              <a:buNone/>
              <a:defRPr sz="1900" b="0" i="0" u="none" strike="noStrike" cap="none">
                <a:solidFill>
                  <a:schemeClr val="dk1"/>
                </a:solidFill>
                <a:latin typeface="Arial"/>
                <a:ea typeface="Arial"/>
                <a:cs typeface="Arial"/>
                <a:sym typeface="Arial"/>
              </a:defRPr>
            </a:lvl4pPr>
            <a:lvl5pPr marR="0" lvl="4" algn="l">
              <a:spcBef>
                <a:spcPts val="0"/>
              </a:spcBef>
              <a:spcAft>
                <a:spcPts val="0"/>
              </a:spcAft>
              <a:buSzPts val="1500"/>
              <a:buNone/>
              <a:defRPr sz="1900" b="0" i="0" u="none" strike="noStrike" cap="none">
                <a:solidFill>
                  <a:schemeClr val="dk1"/>
                </a:solidFill>
                <a:latin typeface="Arial"/>
                <a:ea typeface="Arial"/>
                <a:cs typeface="Arial"/>
                <a:sym typeface="Arial"/>
              </a:defRPr>
            </a:lvl5pPr>
            <a:lvl6pPr marR="0" lvl="5" algn="l">
              <a:spcBef>
                <a:spcPts val="0"/>
              </a:spcBef>
              <a:spcAft>
                <a:spcPts val="0"/>
              </a:spcAft>
              <a:buSzPts val="1500"/>
              <a:buNone/>
              <a:defRPr sz="1900" b="0" i="0" u="none" strike="noStrike" cap="none">
                <a:solidFill>
                  <a:schemeClr val="dk1"/>
                </a:solidFill>
                <a:latin typeface="Arial"/>
                <a:ea typeface="Arial"/>
                <a:cs typeface="Arial"/>
                <a:sym typeface="Arial"/>
              </a:defRPr>
            </a:lvl6pPr>
            <a:lvl7pPr marR="0" lvl="6" algn="l">
              <a:spcBef>
                <a:spcPts val="0"/>
              </a:spcBef>
              <a:spcAft>
                <a:spcPts val="0"/>
              </a:spcAft>
              <a:buSzPts val="1500"/>
              <a:buNone/>
              <a:defRPr sz="1900" b="0" i="0" u="none" strike="noStrike" cap="none">
                <a:solidFill>
                  <a:schemeClr val="dk1"/>
                </a:solidFill>
                <a:latin typeface="Arial"/>
                <a:ea typeface="Arial"/>
                <a:cs typeface="Arial"/>
                <a:sym typeface="Arial"/>
              </a:defRPr>
            </a:lvl7pPr>
            <a:lvl8pPr marR="0" lvl="7" algn="l">
              <a:spcBef>
                <a:spcPts val="0"/>
              </a:spcBef>
              <a:spcAft>
                <a:spcPts val="0"/>
              </a:spcAft>
              <a:buSzPts val="1500"/>
              <a:buNone/>
              <a:defRPr sz="1900" b="0" i="0" u="none" strike="noStrike" cap="none">
                <a:solidFill>
                  <a:schemeClr val="dk1"/>
                </a:solidFill>
                <a:latin typeface="Arial"/>
                <a:ea typeface="Arial"/>
                <a:cs typeface="Arial"/>
                <a:sym typeface="Arial"/>
              </a:defRPr>
            </a:lvl8pPr>
            <a:lvl9pPr marR="0" lvl="8" algn="l">
              <a:spcBef>
                <a:spcPts val="0"/>
              </a:spcBef>
              <a:spcAft>
                <a:spcPts val="0"/>
              </a:spcAft>
              <a:buSzPts val="1500"/>
              <a:buNone/>
              <a:defRPr sz="1900" b="0" i="0" u="none" strike="noStrike" cap="none">
                <a:solidFill>
                  <a:schemeClr val="dk1"/>
                </a:solidFill>
                <a:latin typeface="Arial"/>
                <a:ea typeface="Arial"/>
                <a:cs typeface="Arial"/>
                <a:sym typeface="Arial"/>
              </a:defRPr>
            </a:lvl9pPr>
          </a:lstStyle>
          <a:p>
            <a:endParaRPr/>
          </a:p>
        </p:txBody>
      </p:sp>
      <p:sp>
        <p:nvSpPr>
          <p:cNvPr id="190" name="Google Shape;190;p39"/>
          <p:cNvSpPr/>
          <p:nvPr/>
        </p:nvSpPr>
        <p:spPr>
          <a:xfrm>
            <a:off x="1" y="6739468"/>
            <a:ext cx="12192000" cy="118500"/>
          </a:xfrm>
          <a:prstGeom prst="rect">
            <a:avLst/>
          </a:prstGeom>
          <a:gradFill>
            <a:gsLst>
              <a:gs pos="0">
                <a:schemeClr val="lt2"/>
              </a:gs>
              <a:gs pos="6000">
                <a:schemeClr val="lt2"/>
              </a:gs>
              <a:gs pos="33000">
                <a:schemeClr val="accent1"/>
              </a:gs>
              <a:gs pos="100000">
                <a:schemeClr val="dk2"/>
              </a:gs>
            </a:gsLst>
            <a:lin ang="480012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Arial"/>
              <a:buNone/>
            </a:pPr>
            <a:endParaRPr sz="1900" b="0" i="0" u="none" strike="noStrike" cap="none">
              <a:solidFill>
                <a:srgbClr val="FFFFFF"/>
              </a:solidFill>
              <a:latin typeface="Arial"/>
              <a:ea typeface="Arial"/>
              <a:cs typeface="Arial"/>
              <a:sym typeface="Arial"/>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Section label with 1 Title &amp; subtitle ">
  <p:cSld name="1_Section label with 1 Title &amp; subtitle ">
    <p:spTree>
      <p:nvGrpSpPr>
        <p:cNvPr id="1" name="Shape 35"/>
        <p:cNvGrpSpPr/>
        <p:nvPr/>
      </p:nvGrpSpPr>
      <p:grpSpPr>
        <a:xfrm>
          <a:off x="0" y="0"/>
          <a:ext cx="0" cy="0"/>
          <a:chOff x="0" y="0"/>
          <a:chExt cx="0" cy="0"/>
        </a:xfrm>
      </p:grpSpPr>
      <p:sp>
        <p:nvSpPr>
          <p:cNvPr id="36" name="Google Shape;36;p5"/>
          <p:cNvSpPr txBox="1">
            <a:spLocks noGrp="1"/>
          </p:cNvSpPr>
          <p:nvPr>
            <p:ph type="body" idx="1"/>
          </p:nvPr>
        </p:nvSpPr>
        <p:spPr>
          <a:xfrm>
            <a:off x="342900" y="888419"/>
            <a:ext cx="11437800" cy="390300"/>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10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title"/>
          </p:nvPr>
        </p:nvSpPr>
        <p:spPr>
          <a:xfrm>
            <a:off x="342901" y="542559"/>
            <a:ext cx="11437800" cy="274200"/>
          </a:xfrm>
          <a:prstGeom prst="rect">
            <a:avLst/>
          </a:prstGeom>
          <a:noFill/>
          <a:ln>
            <a:noFill/>
          </a:ln>
        </p:spPr>
        <p:txBody>
          <a:bodyPr spcFirstLastPara="1" wrap="square" lIns="0" tIns="0" rIns="0" bIns="0" anchor="t" anchorCtr="0">
            <a:noAutofit/>
          </a:bodyPr>
          <a:lstStyle>
            <a:lvl1pPr marR="0" lvl="0" algn="l">
              <a:lnSpc>
                <a:spcPct val="104166"/>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5"/>
          <p:cNvSpPr txBox="1">
            <a:spLocks noGrp="1"/>
          </p:cNvSpPr>
          <p:nvPr>
            <p:ph type="body" idx="2"/>
          </p:nvPr>
        </p:nvSpPr>
        <p:spPr>
          <a:xfrm>
            <a:off x="342901" y="352090"/>
            <a:ext cx="11437800" cy="118800"/>
          </a:xfrm>
          <a:prstGeom prst="rect">
            <a:avLst/>
          </a:prstGeom>
          <a:noFill/>
          <a:ln>
            <a:noFill/>
          </a:ln>
        </p:spPr>
        <p:txBody>
          <a:bodyPr spcFirstLastPara="1" wrap="square" lIns="0" tIns="0" rIns="0" bIns="0" anchor="ctr" anchorCtr="0">
            <a:noAutofit/>
          </a:bodyPr>
          <a:lstStyle>
            <a:lvl1pPr marL="457200" marR="0" lvl="0" indent="-228600" algn="l">
              <a:lnSpc>
                <a:spcPct val="90000"/>
              </a:lnSpc>
              <a:spcBef>
                <a:spcPts val="1000"/>
              </a:spcBef>
              <a:spcAft>
                <a:spcPts val="0"/>
              </a:spcAft>
              <a:buClr>
                <a:schemeClr val="accent2"/>
              </a:buClr>
              <a:buSzPts val="1200"/>
              <a:buFont typeface="Arial"/>
              <a:buNone/>
              <a:defRPr sz="1200" b="1" i="0" u="none" strike="noStrike" cap="none">
                <a:solidFill>
                  <a:schemeClr val="accent2"/>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label with Title ">
  <p:cSld name="Section label with Title ">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342901" y="542559"/>
            <a:ext cx="11437936" cy="274191"/>
          </a:xfrm>
          <a:prstGeom prst="rect">
            <a:avLst/>
          </a:prstGeom>
          <a:noFill/>
          <a:ln>
            <a:noFill/>
          </a:ln>
        </p:spPr>
        <p:txBody>
          <a:bodyPr spcFirstLastPara="1" wrap="square" lIns="0" tIns="0" rIns="0" bIns="0" anchor="t" anchorCtr="0">
            <a:noAutofit/>
          </a:bodyPr>
          <a:lstStyle>
            <a:lvl1pPr marR="0" lvl="0" algn="l">
              <a:lnSpc>
                <a:spcPct val="104166"/>
              </a:lnSpc>
              <a:spcBef>
                <a:spcPts val="0"/>
              </a:spcBef>
              <a:spcAft>
                <a:spcPts val="0"/>
              </a:spcAft>
              <a:buClr>
                <a:srgbClr val="000000"/>
              </a:buClr>
              <a:buSzPts val="2400"/>
              <a:buFont typeface="Arial"/>
              <a:buNone/>
              <a:defRPr sz="2400" b="1"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 name="Google Shape;41;p6"/>
          <p:cNvSpPr txBox="1">
            <a:spLocks noGrp="1"/>
          </p:cNvSpPr>
          <p:nvPr>
            <p:ph type="body" idx="1"/>
          </p:nvPr>
        </p:nvSpPr>
        <p:spPr>
          <a:xfrm>
            <a:off x="342901" y="352090"/>
            <a:ext cx="11437936" cy="1188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Arial"/>
                <a:ea typeface="Arial"/>
                <a:cs typeface="Arial"/>
                <a:sym typeface="Arial"/>
              </a:defRPr>
            </a:lvl1pPr>
            <a:lvl2pPr marL="914400" marR="0" lvl="1"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2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Long Headline and 1 Column">
  <p:cSld name="2_Long Headline and 1 Column">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15600" y="85367"/>
            <a:ext cx="113607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4" name="Google Shape;44;p7"/>
          <p:cNvSpPr/>
          <p:nvPr/>
        </p:nvSpPr>
        <p:spPr>
          <a:xfrm>
            <a:off x="8808720" y="28680"/>
            <a:ext cx="3337560" cy="171182"/>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chemeClr val="lt1"/>
                </a:solidFill>
                <a:latin typeface="Arial"/>
                <a:ea typeface="Arial"/>
                <a:cs typeface="Arial"/>
                <a:sym typeface="Arial"/>
              </a:rPr>
              <a:t>ACCENTURE IP AND CONFIDENTIAL INFORMATION.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ock Header: Title Only">
  <p:cSld name="Block Header: Title Only">
    <p:spTree>
      <p:nvGrpSpPr>
        <p:cNvPr id="1" name="Shape 45"/>
        <p:cNvGrpSpPr/>
        <p:nvPr/>
      </p:nvGrpSpPr>
      <p:grpSpPr>
        <a:xfrm>
          <a:off x="0" y="0"/>
          <a:ext cx="0" cy="0"/>
          <a:chOff x="0" y="0"/>
          <a:chExt cx="0" cy="0"/>
        </a:xfrm>
      </p:grpSpPr>
      <p:pic>
        <p:nvPicPr>
          <p:cNvPr id="46" name="Google Shape;46;p8"/>
          <p:cNvPicPr preferRelativeResize="0"/>
          <p:nvPr/>
        </p:nvPicPr>
        <p:blipFill rotWithShape="1">
          <a:blip r:embed="rId2">
            <a:alphaModFix/>
          </a:blip>
          <a:srcRect/>
          <a:stretch/>
        </p:blipFill>
        <p:spPr>
          <a:xfrm>
            <a:off x="2118" y="2118"/>
            <a:ext cx="2118" cy="2118"/>
          </a:xfrm>
          <a:prstGeom prst="rect">
            <a:avLst/>
          </a:prstGeom>
          <a:noFill/>
          <a:ln>
            <a:noFill/>
          </a:ln>
        </p:spPr>
      </p:pic>
      <p:sp>
        <p:nvSpPr>
          <p:cNvPr id="47" name="Google Shape;47;p8"/>
          <p:cNvSpPr txBox="1"/>
          <p:nvPr/>
        </p:nvSpPr>
        <p:spPr>
          <a:xfrm>
            <a:off x="517200" y="1802500"/>
            <a:ext cx="10851900" cy="48363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Roboto"/>
              <a:ea typeface="Roboto"/>
              <a:cs typeface="Roboto"/>
              <a:sym typeface="Roboto"/>
            </a:endParaRPr>
          </a:p>
          <a:p>
            <a:pPr marL="0" marR="0" lvl="0" indent="0" algn="l" rtl="0">
              <a:lnSpc>
                <a:spcPct val="100000"/>
              </a:lnSpc>
              <a:spcBef>
                <a:spcPts val="1333"/>
              </a:spcBef>
              <a:spcAft>
                <a:spcPts val="0"/>
              </a:spcAft>
              <a:buClr>
                <a:schemeClr val="dk1"/>
              </a:buClr>
              <a:buSzPts val="2400"/>
              <a:buFont typeface="Arial"/>
              <a:buNone/>
            </a:pPr>
            <a:endParaRPr sz="2400" b="0" i="0" u="none" strike="noStrike" cap="none">
              <a:solidFill>
                <a:schemeClr val="dk1"/>
              </a:solidFill>
              <a:latin typeface="Roboto"/>
              <a:ea typeface="Roboto"/>
              <a:cs typeface="Roboto"/>
              <a:sym typeface="Roboto"/>
            </a:endParaRPr>
          </a:p>
          <a:p>
            <a:pPr marL="0" marR="0" lvl="0" indent="0" algn="l" rtl="0">
              <a:lnSpc>
                <a:spcPct val="100000"/>
              </a:lnSpc>
              <a:spcBef>
                <a:spcPts val="1333"/>
              </a:spcBef>
              <a:spcAft>
                <a:spcPts val="1333"/>
              </a:spcAft>
              <a:buClr>
                <a:schemeClr val="dk1"/>
              </a:buClr>
              <a:buSzPts val="2400"/>
              <a:buFont typeface="Arial"/>
              <a:buNone/>
            </a:pPr>
            <a:endParaRPr sz="2400" b="0" i="0" u="none" strike="noStrike" cap="none">
              <a:solidFill>
                <a:schemeClr val="dk1"/>
              </a:solidFill>
              <a:latin typeface="Roboto"/>
              <a:ea typeface="Roboto"/>
              <a:cs typeface="Roboto"/>
              <a:sym typeface="Roboto"/>
            </a:endParaRPr>
          </a:p>
        </p:txBody>
      </p:sp>
      <p:sp>
        <p:nvSpPr>
          <p:cNvPr id="48" name="Google Shape;48;p8"/>
          <p:cNvSpPr txBox="1"/>
          <p:nvPr/>
        </p:nvSpPr>
        <p:spPr>
          <a:xfrm>
            <a:off x="415600" y="0"/>
            <a:ext cx="11360700" cy="8316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Montserrat"/>
              <a:buNone/>
            </a:pPr>
            <a:r>
              <a:rPr lang="en-US" sz="2400" b="1" i="0" u="none" strike="noStrike" cap="none">
                <a:solidFill>
                  <a:schemeClr val="dk1"/>
                </a:solidFill>
                <a:latin typeface="Montserrat"/>
                <a:ea typeface="Montserrat"/>
                <a:cs typeface="Montserrat"/>
                <a:sym typeface="Montserrat"/>
              </a:rPr>
              <a:t>COSTCO TIMELINE</a:t>
            </a:r>
            <a:endParaRPr sz="2400" b="1" i="0" u="none" strike="noStrike" cap="none">
              <a:solidFill>
                <a:schemeClr val="dk1"/>
              </a:solidFill>
              <a:latin typeface="Montserrat"/>
              <a:ea typeface="Montserrat"/>
              <a:cs typeface="Montserrat"/>
              <a:sym typeface="Montserrat"/>
            </a:endParaRPr>
          </a:p>
        </p:txBody>
      </p:sp>
      <p:sp>
        <p:nvSpPr>
          <p:cNvPr id="49" name="Google Shape;49;p8"/>
          <p:cNvSpPr/>
          <p:nvPr/>
        </p:nvSpPr>
        <p:spPr>
          <a:xfrm>
            <a:off x="0" y="0"/>
            <a:ext cx="12192000" cy="933900"/>
          </a:xfrm>
          <a:prstGeom prst="rect">
            <a:avLst/>
          </a:prstGeom>
          <a:solidFill>
            <a:srgbClr val="0033A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0033A0"/>
              </a:solidFill>
              <a:latin typeface="Arial"/>
              <a:ea typeface="Arial"/>
              <a:cs typeface="Arial"/>
              <a:sym typeface="Arial"/>
            </a:endParaRPr>
          </a:p>
        </p:txBody>
      </p:sp>
      <p:sp>
        <p:nvSpPr>
          <p:cNvPr id="50" name="Google Shape;50;p8"/>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solidFill>
                  <a:schemeClr val="lt1"/>
                </a:solidFill>
              </a:defRPr>
            </a:lvl2pPr>
            <a:lvl3pPr lvl="2" algn="l">
              <a:lnSpc>
                <a:spcPct val="100000"/>
              </a:lnSpc>
              <a:spcBef>
                <a:spcPts val="0"/>
              </a:spcBef>
              <a:spcAft>
                <a:spcPts val="0"/>
              </a:spcAft>
              <a:buSzPts val="2800"/>
              <a:buNone/>
              <a:defRPr>
                <a:solidFill>
                  <a:schemeClr val="lt1"/>
                </a:solidFill>
              </a:defRPr>
            </a:lvl3pPr>
            <a:lvl4pPr lvl="3" algn="l">
              <a:lnSpc>
                <a:spcPct val="100000"/>
              </a:lnSpc>
              <a:spcBef>
                <a:spcPts val="0"/>
              </a:spcBef>
              <a:spcAft>
                <a:spcPts val="0"/>
              </a:spcAft>
              <a:buSzPts val="2800"/>
              <a:buNone/>
              <a:defRPr>
                <a:solidFill>
                  <a:schemeClr val="lt1"/>
                </a:solidFill>
              </a:defRPr>
            </a:lvl4pPr>
            <a:lvl5pPr lvl="4" algn="l">
              <a:lnSpc>
                <a:spcPct val="100000"/>
              </a:lnSpc>
              <a:spcBef>
                <a:spcPts val="0"/>
              </a:spcBef>
              <a:spcAft>
                <a:spcPts val="0"/>
              </a:spcAft>
              <a:buSzPts val="2800"/>
              <a:buNone/>
              <a:defRPr>
                <a:solidFill>
                  <a:schemeClr val="lt1"/>
                </a:solidFill>
              </a:defRPr>
            </a:lvl5pPr>
            <a:lvl6pPr lvl="5" algn="l">
              <a:lnSpc>
                <a:spcPct val="100000"/>
              </a:lnSpc>
              <a:spcBef>
                <a:spcPts val="0"/>
              </a:spcBef>
              <a:spcAft>
                <a:spcPts val="0"/>
              </a:spcAft>
              <a:buSzPts val="2800"/>
              <a:buNone/>
              <a:defRPr>
                <a:solidFill>
                  <a:schemeClr val="lt1"/>
                </a:solidFill>
              </a:defRPr>
            </a:lvl6pPr>
            <a:lvl7pPr lvl="6" algn="l">
              <a:lnSpc>
                <a:spcPct val="100000"/>
              </a:lnSpc>
              <a:spcBef>
                <a:spcPts val="0"/>
              </a:spcBef>
              <a:spcAft>
                <a:spcPts val="0"/>
              </a:spcAft>
              <a:buSzPts val="2800"/>
              <a:buNone/>
              <a:defRPr>
                <a:solidFill>
                  <a:schemeClr val="lt1"/>
                </a:solidFill>
              </a:defRPr>
            </a:lvl7pPr>
            <a:lvl8pPr lvl="7" algn="l">
              <a:lnSpc>
                <a:spcPct val="100000"/>
              </a:lnSpc>
              <a:spcBef>
                <a:spcPts val="0"/>
              </a:spcBef>
              <a:spcAft>
                <a:spcPts val="0"/>
              </a:spcAft>
              <a:buSzPts val="2800"/>
              <a:buNone/>
              <a:defRPr>
                <a:solidFill>
                  <a:schemeClr val="lt1"/>
                </a:solidFill>
              </a:defRPr>
            </a:lvl8pPr>
            <a:lvl9pPr lvl="8" algn="l">
              <a:lnSpc>
                <a:spcPct val="100000"/>
              </a:lnSpc>
              <a:spcBef>
                <a:spcPts val="0"/>
              </a:spcBef>
              <a:spcAft>
                <a:spcPts val="0"/>
              </a:spcAft>
              <a:buSzPts val="2800"/>
              <a:buNone/>
              <a:defRPr>
                <a:solidFill>
                  <a:schemeClr val="lt1"/>
                </a:solidFill>
              </a:defRPr>
            </a:lvl9pPr>
          </a:lstStyle>
          <a:p>
            <a:endParaRPr/>
          </a:p>
        </p:txBody>
      </p:sp>
      <p:sp>
        <p:nvSpPr>
          <p:cNvPr id="51" name="Google Shape;51;p8"/>
          <p:cNvSpPr txBox="1">
            <a:spLocks noGrp="1"/>
          </p:cNvSpPr>
          <p:nvPr>
            <p:ph type="subTitle" idx="1"/>
          </p:nvPr>
        </p:nvSpPr>
        <p:spPr>
          <a:xfrm>
            <a:off x="456005" y="1176109"/>
            <a:ext cx="11280000" cy="524700"/>
          </a:xfrm>
          <a:prstGeom prst="rect">
            <a:avLst/>
          </a:prstGeom>
          <a:noFill/>
          <a:ln>
            <a:noFill/>
          </a:ln>
        </p:spPr>
        <p:txBody>
          <a:bodyPr spcFirstLastPara="1" wrap="square" lIns="91425" tIns="91425" rIns="91425" bIns="91425" anchor="t" anchorCtr="0">
            <a:noAutofit/>
          </a:bodyPr>
          <a:lstStyle>
            <a:lvl1pPr lvl="0" algn="l">
              <a:lnSpc>
                <a:spcPct val="95000"/>
              </a:lnSpc>
              <a:spcBef>
                <a:spcPts val="0"/>
              </a:spcBef>
              <a:spcAft>
                <a:spcPts val="0"/>
              </a:spcAft>
              <a:buSzPts val="1800"/>
              <a:buNone/>
              <a:defRPr>
                <a:solidFill>
                  <a:schemeClr val="dk1"/>
                </a:solidFill>
              </a:defRPr>
            </a:lvl1pPr>
            <a:lvl2pPr lvl="1" algn="l">
              <a:lnSpc>
                <a:spcPct val="95000"/>
              </a:lnSpc>
              <a:spcBef>
                <a:spcPts val="0"/>
              </a:spcBef>
              <a:spcAft>
                <a:spcPts val="0"/>
              </a:spcAft>
              <a:buSzPts val="1400"/>
              <a:buNone/>
              <a:defRPr b="1">
                <a:solidFill>
                  <a:schemeClr val="dk1"/>
                </a:solidFill>
              </a:defRPr>
            </a:lvl2pPr>
            <a:lvl3pPr lvl="2" algn="l">
              <a:lnSpc>
                <a:spcPct val="95000"/>
              </a:lnSpc>
              <a:spcBef>
                <a:spcPts val="0"/>
              </a:spcBef>
              <a:spcAft>
                <a:spcPts val="0"/>
              </a:spcAft>
              <a:buSzPts val="1400"/>
              <a:buNone/>
              <a:defRPr b="1">
                <a:solidFill>
                  <a:schemeClr val="dk1"/>
                </a:solidFill>
              </a:defRPr>
            </a:lvl3pPr>
            <a:lvl4pPr lvl="3" algn="l">
              <a:lnSpc>
                <a:spcPct val="95000"/>
              </a:lnSpc>
              <a:spcBef>
                <a:spcPts val="0"/>
              </a:spcBef>
              <a:spcAft>
                <a:spcPts val="0"/>
              </a:spcAft>
              <a:buSzPts val="1400"/>
              <a:buNone/>
              <a:defRPr b="1">
                <a:solidFill>
                  <a:schemeClr val="dk1"/>
                </a:solidFill>
              </a:defRPr>
            </a:lvl4pPr>
            <a:lvl5pPr lvl="4" algn="l">
              <a:lnSpc>
                <a:spcPct val="95000"/>
              </a:lnSpc>
              <a:spcBef>
                <a:spcPts val="0"/>
              </a:spcBef>
              <a:spcAft>
                <a:spcPts val="0"/>
              </a:spcAft>
              <a:buSzPts val="1400"/>
              <a:buNone/>
              <a:defRPr b="1">
                <a:solidFill>
                  <a:schemeClr val="dk1"/>
                </a:solidFill>
              </a:defRPr>
            </a:lvl5pPr>
            <a:lvl6pPr lvl="5" algn="l">
              <a:lnSpc>
                <a:spcPct val="95000"/>
              </a:lnSpc>
              <a:spcBef>
                <a:spcPts val="0"/>
              </a:spcBef>
              <a:spcAft>
                <a:spcPts val="0"/>
              </a:spcAft>
              <a:buSzPts val="1400"/>
              <a:buNone/>
              <a:defRPr b="1">
                <a:solidFill>
                  <a:schemeClr val="dk1"/>
                </a:solidFill>
              </a:defRPr>
            </a:lvl6pPr>
            <a:lvl7pPr lvl="6" algn="l">
              <a:lnSpc>
                <a:spcPct val="95000"/>
              </a:lnSpc>
              <a:spcBef>
                <a:spcPts val="0"/>
              </a:spcBef>
              <a:spcAft>
                <a:spcPts val="0"/>
              </a:spcAft>
              <a:buSzPts val="1400"/>
              <a:buNone/>
              <a:defRPr b="1">
                <a:solidFill>
                  <a:schemeClr val="dk1"/>
                </a:solidFill>
              </a:defRPr>
            </a:lvl7pPr>
            <a:lvl8pPr lvl="7" algn="l">
              <a:lnSpc>
                <a:spcPct val="95000"/>
              </a:lnSpc>
              <a:spcBef>
                <a:spcPts val="0"/>
              </a:spcBef>
              <a:spcAft>
                <a:spcPts val="0"/>
              </a:spcAft>
              <a:buSzPts val="1400"/>
              <a:buNone/>
              <a:defRPr b="1">
                <a:solidFill>
                  <a:schemeClr val="dk1"/>
                </a:solidFill>
              </a:defRPr>
            </a:lvl8pPr>
            <a:lvl9pPr lvl="8" algn="l">
              <a:lnSpc>
                <a:spcPct val="95000"/>
              </a:lnSpc>
              <a:spcBef>
                <a:spcPts val="0"/>
              </a:spcBef>
              <a:spcAft>
                <a:spcPts val="0"/>
              </a:spcAft>
              <a:buSzPts val="1400"/>
              <a:buNone/>
              <a:defRPr b="1">
                <a:solidFill>
                  <a:schemeClr val="dk1"/>
                </a:solidFill>
              </a:defRPr>
            </a:lvl9pPr>
          </a:lstStyle>
          <a:p>
            <a:endParaRPr/>
          </a:p>
        </p:txBody>
      </p:sp>
      <p:pic>
        <p:nvPicPr>
          <p:cNvPr id="52" name="Google Shape;52;p8"/>
          <p:cNvPicPr preferRelativeResize="0"/>
          <p:nvPr/>
        </p:nvPicPr>
        <p:blipFill rotWithShape="1">
          <a:blip r:embed="rId3">
            <a:alphaModFix/>
          </a:blip>
          <a:srcRect/>
          <a:stretch/>
        </p:blipFill>
        <p:spPr>
          <a:xfrm>
            <a:off x="515934" y="5926500"/>
            <a:ext cx="763597" cy="763597"/>
          </a:xfrm>
          <a:prstGeom prst="rect">
            <a:avLst/>
          </a:prstGeom>
          <a:noFill/>
          <a:ln>
            <a:noFill/>
          </a:ln>
        </p:spPr>
      </p:pic>
      <p:pic>
        <p:nvPicPr>
          <p:cNvPr id="53" name="Google Shape;53;p8"/>
          <p:cNvPicPr preferRelativeResize="0"/>
          <p:nvPr/>
        </p:nvPicPr>
        <p:blipFill rotWithShape="1">
          <a:blip r:embed="rId4">
            <a:alphaModFix/>
          </a:blip>
          <a:srcRect/>
          <a:stretch/>
        </p:blipFill>
        <p:spPr>
          <a:xfrm>
            <a:off x="10404703" y="6165701"/>
            <a:ext cx="1464935" cy="524400"/>
          </a:xfrm>
          <a:prstGeom prst="rect">
            <a:avLst/>
          </a:prstGeom>
          <a:noFill/>
          <a:ln>
            <a:noFill/>
          </a:ln>
        </p:spPr>
      </p:pic>
      <p:sp>
        <p:nvSpPr>
          <p:cNvPr id="54" name="Google Shape;54;p8"/>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9"/>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415600" y="85367"/>
            <a:ext cx="113607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9" name="Google Shape;59;p10"/>
          <p:cNvSpPr txBox="1">
            <a:spLocks noGrp="1"/>
          </p:cNvSpPr>
          <p:nvPr>
            <p:ph type="body" idx="1"/>
          </p:nvPr>
        </p:nvSpPr>
        <p:spPr>
          <a:xfrm>
            <a:off x="415600" y="1536633"/>
            <a:ext cx="53331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60" name="Google Shape;60;p10"/>
          <p:cNvSpPr txBox="1">
            <a:spLocks noGrp="1"/>
          </p:cNvSpPr>
          <p:nvPr>
            <p:ph type="body" idx="2"/>
          </p:nvPr>
        </p:nvSpPr>
        <p:spPr>
          <a:xfrm>
            <a:off x="6443200" y="1536633"/>
            <a:ext cx="53331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61" name="Google Shape;61;p10"/>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85367"/>
            <a:ext cx="11360700" cy="7635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Raleway"/>
              <a:buNone/>
              <a:defRPr sz="2800" b="1" i="0" u="none" strike="noStrike" cap="none">
                <a:solidFill>
                  <a:schemeClr val="dk1"/>
                </a:solidFill>
                <a:latin typeface="Raleway"/>
                <a:ea typeface="Raleway"/>
                <a:cs typeface="Raleway"/>
                <a:sym typeface="Ralew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Char char="○"/>
              <a:defRPr sz="1867"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Char char="■"/>
              <a:defRPr sz="1867"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Char char="●"/>
              <a:defRPr sz="1867"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Char char="○"/>
              <a:defRPr sz="1867"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Char char="■"/>
              <a:defRPr sz="1867"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Char char="●"/>
              <a:defRPr sz="1867"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Char char="○"/>
              <a:defRPr sz="1867"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Char char="■"/>
              <a:defRPr sz="1867" b="0" i="0" u="none" strike="noStrike" cap="none">
                <a:solidFill>
                  <a:schemeClr val="dk1"/>
                </a:solidFill>
                <a:latin typeface="Roboto"/>
                <a:ea typeface="Roboto"/>
                <a:cs typeface="Roboto"/>
                <a:sym typeface="Roboto"/>
              </a:defRPr>
            </a:lvl9pPr>
          </a:lstStyle>
          <a:p>
            <a:endParaRPr/>
          </a:p>
        </p:txBody>
      </p:sp>
      <p:sp>
        <p:nvSpPr>
          <p:cNvPr id="12" name="Google Shape;12;p1"/>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415600" y="85367"/>
            <a:ext cx="11360700" cy="7635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dk1"/>
              </a:buClr>
              <a:buSzPts val="2800"/>
              <a:buFont typeface="Raleway"/>
              <a:buNone/>
              <a:defRPr sz="2800" b="1" i="0" u="none" strike="noStrike" cap="none">
                <a:solidFill>
                  <a:schemeClr val="dk1"/>
                </a:solidFill>
                <a:latin typeface="Raleway"/>
                <a:ea typeface="Raleway"/>
                <a:cs typeface="Raleway"/>
                <a:sym typeface="Raleway"/>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0" name="Google Shape;110;p22"/>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Autofit/>
          </a:bodyPr>
          <a:lstStyle>
            <a:lvl1pPr marL="457200" marR="0" lvl="0" indent="-349250" algn="l">
              <a:lnSpc>
                <a:spcPct val="115000"/>
              </a:lnSpc>
              <a:spcBef>
                <a:spcPts val="0"/>
              </a:spcBef>
              <a:spcAft>
                <a:spcPts val="0"/>
              </a:spcAft>
              <a:buClr>
                <a:schemeClr val="dk1"/>
              </a:buClr>
              <a:buSzPts val="1900"/>
              <a:buFont typeface="Roboto"/>
              <a:buChar char="●"/>
              <a:defRPr sz="1900" b="0" i="0" u="none" strike="noStrike" cap="none">
                <a:solidFill>
                  <a:schemeClr val="dk1"/>
                </a:solidFill>
                <a:latin typeface="Roboto"/>
                <a:ea typeface="Roboto"/>
                <a:cs typeface="Roboto"/>
                <a:sym typeface="Roboto"/>
              </a:defRPr>
            </a:lvl1pPr>
            <a:lvl2pPr marL="914400" marR="0" lvl="1" indent="-323850" algn="l">
              <a:lnSpc>
                <a:spcPct val="115000"/>
              </a:lnSpc>
              <a:spcBef>
                <a:spcPts val="0"/>
              </a:spcBef>
              <a:spcAft>
                <a:spcPts val="0"/>
              </a:spcAft>
              <a:buClr>
                <a:schemeClr val="dk1"/>
              </a:buClr>
              <a:buSzPts val="1500"/>
              <a:buFont typeface="Roboto"/>
              <a:buChar char="○"/>
              <a:defRPr sz="1900" b="0" i="0" u="none" strike="noStrike" cap="none">
                <a:solidFill>
                  <a:schemeClr val="dk1"/>
                </a:solidFill>
                <a:latin typeface="Roboto"/>
                <a:ea typeface="Roboto"/>
                <a:cs typeface="Roboto"/>
                <a:sym typeface="Roboto"/>
              </a:defRPr>
            </a:lvl2pPr>
            <a:lvl3pPr marL="1371600" marR="0" lvl="2" indent="-323850" algn="l">
              <a:lnSpc>
                <a:spcPct val="115000"/>
              </a:lnSpc>
              <a:spcBef>
                <a:spcPts val="0"/>
              </a:spcBef>
              <a:spcAft>
                <a:spcPts val="0"/>
              </a:spcAft>
              <a:buClr>
                <a:schemeClr val="dk1"/>
              </a:buClr>
              <a:buSzPts val="1500"/>
              <a:buFont typeface="Roboto"/>
              <a:buChar char="■"/>
              <a:defRPr sz="1900" b="0" i="0" u="none" strike="noStrike" cap="none">
                <a:solidFill>
                  <a:schemeClr val="dk1"/>
                </a:solidFill>
                <a:latin typeface="Roboto"/>
                <a:ea typeface="Roboto"/>
                <a:cs typeface="Roboto"/>
                <a:sym typeface="Roboto"/>
              </a:defRPr>
            </a:lvl3pPr>
            <a:lvl4pPr marL="1828800" marR="0" lvl="3" indent="-323850" algn="l">
              <a:lnSpc>
                <a:spcPct val="115000"/>
              </a:lnSpc>
              <a:spcBef>
                <a:spcPts val="0"/>
              </a:spcBef>
              <a:spcAft>
                <a:spcPts val="0"/>
              </a:spcAft>
              <a:buClr>
                <a:schemeClr val="dk1"/>
              </a:buClr>
              <a:buSzPts val="1500"/>
              <a:buFont typeface="Roboto"/>
              <a:buChar char="●"/>
              <a:defRPr sz="1900" b="0" i="0" u="none" strike="noStrike" cap="none">
                <a:solidFill>
                  <a:schemeClr val="dk1"/>
                </a:solidFill>
                <a:latin typeface="Roboto"/>
                <a:ea typeface="Roboto"/>
                <a:cs typeface="Roboto"/>
                <a:sym typeface="Roboto"/>
              </a:defRPr>
            </a:lvl4pPr>
            <a:lvl5pPr marL="2286000" marR="0" lvl="4" indent="-323850" algn="l">
              <a:lnSpc>
                <a:spcPct val="115000"/>
              </a:lnSpc>
              <a:spcBef>
                <a:spcPts val="0"/>
              </a:spcBef>
              <a:spcAft>
                <a:spcPts val="0"/>
              </a:spcAft>
              <a:buClr>
                <a:schemeClr val="dk1"/>
              </a:buClr>
              <a:buSzPts val="1500"/>
              <a:buFont typeface="Roboto"/>
              <a:buChar char="○"/>
              <a:defRPr sz="1900" b="0" i="0" u="none" strike="noStrike" cap="none">
                <a:solidFill>
                  <a:schemeClr val="dk1"/>
                </a:solidFill>
                <a:latin typeface="Roboto"/>
                <a:ea typeface="Roboto"/>
                <a:cs typeface="Roboto"/>
                <a:sym typeface="Roboto"/>
              </a:defRPr>
            </a:lvl5pPr>
            <a:lvl6pPr marL="2743200" marR="0" lvl="5" indent="-323850" algn="l">
              <a:lnSpc>
                <a:spcPct val="115000"/>
              </a:lnSpc>
              <a:spcBef>
                <a:spcPts val="0"/>
              </a:spcBef>
              <a:spcAft>
                <a:spcPts val="0"/>
              </a:spcAft>
              <a:buClr>
                <a:schemeClr val="dk1"/>
              </a:buClr>
              <a:buSzPts val="1500"/>
              <a:buFont typeface="Roboto"/>
              <a:buChar char="■"/>
              <a:defRPr sz="1900" b="0" i="0" u="none" strike="noStrike" cap="none">
                <a:solidFill>
                  <a:schemeClr val="dk1"/>
                </a:solidFill>
                <a:latin typeface="Roboto"/>
                <a:ea typeface="Roboto"/>
                <a:cs typeface="Roboto"/>
                <a:sym typeface="Roboto"/>
              </a:defRPr>
            </a:lvl6pPr>
            <a:lvl7pPr marL="3200400" marR="0" lvl="6" indent="-323850" algn="l">
              <a:lnSpc>
                <a:spcPct val="115000"/>
              </a:lnSpc>
              <a:spcBef>
                <a:spcPts val="0"/>
              </a:spcBef>
              <a:spcAft>
                <a:spcPts val="0"/>
              </a:spcAft>
              <a:buClr>
                <a:schemeClr val="dk1"/>
              </a:buClr>
              <a:buSzPts val="1500"/>
              <a:buFont typeface="Roboto"/>
              <a:buChar char="●"/>
              <a:defRPr sz="1900" b="0" i="0" u="none" strike="noStrike" cap="none">
                <a:solidFill>
                  <a:schemeClr val="dk1"/>
                </a:solidFill>
                <a:latin typeface="Roboto"/>
                <a:ea typeface="Roboto"/>
                <a:cs typeface="Roboto"/>
                <a:sym typeface="Roboto"/>
              </a:defRPr>
            </a:lvl7pPr>
            <a:lvl8pPr marL="3657600" marR="0" lvl="7" indent="-323850" algn="l">
              <a:lnSpc>
                <a:spcPct val="115000"/>
              </a:lnSpc>
              <a:spcBef>
                <a:spcPts val="0"/>
              </a:spcBef>
              <a:spcAft>
                <a:spcPts val="0"/>
              </a:spcAft>
              <a:buClr>
                <a:schemeClr val="dk1"/>
              </a:buClr>
              <a:buSzPts val="1500"/>
              <a:buFont typeface="Roboto"/>
              <a:buChar char="○"/>
              <a:defRPr sz="1900" b="0" i="0" u="none" strike="noStrike" cap="none">
                <a:solidFill>
                  <a:schemeClr val="dk1"/>
                </a:solidFill>
                <a:latin typeface="Roboto"/>
                <a:ea typeface="Roboto"/>
                <a:cs typeface="Roboto"/>
                <a:sym typeface="Roboto"/>
              </a:defRPr>
            </a:lvl8pPr>
            <a:lvl9pPr marL="4114800" marR="0" lvl="8" indent="-323850" algn="l">
              <a:lnSpc>
                <a:spcPct val="115000"/>
              </a:lnSpc>
              <a:spcBef>
                <a:spcPts val="0"/>
              </a:spcBef>
              <a:spcAft>
                <a:spcPts val="0"/>
              </a:spcAft>
              <a:buClr>
                <a:schemeClr val="dk1"/>
              </a:buClr>
              <a:buSzPts val="1500"/>
              <a:buFont typeface="Roboto"/>
              <a:buChar char="■"/>
              <a:defRPr sz="1900" b="0" i="0" u="none" strike="noStrike" cap="none">
                <a:solidFill>
                  <a:schemeClr val="dk1"/>
                </a:solidFill>
                <a:latin typeface="Roboto"/>
                <a:ea typeface="Roboto"/>
                <a:cs typeface="Roboto"/>
                <a:sym typeface="Roboto"/>
              </a:defRPr>
            </a:lvl9pPr>
          </a:lstStyle>
          <a:p>
            <a:endParaRPr/>
          </a:p>
        </p:txBody>
      </p:sp>
      <p:sp>
        <p:nvSpPr>
          <p:cNvPr id="111" name="Google Shape;111;p22"/>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3.xml"/><Relationship Id="rId1" Type="http://schemas.openxmlformats.org/officeDocument/2006/relationships/slideLayout" Target="../slideLayouts/slideLayout3.xml"/><Relationship Id="rId4" Type="http://schemas.openxmlformats.org/officeDocument/2006/relationships/slide" Target="slide3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2.xml"/><Relationship Id="rId1" Type="http://schemas.openxmlformats.org/officeDocument/2006/relationships/slideLayout" Target="../slideLayouts/slideLayout3.xml"/><Relationship Id="rId4" Type="http://schemas.openxmlformats.org/officeDocument/2006/relationships/slide" Target="slide3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7.xml"/><Relationship Id="rId1" Type="http://schemas.openxmlformats.org/officeDocument/2006/relationships/slideLayout" Target="../slideLayouts/slideLayout3.xml"/><Relationship Id="rId4" Type="http://schemas.openxmlformats.org/officeDocument/2006/relationships/slide" Target="slide3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4.xml"/><Relationship Id="rId1" Type="http://schemas.openxmlformats.org/officeDocument/2006/relationships/slideLayout" Target="../slideLayouts/slideLayout3.xml"/><Relationship Id="rId4" Type="http://schemas.openxmlformats.org/officeDocument/2006/relationships/slide" Target="slide3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8" Type="http://schemas.openxmlformats.org/officeDocument/2006/relationships/hyperlink" Target="https://lucid.app/lucidchart/2002d979-8868-40c5-a613-c6929182246b/edit?viewport_loc=-472%2C201%2C2782%2C1408%2ClE_suYQFgYZn&amp;invitationId=inv_2794ffdb-b510-4594-8f8d-07392d3601f7" TargetMode="External"/><Relationship Id="rId3" Type="http://schemas.openxmlformats.org/officeDocument/2006/relationships/image" Target="../media/image41.png"/><Relationship Id="rId7" Type="http://schemas.openxmlformats.org/officeDocument/2006/relationships/hyperlink" Target="https://lucid.app/lucidchart/2002d979-8868-40c5-a613-c6929182246b/edit?viewport_loc=-1886%2C-442%2C3754%2C1900%2C0_0&amp;invitationId=inv_2794ffdb-b510-4594-8f8d-07392d3601f7" TargetMode="External"/><Relationship Id="rId2" Type="http://schemas.openxmlformats.org/officeDocument/2006/relationships/notesSlide" Target="../notesSlides/notesSlide12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hyperlink" Target="https://lucid.app/lucidchart/2002d979-8868-40c5-a613-c6929182246b/edit?view_items=x6wuLKDhlRJ4%2Ck3wutX0m~M8s%2CI6wugDwTXDbc%2CrPwus8~gW~tZ%2CDZwuO6J8R9HB%2C.4wud0El5xTJ%2Cx5wuSOgTw9xs%2CXFwusm0zNwRS%2Cf6wuFvghnJ3L%2C16wuZ.bBBZL8%2CnHwuVYc3Qk0m%2CS6wuC48QMIy8%2CG5wuymGnTdAH%2CU5wuXsfb789~%2CvLwu7jeyvKa-%2C-Pwuyktv_wDF%2CZPwuvanT7fkd%2CtGwuc0PMHyHp%2CgIwu51R3mb.e%2CRVwuQuB3PwmI%2COGwu-bPNNpRt%2CXSwugHRfUM~h%2CEVwuz8VKn-Q_%2CbRwu.Xoml10A%2CiSwuf42tBKKX%2Cu3wucaHPPBR8%2CmSwu0tKg1Wta%2CLUwuwYZNkN-~%2C75wuERcVU0tk%2CpWwu7JH4w3Kt%2CoXwuYnBW5WCd%2CpRwuwbQgFA4t%2CYWwuLSMhlx2h%2C3Wwu45o4E3Nn%2CcTwu0sc0ib.I%2CaXwuo41YpYV3%2C5WwuCie9onQL%2C_Wwuj2Xfln-F%2CxUwuXq7x1w7W%2CgTwumjPzYLI6&amp;page=CFwuhHaafeuT&amp;invitationId=inv_2794ffdb-b510-4594-8f8d-07392d3601f7" TargetMode="External"/><Relationship Id="rId4" Type="http://schemas.openxmlformats.org/officeDocument/2006/relationships/image" Target="../media/image42.png"/><Relationship Id="rId9" Type="http://schemas.openxmlformats.org/officeDocument/2006/relationships/image" Target="../media/image45.png"/></Relationships>
</file>

<file path=ppt/slides/_rels/slide1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8.xml"/><Relationship Id="rId1" Type="http://schemas.openxmlformats.org/officeDocument/2006/relationships/slideLayout" Target="../slideLayouts/slideLayout3.xml"/><Relationship Id="rId4" Type="http://schemas.openxmlformats.org/officeDocument/2006/relationships/slide" Target="slide2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slide" Target="slide142.xml"/><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3.xml"/><Relationship Id="rId1" Type="http://schemas.openxmlformats.org/officeDocument/2006/relationships/slideLayout" Target="../slideLayouts/slideLayout3.xml"/><Relationship Id="rId4" Type="http://schemas.openxmlformats.org/officeDocument/2006/relationships/slide" Target="slide2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6.xml"/><Relationship Id="rId1" Type="http://schemas.openxmlformats.org/officeDocument/2006/relationships/slideLayout" Target="../slideLayouts/slideLayout3.xml"/><Relationship Id="rId4" Type="http://schemas.openxmlformats.org/officeDocument/2006/relationships/slide" Target="slide2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148.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notesSlide" Target="../notesSlides/notesSlide14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4.xml"/><Relationship Id="rId1" Type="http://schemas.openxmlformats.org/officeDocument/2006/relationships/slideLayout" Target="../slideLayouts/slideLayout3.xml"/><Relationship Id="rId4" Type="http://schemas.openxmlformats.org/officeDocument/2006/relationships/slide" Target="slide2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3" Type="http://schemas.openxmlformats.org/officeDocument/2006/relationships/slide" Target="slide158.xml"/><Relationship Id="rId2" Type="http://schemas.openxmlformats.org/officeDocument/2006/relationships/notesSlide" Target="../notesSlides/notesSlide157.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LVelRaIfkDxpSETuFKEwdBcwMa4g2PIGZF_8iKJmBLs/edit?usp=drive_link"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0.xml"/><Relationship Id="rId1" Type="http://schemas.openxmlformats.org/officeDocument/2006/relationships/slideLayout" Target="../slideLayouts/slideLayout3.xml"/><Relationship Id="rId4" Type="http://schemas.openxmlformats.org/officeDocument/2006/relationships/slide" Target="slide2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spreadsheets/d/1wpPrzgk4TBDU80DtejYfXN5lJK_CrB96/edit?usp=share_link&amp;ouid=116780352320838343767&amp;rtpof=true&amp;sd=true"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docs.google.com/spreadsheets/d/1cX3fpbVyJ_igrrR7tUlmdGMss-zQvNY4/edit?usp=drive_link&amp;ouid=113497168330070674348&amp;rtpof=true&amp;sd=tru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138.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43.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160.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lucid.app/lucidchart/2002d979-8868-40c5-a613-c6929182246b/edit?viewport_loc=-1838%2C-923%2C6834%2C3459%2CS.PrD.3ya1Q~&amp;invitationId=inv_2794ffdb-b510-4594-8f8d-07392d3601f7"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lucid.app/lucidchart/2002d979-8868-40c5-a613-c6929182246b/edit?viewport_loc=-1534%2C-2631%2C8694%2C4400%2CWaCt1iUVqyLK&amp;invitationId=inv_2794ffdb-b510-4594-8f8d-07392d3601f7"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97.xml"/><Relationship Id="rId3" Type="http://schemas.openxmlformats.org/officeDocument/2006/relationships/slide" Target="slide39.xml"/><Relationship Id="rId7" Type="http://schemas.openxmlformats.org/officeDocument/2006/relationships/slide" Target="slide62.xml"/><Relationship Id="rId12" Type="http://schemas.openxmlformats.org/officeDocument/2006/relationships/slide" Target="slide85.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slide" Target="slide76.xml"/><Relationship Id="rId11" Type="http://schemas.openxmlformats.org/officeDocument/2006/relationships/slide" Target="slide89.xml"/><Relationship Id="rId5" Type="http://schemas.openxmlformats.org/officeDocument/2006/relationships/slide" Target="slide60.xml"/><Relationship Id="rId10" Type="http://schemas.openxmlformats.org/officeDocument/2006/relationships/slide" Target="slide81.xml"/><Relationship Id="rId4" Type="http://schemas.openxmlformats.org/officeDocument/2006/relationships/slide" Target="slide54.xml"/><Relationship Id="rId9" Type="http://schemas.openxmlformats.org/officeDocument/2006/relationships/slide" Target="slide70.xml"/></Relationships>
</file>

<file path=ppt/slides/_rels/slide35.xml.rels><?xml version="1.0" encoding="UTF-8" standalone="yes"?>
<Relationships xmlns="http://schemas.openxmlformats.org/package/2006/relationships"><Relationship Id="rId3" Type="http://schemas.openxmlformats.org/officeDocument/2006/relationships/slide" Target="slide103.xml"/><Relationship Id="rId7" Type="http://schemas.openxmlformats.org/officeDocument/2006/relationships/slide" Target="slide124.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slide" Target="slide116.xml"/><Relationship Id="rId5" Type="http://schemas.openxmlformats.org/officeDocument/2006/relationships/slide" Target="slide112.xml"/><Relationship Id="rId4" Type="http://schemas.openxmlformats.org/officeDocument/2006/relationships/slide" Target="slide11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slide" Target="slide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s://lucid.app/lucidchart/2002d979-8868-40c5-a613-c6929182246b/edit?viewport_loc=-54%2C60%2C2029%2C1250%2CJJErMtXPXZsI&amp;invitationId=inv_2794ffdb-b510-4594-8f8d-07392d3601f7"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hyperlink" Target="https://lucid.app/lucidchart/2002d979-8868-40c5-a613-c6929182246b/edit?viewport_loc=-1373%2C-188%2C2056%2C1267%2CBexrloLmeyy~&amp;invitationId=inv_2794ffdb-b510-4594-8f8d-07392d3601f7"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hyperlink" Target="https://lucid.app/lucidchart/2002d979-8868-40c5-a613-c6929182246b/edit?viewport_loc=-849%2C-476%2C3084%2C1900%2CILfq0mDg8g1P&amp;invitationId=inv_2794ffdb-b510-4594-8f8d-07392d3601f7"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s://lucid.app/lucidchart/2002d979-8868-40c5-a613-c6929182246b/edit?viewport_loc=-1286%2C-234%2C2286%2C1408%2Ck2fqkxeXHLHm&amp;invitationId=inv_2794ffdb-b510-4594-8f8d-07392d3601f7"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hyperlink" Target="https://lucid.app/lucidchart/2002d979-8868-40c5-a613-c6929182246b/edit?viewport_loc=-1962%2C-570%2C4572%2C2816%2C09fq5530eNbi&amp;invitationId=inv_2794ffdb-b510-4594-8f8d-07392d3601f7"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hyperlink" Target="https://lucid.app/lucidchart/2002d979-8868-40c5-a613-c6929182246b/edit?viewport_loc=-741%2C-296%2C2286%2C1408%2CkNhr6WAZxAbL&amp;invitationId=inv_2794ffdb-b510-4594-8f8d-07392d3601f7"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slide" Target="slide34.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hyperlink" Target="https://lucid.app/lucidchart/2002d979-8868-40c5-a613-c6929182246b/edit?viewport_loc=-543%2C-559%2C3754%2C1900%2C2dgqD~nPzKyM&amp;invitationId=inv_2794ffdb-b510-4594-8f8d-07392d3601f7"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hyperlink" Target="https://lucid.app/lucidchart/2002d979-8868-40c5-a613-c6929182246b/edit?viewport_loc=-1367%2C-710%2C5183%2C3192%2Cks5uOj90lK0W&amp;invitationId=inv_2794ffdb-b510-4594-8f8d-07392d3601f7"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slide" Target="slide3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slide" Target="slide34.xml"/></Relationships>
</file>

<file path=ppt/slides/_rels/slide63.xml.rels><?xml version="1.0" encoding="UTF-8" standalone="yes"?>
<Relationships xmlns="http://schemas.openxmlformats.org/package/2006/relationships"><Relationship Id="rId3" Type="http://schemas.openxmlformats.org/officeDocument/2006/relationships/hyperlink" Target="https://docs.cloud.google.com/vertex-ai/generative-ai/docs/context-cache/context-cache-overview"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slide" Target="slide3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lucid.app/lucidchart/2002d979-8868-40c5-a613-c6929182246b/edit?view_items=lyGuKBvxQFZP%2ClyGuR85CbpPQ%2ClyGuLDfe2jLs%2CxOevVDKpL~RA%2ClyGuOYe5CbeE%2CQqGuQMspVuXm%2ClyGuBgKKnSHi%2ClyGuZ5wLY6w~%2ClyGucj2z1M3O%2ClyGuLDR2Cvkz%2CAxGuAgTcvSuW%2CCtGu8lNdg3Zd%2C5sGu3KY6cg3R%2CQPevrFPuKIv2%2CGsGu6fUQaWCI%2CYrGuNI3GLOKs%2CjQevTETu8~JB%2CnQevaderS4WD%2CgsGueDSRpUxQ%2CQyGuv2XrUEDz%2CV5pvBWxrVgoF%2CABGuvK~uAGQY%2CsBGuXKxfWkH~%2CpBGu_kqtM89S%2C~yGuEiZMoj3R%2CyzGusTIXc0QP%2CEzGuKNYSsv6K%2CNBGuHvs.J.j5%2C3yGu8KaBNBwh%2CHBGugoT9tUQv&amp;page=AqGuo1JY8vUD&amp;invitationId=inv_2794ffdb-b510-4594-8f8d-07392d3601f7"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slide" Target="slide3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slide" Target="slide3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hyperlink" Target="https://lucid.app/lucidchart/2002d979-8868-40c5-a613-c6929182246b/edit?viewport_loc=-771%2C-270%2C2502%2C1267%2CqBoqcQ9qX15J&amp;invitationId=inv_2794ffdb-b510-4594-8f8d-07392d3601f7"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hyperlink" Target="https://lucid.app/lucidchart/2002d979-8868-40c5-a613-c6929182246b/edit?viewport_loc=-988%2C-41%2C1855%2C939%2CpHNu47ZYPfWe&amp;invitationId=inv_2794ffdb-b510-4594-8f8d-07392d3601f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slide" Target="slide3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slide" Target="slide34.xml"/></Relationships>
</file>

<file path=ppt/slides/_rels/slide8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8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9.xml"/><Relationship Id="rId1" Type="http://schemas.openxmlformats.org/officeDocument/2006/relationships/slideLayout" Target="../slideLayouts/slideLayout3.xml"/><Relationship Id="rId4" Type="http://schemas.openxmlformats.org/officeDocument/2006/relationships/slide" Target="slide3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hyperlink" Target="https://lucid.app/lucidchart/2002d979-8868-40c5-a613-c6929182246b/edit?viewport_loc=-341%2C-11%2C1865%2C927%2CZzJq8zbmeM.8&amp;invitationId=inv_2794ffdb-b510-4594-8f8d-07392d3601f7" TargetMode="Externa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95.xml.rels><?xml version="1.0" encoding="UTF-8" standalone="yes"?>
<Relationships xmlns="http://schemas.openxmlformats.org/package/2006/relationships"><Relationship Id="rId3" Type="http://schemas.openxmlformats.org/officeDocument/2006/relationships/hyperlink" Target="https://ai.google.dev/gemini-api/docs/troubleshooting" TargetMode="Externa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hyperlink" Target="https://truera.com/ai-quality-education/generative-ai-rags/what-is-the-rag-triad/"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7.xml"/><Relationship Id="rId1" Type="http://schemas.openxmlformats.org/officeDocument/2006/relationships/slideLayout" Target="../slideLayouts/slideLayout3.xml"/><Relationship Id="rId4" Type="http://schemas.openxmlformats.org/officeDocument/2006/relationships/slide" Target="slide34.xml"/></Relationships>
</file>

<file path=ppt/slides/_rels/slide9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hyperlink" Target="https://lucid.app/lucidchart/2002d979-8868-40c5-a613-c6929182246b/edit?viewport_loc=-2222%2C-408%2C5564%2C2816%2CDaqtLc4~-sGs&amp;invitationId=inv_2794ffdb-b510-4594-8f8d-07392d3601f7"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hyperlink" Target="https://lucid.app/lucidchart/4dca9498-5972-4edf-9b65-d5d3d21c068e/edit?viewport_loc=-2025%2C-1262%2C5140%2C3166%2Cl5suXEFhbAK4&amp;invitationId=inv_d90f7d36-f71d-46aa-8867-7b823e10c0f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4"/>
        <p:cNvGrpSpPr/>
        <p:nvPr/>
      </p:nvGrpSpPr>
      <p:grpSpPr>
        <a:xfrm>
          <a:off x="0" y="0"/>
          <a:ext cx="0" cy="0"/>
          <a:chOff x="0" y="0"/>
          <a:chExt cx="0" cy="0"/>
        </a:xfrm>
      </p:grpSpPr>
      <p:pic>
        <p:nvPicPr>
          <p:cNvPr id="195" name="Google Shape;195;p40"/>
          <p:cNvPicPr preferRelativeResize="0"/>
          <p:nvPr/>
        </p:nvPicPr>
        <p:blipFill rotWithShape="1">
          <a:blip r:embed="rId3">
            <a:alphaModFix/>
          </a:blip>
          <a:srcRect l="25302" t="18590" r="11410" b="1068"/>
          <a:stretch/>
        </p:blipFill>
        <p:spPr>
          <a:xfrm flipH="1">
            <a:off x="3301367" y="0"/>
            <a:ext cx="9398633" cy="6858002"/>
          </a:xfrm>
          <a:prstGeom prst="rect">
            <a:avLst/>
          </a:prstGeom>
          <a:noFill/>
          <a:ln>
            <a:noFill/>
          </a:ln>
        </p:spPr>
      </p:pic>
      <p:sp>
        <p:nvSpPr>
          <p:cNvPr id="196" name="Google Shape;196;p40"/>
          <p:cNvSpPr/>
          <p:nvPr/>
        </p:nvSpPr>
        <p:spPr>
          <a:xfrm>
            <a:off x="0" y="0"/>
            <a:ext cx="5673900" cy="6858000"/>
          </a:xfrm>
          <a:prstGeom prst="flowChartDelay">
            <a:avLst/>
          </a:prstGeom>
          <a:solidFill>
            <a:srgbClr val="0033A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197" name="Google Shape;197;p40"/>
          <p:cNvPicPr preferRelativeResize="0"/>
          <p:nvPr/>
        </p:nvPicPr>
        <p:blipFill rotWithShape="1">
          <a:blip r:embed="rId4">
            <a:alphaModFix/>
          </a:blip>
          <a:srcRect t="199" b="189"/>
          <a:stretch/>
        </p:blipFill>
        <p:spPr>
          <a:xfrm>
            <a:off x="206334" y="1492917"/>
            <a:ext cx="2952213" cy="1056801"/>
          </a:xfrm>
          <a:prstGeom prst="rect">
            <a:avLst/>
          </a:prstGeom>
          <a:noFill/>
          <a:ln>
            <a:noFill/>
          </a:ln>
        </p:spPr>
      </p:pic>
      <p:sp>
        <p:nvSpPr>
          <p:cNvPr id="198" name="Google Shape;198;p40"/>
          <p:cNvSpPr txBox="1">
            <a:spLocks noGrp="1"/>
          </p:cNvSpPr>
          <p:nvPr>
            <p:ph type="ctrTitle" idx="4294967295"/>
          </p:nvPr>
        </p:nvSpPr>
        <p:spPr>
          <a:xfrm>
            <a:off x="206333" y="2773800"/>
            <a:ext cx="11625600" cy="851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900"/>
              <a:buFont typeface="Raleway"/>
              <a:buNone/>
            </a:pPr>
            <a:r>
              <a:rPr lang="en-US" sz="3600" b="1" i="0" u="none" strike="noStrike" cap="none">
                <a:solidFill>
                  <a:schemeClr val="lt1"/>
                </a:solidFill>
                <a:latin typeface="Raleway"/>
                <a:ea typeface="Raleway"/>
                <a:cs typeface="Raleway"/>
                <a:sym typeface="Raleway"/>
              </a:rPr>
              <a:t>Agentic Architecture</a:t>
            </a:r>
            <a:endParaRPr sz="3600" b="1" i="0" u="none" strike="noStrike" cap="none">
              <a:solidFill>
                <a:schemeClr val="lt1"/>
              </a:solidFill>
              <a:latin typeface="Raleway"/>
              <a:ea typeface="Raleway"/>
              <a:cs typeface="Raleway"/>
              <a:sym typeface="Raleway"/>
            </a:endParaRPr>
          </a:p>
        </p:txBody>
      </p:sp>
      <p:sp>
        <p:nvSpPr>
          <p:cNvPr id="199" name="Google Shape;199;p40"/>
          <p:cNvSpPr txBox="1">
            <a:spLocks noGrp="1"/>
          </p:cNvSpPr>
          <p:nvPr>
            <p:ph type="subTitle" idx="4294967295"/>
          </p:nvPr>
        </p:nvSpPr>
        <p:spPr>
          <a:xfrm>
            <a:off x="224000" y="4993917"/>
            <a:ext cx="5356500" cy="6591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1600"/>
              </a:spcAft>
              <a:buClr>
                <a:schemeClr val="dk1"/>
              </a:buClr>
              <a:buSzPts val="1900"/>
              <a:buFont typeface="Roboto"/>
              <a:buNone/>
            </a:pPr>
            <a:r>
              <a:rPr lang="en-US" sz="2400" b="0" i="0" u="none" strike="noStrike" cap="none">
                <a:solidFill>
                  <a:schemeClr val="lt1"/>
                </a:solidFill>
                <a:latin typeface="Raleway SemiBold"/>
                <a:ea typeface="Raleway SemiBold"/>
                <a:cs typeface="Raleway SemiBold"/>
                <a:sym typeface="Raleway SemiBold"/>
              </a:rPr>
              <a:t>February 2026</a:t>
            </a:r>
            <a:endParaRPr/>
          </a:p>
        </p:txBody>
      </p:sp>
      <p:pic>
        <p:nvPicPr>
          <p:cNvPr id="200" name="Google Shape;200;p40"/>
          <p:cNvPicPr preferRelativeResize="0"/>
          <p:nvPr/>
        </p:nvPicPr>
        <p:blipFill rotWithShape="1">
          <a:blip r:embed="rId5">
            <a:alphaModFix/>
          </a:blip>
          <a:srcRect/>
          <a:stretch/>
        </p:blipFill>
        <p:spPr>
          <a:xfrm>
            <a:off x="515934" y="5926500"/>
            <a:ext cx="763597" cy="763597"/>
          </a:xfrm>
          <a:prstGeom prst="rect">
            <a:avLst/>
          </a:prstGeom>
          <a:noFill/>
          <a:ln>
            <a:noFill/>
          </a:ln>
        </p:spPr>
      </p:pic>
      <p:pic>
        <p:nvPicPr>
          <p:cNvPr id="201" name="Google Shape;201;p40"/>
          <p:cNvPicPr preferRelativeResize="0"/>
          <p:nvPr/>
        </p:nvPicPr>
        <p:blipFill rotWithShape="1">
          <a:blip r:embed="rId4">
            <a:alphaModFix/>
          </a:blip>
          <a:srcRect t="199" b="189"/>
          <a:stretch/>
        </p:blipFill>
        <p:spPr>
          <a:xfrm>
            <a:off x="10402701" y="6165718"/>
            <a:ext cx="1464935" cy="524401"/>
          </a:xfrm>
          <a:prstGeom prst="rect">
            <a:avLst/>
          </a:prstGeom>
          <a:noFill/>
          <a:ln>
            <a:noFill/>
          </a:ln>
        </p:spPr>
      </p:pic>
      <p:sp>
        <p:nvSpPr>
          <p:cNvPr id="202" name="Google Shape;202;p40"/>
          <p:cNvSpPr txBox="1"/>
          <p:nvPr/>
        </p:nvSpPr>
        <p:spPr>
          <a:xfrm>
            <a:off x="206333" y="3504226"/>
            <a:ext cx="5274000" cy="741600"/>
          </a:xfrm>
          <a:prstGeom prst="rect">
            <a:avLst/>
          </a:prstGeom>
          <a:noFill/>
          <a:ln>
            <a:noFill/>
          </a:ln>
          <a:effectLst>
            <a:outerShdw blurRad="76200" dist="25400" dir="5400000" algn="bl" rotWithShape="0">
              <a:srgbClr val="000000">
                <a:alpha val="50000"/>
              </a:srgbClr>
            </a:outerShdw>
          </a:effectLst>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700">
                <a:solidFill>
                  <a:schemeClr val="lt1"/>
                </a:solidFill>
                <a:latin typeface="Raleway SemiBold"/>
                <a:ea typeface="Raleway SemiBold"/>
                <a:cs typeface="Raleway SemiBold"/>
                <a:sym typeface="Raleway SemiBold"/>
              </a:rPr>
              <a:t>Enterprise Agentic AI Platform Architecture Blueprint</a:t>
            </a:r>
            <a:endParaRPr sz="2700">
              <a:solidFill>
                <a:schemeClr val="lt1"/>
              </a:solidFill>
              <a:latin typeface="Raleway SemiBold"/>
              <a:ea typeface="Raleway SemiBold"/>
              <a:cs typeface="Raleway SemiBold"/>
              <a:sym typeface="Raleway SemiBold"/>
            </a:endParaRPr>
          </a:p>
          <a:p>
            <a:pPr marL="0" lvl="0" indent="0" algn="l" rtl="0">
              <a:lnSpc>
                <a:spcPct val="115000"/>
              </a:lnSpc>
              <a:spcBef>
                <a:spcPts val="0"/>
              </a:spcBef>
              <a:spcAft>
                <a:spcPts val="0"/>
              </a:spcAft>
              <a:buClr>
                <a:schemeClr val="dk1"/>
              </a:buClr>
              <a:buSzPts val="1100"/>
              <a:buFont typeface="Arial"/>
              <a:buNone/>
            </a:pPr>
            <a:endParaRPr sz="2700">
              <a:solidFill>
                <a:schemeClr val="lt1"/>
              </a:solidFill>
              <a:latin typeface="Raleway SemiBold"/>
              <a:ea typeface="Raleway SemiBold"/>
              <a:cs typeface="Raleway SemiBold"/>
              <a:sym typeface="Raleway SemiBold"/>
            </a:endParaRPr>
          </a:p>
          <a:p>
            <a:pPr marL="0" lvl="0" indent="0" algn="l" rtl="0">
              <a:lnSpc>
                <a:spcPct val="115000"/>
              </a:lnSpc>
              <a:spcBef>
                <a:spcPts val="0"/>
              </a:spcBef>
              <a:spcAft>
                <a:spcPts val="0"/>
              </a:spcAft>
              <a:buNone/>
            </a:pPr>
            <a:endParaRPr sz="2700">
              <a:solidFill>
                <a:srgbClr val="FFFFFF"/>
              </a:solidFill>
              <a:latin typeface="Raleway SemiBold"/>
              <a:ea typeface="Raleway SemiBold"/>
              <a:cs typeface="Raleway SemiBold"/>
              <a:sym typeface="Raleway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9"/>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AI Capabilities View</a:t>
            </a:r>
            <a:endParaRPr/>
          </a:p>
        </p:txBody>
      </p:sp>
      <p:sp>
        <p:nvSpPr>
          <p:cNvPr id="364" name="Google Shape;364;p49"/>
          <p:cNvSpPr/>
          <p:nvPr/>
        </p:nvSpPr>
        <p:spPr>
          <a:xfrm>
            <a:off x="6959353" y="6385599"/>
            <a:ext cx="1097400" cy="183000"/>
          </a:xfrm>
          <a:prstGeom prst="roundRect">
            <a:avLst>
              <a:gd name="adj" fmla="val 16667"/>
            </a:avLst>
          </a:prstGeom>
          <a:solidFill>
            <a:srgbClr val="EBF1F7"/>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DATA</a:t>
            </a:r>
            <a:endParaRPr sz="900" b="0" i="1" u="none" strike="noStrike" cap="none">
              <a:solidFill>
                <a:srgbClr val="000000"/>
              </a:solidFill>
              <a:latin typeface="Roboto Condensed"/>
              <a:ea typeface="Roboto Condensed"/>
              <a:cs typeface="Roboto Condensed"/>
              <a:sym typeface="Roboto Condensed"/>
            </a:endParaRPr>
          </a:p>
        </p:txBody>
      </p:sp>
      <p:sp>
        <p:nvSpPr>
          <p:cNvPr id="365" name="Google Shape;365;p49"/>
          <p:cNvSpPr/>
          <p:nvPr/>
        </p:nvSpPr>
        <p:spPr>
          <a:xfrm>
            <a:off x="4461363" y="6374049"/>
            <a:ext cx="1097400" cy="183000"/>
          </a:xfrm>
          <a:prstGeom prst="roundRect">
            <a:avLst>
              <a:gd name="adj" fmla="val 16667"/>
            </a:avLst>
          </a:prstGeom>
          <a:solidFill>
            <a:srgbClr val="BCDFFC"/>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CLOUD &amp; INFRA</a:t>
            </a:r>
            <a:endParaRPr sz="900" b="0" i="1" u="none" strike="noStrike" cap="none">
              <a:solidFill>
                <a:srgbClr val="000000"/>
              </a:solidFill>
              <a:latin typeface="Roboto Condensed"/>
              <a:ea typeface="Roboto Condensed"/>
              <a:cs typeface="Roboto Condensed"/>
              <a:sym typeface="Roboto Condensed"/>
            </a:endParaRPr>
          </a:p>
        </p:txBody>
      </p:sp>
      <p:sp>
        <p:nvSpPr>
          <p:cNvPr id="366" name="Google Shape;366;p49"/>
          <p:cNvSpPr/>
          <p:nvPr/>
        </p:nvSpPr>
        <p:spPr>
          <a:xfrm>
            <a:off x="5710358" y="6374049"/>
            <a:ext cx="1097400" cy="183000"/>
          </a:xfrm>
          <a:prstGeom prst="roundRect">
            <a:avLst>
              <a:gd name="adj" fmla="val 16667"/>
            </a:avLst>
          </a:prstGeom>
          <a:solidFill>
            <a:srgbClr val="EEEEEE"/>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PLATFORM</a:t>
            </a:r>
            <a:endParaRPr sz="900" b="0" i="1" u="none" strike="noStrike" cap="none">
              <a:solidFill>
                <a:srgbClr val="000000"/>
              </a:solidFill>
              <a:latin typeface="Roboto Condensed"/>
              <a:ea typeface="Roboto Condensed"/>
              <a:cs typeface="Roboto Condensed"/>
              <a:sym typeface="Roboto Condensed"/>
            </a:endParaRPr>
          </a:p>
        </p:txBody>
      </p:sp>
      <p:sp>
        <p:nvSpPr>
          <p:cNvPr id="367" name="Google Shape;367;p49"/>
          <p:cNvSpPr/>
          <p:nvPr/>
        </p:nvSpPr>
        <p:spPr>
          <a:xfrm>
            <a:off x="2374984" y="2155143"/>
            <a:ext cx="9355800" cy="1989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600" b="1" i="0" u="none" strike="noStrike" cap="none">
                <a:solidFill>
                  <a:schemeClr val="dk1"/>
                </a:solidFill>
                <a:latin typeface="Roboto Condensed"/>
                <a:ea typeface="Roboto Condensed"/>
                <a:cs typeface="Roboto Condensed"/>
                <a:sym typeface="Roboto Condensed"/>
              </a:rPr>
              <a:t>AI PLATFORM</a:t>
            </a:r>
            <a:endParaRPr/>
          </a:p>
          <a:p>
            <a:pPr marL="0" marR="0" lvl="0" indent="0" algn="ctr" rtl="0">
              <a:lnSpc>
                <a:spcPct val="100000"/>
              </a:lnSpc>
              <a:spcBef>
                <a:spcPts val="0"/>
              </a:spcBef>
              <a:spcAft>
                <a:spcPts val="0"/>
              </a:spcAft>
              <a:buClr>
                <a:srgbClr val="000000"/>
              </a:buClr>
              <a:buSzPts val="900"/>
              <a:buFont typeface="Arial"/>
              <a:buNone/>
            </a:pPr>
            <a:endParaRPr sz="1600" b="1" i="1"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Roboto Condensed"/>
                <a:ea typeface="Roboto Condensed"/>
                <a:cs typeface="Roboto Condensed"/>
                <a:sym typeface="Roboto Condensed"/>
              </a:rPr>
              <a:t>Creates</a:t>
            </a:r>
            <a:r>
              <a:rPr lang="en-US" sz="1200" b="1" i="1" u="none" strike="noStrike" cap="none">
                <a:solidFill>
                  <a:schemeClr val="dk1"/>
                </a:solidFill>
                <a:latin typeface="Roboto Condensed"/>
                <a:ea typeface="Roboto Condensed"/>
                <a:cs typeface="Roboto Condensed"/>
                <a:sym typeface="Roboto Condensed"/>
              </a:rPr>
              <a:t> </a:t>
            </a:r>
            <a:r>
              <a:rPr lang="en-US" sz="1200" b="0" i="1" u="none" strike="noStrike" cap="none">
                <a:solidFill>
                  <a:schemeClr val="dk1"/>
                </a:solidFill>
                <a:latin typeface="Roboto Condensed"/>
                <a:ea typeface="Roboto Condensed"/>
                <a:cs typeface="Roboto Condensed"/>
                <a:sym typeface="Roboto Condensed"/>
              </a:rPr>
              <a:t>shared enterprise platform that supplies the core orchestration, tooling, integration, technical governance, and operational services needed to enable AI agents.</a:t>
            </a:r>
            <a:endParaRPr/>
          </a:p>
        </p:txBody>
      </p:sp>
      <p:sp>
        <p:nvSpPr>
          <p:cNvPr id="368" name="Google Shape;368;p49"/>
          <p:cNvSpPr/>
          <p:nvPr/>
        </p:nvSpPr>
        <p:spPr>
          <a:xfrm>
            <a:off x="447406" y="1123186"/>
            <a:ext cx="1719300" cy="5085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600" b="1" i="0" u="none" strike="noStrike" cap="none">
                <a:solidFill>
                  <a:srgbClr val="FFFFFF"/>
                </a:solidFill>
                <a:latin typeface="Roboto Condensed"/>
                <a:ea typeface="Roboto Condensed"/>
                <a:cs typeface="Roboto Condensed"/>
                <a:sym typeface="Roboto Condensed"/>
              </a:rPr>
              <a:t>AI STRATEGY &amp; TECH BUSINESS MANAGEMENT</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FFFFFF"/>
              </a:buClr>
              <a:buSzPts val="900"/>
              <a:buFont typeface="Arial"/>
              <a:buNone/>
            </a:pPr>
            <a:endParaRPr sz="1600" b="1" i="0" u="none" strike="noStrike" cap="none">
              <a:solidFill>
                <a:srgbClr val="FFFFFF"/>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FFFFFF"/>
              </a:buClr>
              <a:buSzPts val="900"/>
              <a:buFont typeface="Arial"/>
              <a:buNone/>
            </a:pPr>
            <a:r>
              <a:rPr lang="en-US" sz="1200" b="0" i="1" u="none" strike="noStrike" cap="none">
                <a:solidFill>
                  <a:srgbClr val="FFFFFF"/>
                </a:solidFill>
                <a:latin typeface="Roboto Condensed"/>
                <a:ea typeface="Roboto Condensed"/>
                <a:cs typeface="Roboto Condensed"/>
                <a:sym typeface="Roboto Condensed"/>
              </a:rPr>
              <a:t>Establishes AI technology strategy and standards and governs investments and organizational behavior to ensure alignment with organizational priorities and responsible behaviors.</a:t>
            </a:r>
            <a:endParaRPr sz="1200" b="0" i="1"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FFFFFF"/>
              </a:buClr>
              <a:buSzPts val="900"/>
              <a:buFont typeface="Arial"/>
              <a:buNone/>
            </a:pPr>
            <a:endParaRPr sz="1600" b="0" i="0" u="none" strike="noStrike" cap="none">
              <a:solidFill>
                <a:srgbClr val="000000"/>
              </a:solidFill>
              <a:latin typeface="Roboto Condensed"/>
              <a:ea typeface="Roboto Condensed"/>
              <a:cs typeface="Roboto Condensed"/>
              <a:sym typeface="Roboto Condensed"/>
            </a:endParaRPr>
          </a:p>
        </p:txBody>
      </p:sp>
      <p:sp>
        <p:nvSpPr>
          <p:cNvPr id="369" name="Google Shape;369;p49"/>
          <p:cNvSpPr/>
          <p:nvPr/>
        </p:nvSpPr>
        <p:spPr>
          <a:xfrm>
            <a:off x="369879" y="1221165"/>
            <a:ext cx="274200" cy="274200"/>
          </a:xfrm>
          <a:prstGeom prst="ellipse">
            <a:avLst/>
          </a:prstGeom>
          <a:solidFill>
            <a:schemeClr val="accent2"/>
          </a:solidFill>
          <a:ln>
            <a:noFill/>
          </a:ln>
        </p:spPr>
        <p:txBody>
          <a:bodyPr spcFirstLastPara="1" wrap="square" lIns="45700"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1600" b="1" i="0" u="none" strike="noStrike" cap="none">
                <a:solidFill>
                  <a:schemeClr val="lt1"/>
                </a:solidFill>
                <a:latin typeface="Roboto Condensed"/>
                <a:ea typeface="Roboto Condensed"/>
                <a:cs typeface="Roboto Condensed"/>
                <a:sym typeface="Roboto Condensed"/>
              </a:rPr>
              <a:t>1</a:t>
            </a:r>
            <a:endParaRPr sz="1600" b="0" i="0" u="none" strike="noStrike" cap="none">
              <a:solidFill>
                <a:schemeClr val="lt1"/>
              </a:solidFill>
              <a:latin typeface="Roboto Condensed"/>
              <a:ea typeface="Roboto Condensed"/>
              <a:cs typeface="Roboto Condensed"/>
              <a:sym typeface="Roboto Condensed"/>
            </a:endParaRPr>
          </a:p>
        </p:txBody>
      </p:sp>
      <p:sp>
        <p:nvSpPr>
          <p:cNvPr id="370" name="Google Shape;370;p49"/>
          <p:cNvSpPr/>
          <p:nvPr/>
        </p:nvSpPr>
        <p:spPr>
          <a:xfrm>
            <a:off x="2374984" y="4234502"/>
            <a:ext cx="9355800" cy="942300"/>
          </a:xfrm>
          <a:prstGeom prst="rect">
            <a:avLst/>
          </a:prstGeom>
          <a:solidFill>
            <a:srgbClr val="EBF1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600" b="1" i="0" u="none" strike="noStrike" cap="none">
                <a:solidFill>
                  <a:schemeClr val="dk1"/>
                </a:solidFill>
                <a:latin typeface="Roboto Condensed"/>
                <a:ea typeface="Roboto Condensed"/>
                <a:cs typeface="Roboto Condensed"/>
                <a:sym typeface="Roboto Condensed"/>
              </a:rPr>
              <a:t>DATA &amp; ANALYTICS</a:t>
            </a:r>
            <a:endParaRPr/>
          </a:p>
          <a:p>
            <a:pPr marL="0" marR="0" lvl="0" indent="0" algn="ctr" rtl="0">
              <a:lnSpc>
                <a:spcPct val="100000"/>
              </a:lnSpc>
              <a:spcBef>
                <a:spcPts val="0"/>
              </a:spcBef>
              <a:spcAft>
                <a:spcPts val="0"/>
              </a:spcAft>
              <a:buClr>
                <a:srgbClr val="000000"/>
              </a:buClr>
              <a:buSzPts val="900"/>
              <a:buFont typeface="Arial"/>
              <a:buNone/>
            </a:pPr>
            <a:endParaRPr sz="1600" b="0" i="0"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Roboto Condensed"/>
                <a:ea typeface="Roboto Condensed"/>
                <a:cs typeface="Roboto Condensed"/>
                <a:sym typeface="Roboto Condensed"/>
              </a:rPr>
              <a:t>Delivers and governs high-quality, trusted data to power AI agents, while providing data and analytics capabilities that inform and continuously shape the enterprise AI strategy.</a:t>
            </a:r>
            <a:endParaRPr/>
          </a:p>
        </p:txBody>
      </p:sp>
      <p:sp>
        <p:nvSpPr>
          <p:cNvPr id="371" name="Google Shape;371;p49"/>
          <p:cNvSpPr/>
          <p:nvPr/>
        </p:nvSpPr>
        <p:spPr>
          <a:xfrm>
            <a:off x="2257480" y="2247737"/>
            <a:ext cx="274200" cy="274200"/>
          </a:xfrm>
          <a:prstGeom prst="ellipse">
            <a:avLst/>
          </a:prstGeom>
          <a:solidFill>
            <a:schemeClr val="accent2"/>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1600" b="1" i="0" u="none" strike="noStrike" cap="none">
                <a:solidFill>
                  <a:schemeClr val="lt1"/>
                </a:solidFill>
                <a:latin typeface="Roboto Condensed"/>
                <a:ea typeface="Roboto Condensed"/>
                <a:cs typeface="Roboto Condensed"/>
                <a:sym typeface="Roboto Condensed"/>
              </a:rPr>
              <a:t>3</a:t>
            </a:r>
            <a:endParaRPr sz="1600" b="0" i="0" u="none" strike="noStrike" cap="none">
              <a:solidFill>
                <a:schemeClr val="lt1"/>
              </a:solidFill>
              <a:latin typeface="Roboto Condensed"/>
              <a:ea typeface="Roboto Condensed"/>
              <a:cs typeface="Roboto Condensed"/>
              <a:sym typeface="Roboto Condensed"/>
            </a:endParaRPr>
          </a:p>
        </p:txBody>
      </p:sp>
      <p:sp>
        <p:nvSpPr>
          <p:cNvPr id="372" name="Google Shape;372;p49"/>
          <p:cNvSpPr/>
          <p:nvPr/>
        </p:nvSpPr>
        <p:spPr>
          <a:xfrm>
            <a:off x="2374984" y="5266460"/>
            <a:ext cx="9355800" cy="942300"/>
          </a:xfrm>
          <a:prstGeom prst="rect">
            <a:avLst/>
          </a:prstGeom>
          <a:solidFill>
            <a:srgbClr val="BCDFF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600" b="1" i="0" u="none" strike="noStrike" cap="none">
                <a:solidFill>
                  <a:schemeClr val="dk1"/>
                </a:solidFill>
                <a:latin typeface="Roboto Condensed"/>
                <a:ea typeface="Roboto Condensed"/>
                <a:cs typeface="Roboto Condensed"/>
                <a:sym typeface="Roboto Condensed"/>
              </a:rPr>
              <a:t>INFRASTRUCTURE, OPERATIONS, &amp; SECURITY</a:t>
            </a:r>
            <a:endParaRPr/>
          </a:p>
          <a:p>
            <a:pPr marL="0" marR="0" lvl="0" indent="0" algn="ctr" rtl="0">
              <a:lnSpc>
                <a:spcPct val="100000"/>
              </a:lnSpc>
              <a:spcBef>
                <a:spcPts val="0"/>
              </a:spcBef>
              <a:spcAft>
                <a:spcPts val="0"/>
              </a:spcAft>
              <a:buClr>
                <a:srgbClr val="000000"/>
              </a:buClr>
              <a:buSzPts val="900"/>
              <a:buFont typeface="Arial"/>
              <a:buNone/>
            </a:pPr>
            <a:endParaRPr sz="1600" b="1" i="1"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Roboto Condensed"/>
                <a:ea typeface="Roboto Condensed"/>
                <a:cs typeface="Roboto Condensed"/>
                <a:sym typeface="Roboto Condensed"/>
              </a:rPr>
              <a:t>Provides resilient, secure, and optimized cloud and infrastructure services to continuously run AI solutions responsibly across the enterprise</a:t>
            </a:r>
            <a:endParaRPr/>
          </a:p>
        </p:txBody>
      </p:sp>
      <p:sp>
        <p:nvSpPr>
          <p:cNvPr id="373" name="Google Shape;373;p49"/>
          <p:cNvSpPr/>
          <p:nvPr/>
        </p:nvSpPr>
        <p:spPr>
          <a:xfrm>
            <a:off x="2374984" y="1123185"/>
            <a:ext cx="9355800" cy="9423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600" b="1" i="0" u="none" strike="noStrike" cap="none">
                <a:solidFill>
                  <a:srgbClr val="FFFFFF"/>
                </a:solidFill>
                <a:latin typeface="Roboto Condensed"/>
                <a:ea typeface="Roboto Condensed"/>
                <a:cs typeface="Roboto Condensed"/>
                <a:sym typeface="Roboto Condensed"/>
              </a:rPr>
              <a:t>SOLUTION DELIVERY &amp; MANAGEMENT</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FFFFFF"/>
              </a:buClr>
              <a:buSzPts val="900"/>
              <a:buFont typeface="Arial"/>
              <a:buNone/>
            </a:pPr>
            <a:endParaRPr sz="1600" b="1" i="0" u="none" strike="noStrike" cap="none">
              <a:solidFill>
                <a:srgbClr val="FFFFFF"/>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FFFFFF"/>
              </a:buClr>
              <a:buSzPts val="900"/>
              <a:buFont typeface="Arial"/>
              <a:buNone/>
            </a:pPr>
            <a:r>
              <a:rPr lang="en-US" sz="1200" b="0" i="1" u="none" strike="noStrike" cap="none">
                <a:solidFill>
                  <a:srgbClr val="FFFFFF"/>
                </a:solidFill>
                <a:latin typeface="Roboto Condensed"/>
                <a:ea typeface="Roboto Condensed"/>
                <a:cs typeface="Roboto Condensed"/>
                <a:sym typeface="Roboto Condensed"/>
              </a:rPr>
              <a:t>Designs, delivers, and manages AI use cases end-to-end, ensuring solutions are built, deployed, and continuously improved to deliver measurable business value.</a:t>
            </a:r>
            <a:endParaRPr sz="1200" b="0" i="1" u="none" strike="noStrike" cap="none">
              <a:solidFill>
                <a:srgbClr val="000000"/>
              </a:solidFill>
              <a:latin typeface="Roboto Condensed"/>
              <a:ea typeface="Roboto Condensed"/>
              <a:cs typeface="Roboto Condensed"/>
              <a:sym typeface="Roboto Condensed"/>
            </a:endParaRPr>
          </a:p>
        </p:txBody>
      </p:sp>
      <p:sp>
        <p:nvSpPr>
          <p:cNvPr id="374" name="Google Shape;374;p49"/>
          <p:cNvSpPr/>
          <p:nvPr/>
        </p:nvSpPr>
        <p:spPr>
          <a:xfrm>
            <a:off x="2263346" y="4341495"/>
            <a:ext cx="274200" cy="274200"/>
          </a:xfrm>
          <a:prstGeom prst="ellipse">
            <a:avLst/>
          </a:prstGeom>
          <a:solidFill>
            <a:schemeClr val="accent2"/>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1600" b="1" i="0" u="none" strike="noStrike" cap="none">
                <a:solidFill>
                  <a:schemeClr val="lt1"/>
                </a:solidFill>
                <a:latin typeface="Roboto Condensed"/>
                <a:ea typeface="Roboto Condensed"/>
                <a:cs typeface="Roboto Condensed"/>
                <a:sym typeface="Roboto Condensed"/>
              </a:rPr>
              <a:t>4</a:t>
            </a:r>
            <a:endParaRPr sz="1600" b="0" i="0" u="none" strike="noStrike" cap="none">
              <a:solidFill>
                <a:schemeClr val="lt1"/>
              </a:solidFill>
              <a:latin typeface="Roboto Condensed"/>
              <a:ea typeface="Roboto Condensed"/>
              <a:cs typeface="Roboto Condensed"/>
              <a:sym typeface="Roboto Condensed"/>
            </a:endParaRPr>
          </a:p>
        </p:txBody>
      </p:sp>
      <p:sp>
        <p:nvSpPr>
          <p:cNvPr id="375" name="Google Shape;375;p49"/>
          <p:cNvSpPr/>
          <p:nvPr/>
        </p:nvSpPr>
        <p:spPr>
          <a:xfrm>
            <a:off x="2263346" y="5362392"/>
            <a:ext cx="274200" cy="274200"/>
          </a:xfrm>
          <a:prstGeom prst="ellipse">
            <a:avLst/>
          </a:prstGeom>
          <a:solidFill>
            <a:schemeClr val="accent2"/>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1600" b="1" i="0" u="none" strike="noStrike" cap="none">
                <a:solidFill>
                  <a:schemeClr val="lt1"/>
                </a:solidFill>
                <a:latin typeface="Roboto Condensed"/>
                <a:ea typeface="Roboto Condensed"/>
                <a:cs typeface="Roboto Condensed"/>
                <a:sym typeface="Roboto Condensed"/>
              </a:rPr>
              <a:t>5</a:t>
            </a:r>
            <a:endParaRPr sz="1600" b="0" i="0" u="none" strike="noStrike" cap="none">
              <a:solidFill>
                <a:schemeClr val="lt1"/>
              </a:solidFill>
              <a:latin typeface="Roboto Condensed"/>
              <a:ea typeface="Roboto Condensed"/>
              <a:cs typeface="Roboto Condensed"/>
              <a:sym typeface="Roboto Condensed"/>
            </a:endParaRPr>
          </a:p>
        </p:txBody>
      </p:sp>
      <p:sp>
        <p:nvSpPr>
          <p:cNvPr id="376" name="Google Shape;376;p49"/>
          <p:cNvSpPr/>
          <p:nvPr/>
        </p:nvSpPr>
        <p:spPr>
          <a:xfrm>
            <a:off x="2251635" y="1221165"/>
            <a:ext cx="274200" cy="274200"/>
          </a:xfrm>
          <a:prstGeom prst="ellipse">
            <a:avLst/>
          </a:prstGeom>
          <a:solidFill>
            <a:schemeClr val="accent2"/>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1600" b="1" i="0" u="none" strike="noStrike" cap="none">
                <a:solidFill>
                  <a:schemeClr val="lt1"/>
                </a:solidFill>
                <a:latin typeface="Roboto Condensed"/>
                <a:ea typeface="Roboto Condensed"/>
                <a:cs typeface="Roboto Condensed"/>
                <a:sym typeface="Roboto Condensed"/>
              </a:rPr>
              <a:t>2</a:t>
            </a:r>
            <a:endParaRPr sz="1600" b="0" i="0" u="none" strike="noStrike" cap="none">
              <a:solidFill>
                <a:schemeClr val="lt1"/>
              </a:solidFill>
              <a:latin typeface="Roboto Condensed"/>
              <a:ea typeface="Roboto Condensed"/>
              <a:cs typeface="Roboto Condensed"/>
              <a:sym typeface="Roboto Condensed"/>
            </a:endParaRPr>
          </a:p>
        </p:txBody>
      </p:sp>
      <p:sp>
        <p:nvSpPr>
          <p:cNvPr id="377" name="Google Shape;377;p49"/>
          <p:cNvSpPr/>
          <p:nvPr/>
        </p:nvSpPr>
        <p:spPr>
          <a:xfrm>
            <a:off x="4191861" y="6297642"/>
            <a:ext cx="4047900" cy="329100"/>
          </a:xfrm>
          <a:prstGeom prst="roundRect">
            <a:avLst>
              <a:gd name="adj" fmla="val 16667"/>
            </a:avLst>
          </a:prstGeom>
          <a:noFill/>
          <a:ln w="9525" cap="flat" cmpd="sng">
            <a:solidFill>
              <a:srgbClr val="A5A5A5"/>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94"/>
              <a:buFont typeface="Arial"/>
              <a:buNone/>
            </a:pPr>
            <a:endParaRPr sz="893" b="0" i="0" u="none" strike="noStrike" cap="none">
              <a:solidFill>
                <a:srgbClr val="000000"/>
              </a:solidFill>
              <a:latin typeface="Roboto Condensed"/>
              <a:ea typeface="Roboto Condensed"/>
              <a:cs typeface="Roboto Condensed"/>
              <a:sym typeface="Roboto Condensed"/>
            </a:endParaRPr>
          </a:p>
        </p:txBody>
      </p:sp>
      <p:sp>
        <p:nvSpPr>
          <p:cNvPr id="378" name="Google Shape;378;p49"/>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33"/>
              <a:buFont typeface="Arial"/>
              <a:buNone/>
            </a:pPr>
            <a:fld id="{00000000-1234-1234-1234-123412341234}" type="slidenum">
              <a:rPr lang="en-US"/>
              <a:t>10</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950"/>
        <p:cNvGrpSpPr/>
        <p:nvPr/>
      </p:nvGrpSpPr>
      <p:grpSpPr>
        <a:xfrm>
          <a:off x="0" y="0"/>
          <a:ext cx="0" cy="0"/>
          <a:chOff x="0" y="0"/>
          <a:chExt cx="0" cy="0"/>
        </a:xfrm>
      </p:grpSpPr>
      <p:sp>
        <p:nvSpPr>
          <p:cNvPr id="2951" name="Google Shape;2951;p139"/>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Observability | Illustrative Wireframes</a:t>
            </a:r>
            <a:endParaRPr/>
          </a:p>
        </p:txBody>
      </p:sp>
      <p:pic>
        <p:nvPicPr>
          <p:cNvPr id="2952" name="Google Shape;2952;p139"/>
          <p:cNvPicPr preferRelativeResize="0"/>
          <p:nvPr/>
        </p:nvPicPr>
        <p:blipFill rotWithShape="1">
          <a:blip r:embed="rId3">
            <a:alphaModFix/>
          </a:blip>
          <a:srcRect/>
          <a:stretch/>
        </p:blipFill>
        <p:spPr>
          <a:xfrm>
            <a:off x="415599" y="1182674"/>
            <a:ext cx="7671814" cy="4669476"/>
          </a:xfrm>
          <a:prstGeom prst="rect">
            <a:avLst/>
          </a:prstGeom>
          <a:noFill/>
          <a:ln>
            <a:noFill/>
          </a:ln>
          <a:effectLst>
            <a:outerShdw blurRad="57150" dist="19050" dir="5400000" algn="bl" rotWithShape="0">
              <a:srgbClr val="000000">
                <a:alpha val="49800"/>
              </a:srgbClr>
            </a:outerShdw>
          </a:effectLst>
        </p:spPr>
      </p:pic>
      <p:sp>
        <p:nvSpPr>
          <p:cNvPr id="2953" name="Google Shape;2953;p139"/>
          <p:cNvSpPr/>
          <p:nvPr/>
        </p:nvSpPr>
        <p:spPr>
          <a:xfrm>
            <a:off x="9544691" y="1404550"/>
            <a:ext cx="2130600" cy="4134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Roboto Condensed"/>
                <a:ea typeface="Roboto Condensed"/>
                <a:cs typeface="Roboto Condensed"/>
                <a:sym typeface="Roboto Condensed"/>
              </a:rPr>
              <a:t>A consolidated view of all the active Agentic flows running in the organization</a:t>
            </a:r>
            <a:endParaRPr sz="1400" b="1" i="0" u="none" strike="noStrike" cap="none">
              <a:solidFill>
                <a:srgbClr val="000000"/>
              </a:solidFill>
              <a:latin typeface="Roboto Condensed"/>
              <a:ea typeface="Roboto Condensed"/>
              <a:cs typeface="Roboto Condensed"/>
              <a:sym typeface="Roboto Condensed"/>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957"/>
        <p:cNvGrpSpPr/>
        <p:nvPr/>
      </p:nvGrpSpPr>
      <p:grpSpPr>
        <a:xfrm>
          <a:off x="0" y="0"/>
          <a:ext cx="0" cy="0"/>
          <a:chOff x="0" y="0"/>
          <a:chExt cx="0" cy="0"/>
        </a:xfrm>
      </p:grpSpPr>
      <p:sp>
        <p:nvSpPr>
          <p:cNvPr id="2958" name="Google Shape;2958;p140"/>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Observability | Illustrative Wireframes</a:t>
            </a:r>
            <a:endParaRPr/>
          </a:p>
        </p:txBody>
      </p:sp>
      <p:sp>
        <p:nvSpPr>
          <p:cNvPr id="2959" name="Google Shape;2959;p140"/>
          <p:cNvSpPr/>
          <p:nvPr/>
        </p:nvSpPr>
        <p:spPr>
          <a:xfrm>
            <a:off x="9544691" y="1404550"/>
            <a:ext cx="2130600" cy="4134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A </a:t>
            </a:r>
            <a:r>
              <a:rPr lang="en-US" sz="1400" b="1" i="0" u="none" strike="noStrike" cap="none">
                <a:solidFill>
                  <a:srgbClr val="000000"/>
                </a:solidFill>
                <a:latin typeface="Roboto Condensed"/>
                <a:ea typeface="Roboto Condensed"/>
                <a:cs typeface="Roboto Condensed"/>
                <a:sym typeface="Roboto Condensed"/>
              </a:rPr>
              <a:t>Drill down view</a:t>
            </a:r>
            <a:r>
              <a:rPr lang="en-US" sz="1400" b="0" i="0" u="none" strike="noStrike" cap="none">
                <a:solidFill>
                  <a:srgbClr val="000000"/>
                </a:solidFill>
                <a:latin typeface="Roboto Condensed"/>
                <a:ea typeface="Roboto Condensed"/>
                <a:cs typeface="Roboto Condensed"/>
                <a:sym typeface="Roboto Condensed"/>
              </a:rPr>
              <a:t> of a particular agentic workflow</a:t>
            </a:r>
            <a:endParaRPr sz="1400" b="0" i="0" u="none" strike="noStrike" cap="none">
              <a:solidFill>
                <a:srgbClr val="000000"/>
              </a:solidFill>
              <a:latin typeface="Roboto Condensed"/>
              <a:ea typeface="Roboto Condensed"/>
              <a:cs typeface="Roboto Condensed"/>
              <a:sym typeface="Roboto Condensed"/>
            </a:endParaRPr>
          </a:p>
        </p:txBody>
      </p:sp>
      <p:pic>
        <p:nvPicPr>
          <p:cNvPr id="2960" name="Google Shape;2960;p140"/>
          <p:cNvPicPr preferRelativeResize="0"/>
          <p:nvPr/>
        </p:nvPicPr>
        <p:blipFill rotWithShape="1">
          <a:blip r:embed="rId3">
            <a:alphaModFix/>
          </a:blip>
          <a:srcRect/>
          <a:stretch/>
        </p:blipFill>
        <p:spPr>
          <a:xfrm>
            <a:off x="415576" y="1179566"/>
            <a:ext cx="7671814" cy="4672584"/>
          </a:xfrm>
          <a:prstGeom prst="rect">
            <a:avLst/>
          </a:prstGeom>
          <a:noFill/>
          <a:ln>
            <a:noFill/>
          </a:ln>
          <a:effectLst>
            <a:outerShdw blurRad="57150" dist="19050" dir="5400000" algn="bl" rotWithShape="0">
              <a:srgbClr val="000000">
                <a:alpha val="49800"/>
              </a:srgbClr>
            </a:outerShdw>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964"/>
        <p:cNvGrpSpPr/>
        <p:nvPr/>
      </p:nvGrpSpPr>
      <p:grpSpPr>
        <a:xfrm>
          <a:off x="0" y="0"/>
          <a:ext cx="0" cy="0"/>
          <a:chOff x="0" y="0"/>
          <a:chExt cx="0" cy="0"/>
        </a:xfrm>
      </p:grpSpPr>
      <p:sp>
        <p:nvSpPr>
          <p:cNvPr id="2965" name="Google Shape;2965;p141"/>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Observability | Illustrative Wireframes</a:t>
            </a:r>
            <a:endParaRPr/>
          </a:p>
        </p:txBody>
      </p:sp>
      <p:sp>
        <p:nvSpPr>
          <p:cNvPr id="2966" name="Google Shape;2966;p141"/>
          <p:cNvSpPr/>
          <p:nvPr/>
        </p:nvSpPr>
        <p:spPr>
          <a:xfrm>
            <a:off x="9544691" y="1404550"/>
            <a:ext cx="2130600" cy="4134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Roboto Condensed"/>
                <a:ea typeface="Roboto Condensed"/>
                <a:cs typeface="Roboto Condensed"/>
                <a:sym typeface="Roboto Condensed"/>
              </a:rPr>
              <a:t>Prompt Analytics for a particular Agentic flow</a:t>
            </a:r>
            <a:endParaRPr sz="1400" b="1" i="0" u="none" strike="noStrike" cap="none">
              <a:solidFill>
                <a:srgbClr val="000000"/>
              </a:solidFill>
              <a:latin typeface="Roboto Condensed"/>
              <a:ea typeface="Roboto Condensed"/>
              <a:cs typeface="Roboto Condensed"/>
              <a:sym typeface="Roboto Condensed"/>
            </a:endParaRPr>
          </a:p>
        </p:txBody>
      </p:sp>
      <p:pic>
        <p:nvPicPr>
          <p:cNvPr id="2967" name="Google Shape;2967;p141"/>
          <p:cNvPicPr preferRelativeResize="0"/>
          <p:nvPr/>
        </p:nvPicPr>
        <p:blipFill rotWithShape="1">
          <a:blip r:embed="rId3">
            <a:alphaModFix/>
          </a:blip>
          <a:srcRect/>
          <a:stretch/>
        </p:blipFill>
        <p:spPr>
          <a:xfrm>
            <a:off x="415575" y="1182674"/>
            <a:ext cx="7671817" cy="4672586"/>
          </a:xfrm>
          <a:prstGeom prst="rect">
            <a:avLst/>
          </a:prstGeom>
          <a:noFill/>
          <a:ln>
            <a:noFill/>
          </a:ln>
          <a:effectLst>
            <a:outerShdw blurRad="57150" dist="19050" dir="5400000" algn="bl" rotWithShape="0">
              <a:srgbClr val="000000">
                <a:alpha val="49800"/>
              </a:srgbClr>
            </a:outerShdw>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971"/>
        <p:cNvGrpSpPr/>
        <p:nvPr/>
      </p:nvGrpSpPr>
      <p:grpSpPr>
        <a:xfrm>
          <a:off x="0" y="0"/>
          <a:ext cx="0" cy="0"/>
          <a:chOff x="0" y="0"/>
          <a:chExt cx="0" cy="0"/>
        </a:xfrm>
      </p:grpSpPr>
      <p:sp>
        <p:nvSpPr>
          <p:cNvPr id="2972" name="Google Shape;2972;p142"/>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Arial"/>
              <a:buNone/>
            </a:pPr>
            <a:r>
              <a:rPr lang="en-US" sz="4000">
                <a:solidFill>
                  <a:srgbClr val="000000"/>
                </a:solidFill>
              </a:rPr>
              <a:t>Agent Security</a:t>
            </a:r>
            <a:endParaRPr/>
          </a:p>
          <a:p>
            <a:pPr marL="457200" marR="0" lvl="0" indent="-228600" algn="l" rtl="0">
              <a:lnSpc>
                <a:spcPct val="90000"/>
              </a:lnSpc>
              <a:spcBef>
                <a:spcPts val="1000"/>
              </a:spcBef>
              <a:spcAft>
                <a:spcPts val="0"/>
              </a:spcAft>
              <a:buClr>
                <a:schemeClr val="dk1"/>
              </a:buClr>
              <a:buSzPts val="4800"/>
              <a:buFont typeface="Arial"/>
              <a:buNone/>
            </a:pPr>
            <a:endParaRPr sz="4000"/>
          </a:p>
        </p:txBody>
      </p:sp>
      <p:pic>
        <p:nvPicPr>
          <p:cNvPr id="2973" name="Google Shape;2973;p142"/>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2974" name="Google Shape;2974;p142"/>
          <p:cNvSpPr txBox="1"/>
          <p:nvPr/>
        </p:nvSpPr>
        <p:spPr>
          <a:xfrm>
            <a:off x="7217723" y="5432000"/>
            <a:ext cx="1839000" cy="4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4" action="ppaction://hlinksldjump"/>
              </a:rPr>
              <a:t>&gt; Return To Catalog</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978"/>
        <p:cNvGrpSpPr/>
        <p:nvPr/>
      </p:nvGrpSpPr>
      <p:grpSpPr>
        <a:xfrm>
          <a:off x="0" y="0"/>
          <a:ext cx="0" cy="0"/>
          <a:chOff x="0" y="0"/>
          <a:chExt cx="0" cy="0"/>
        </a:xfrm>
      </p:grpSpPr>
      <p:sp>
        <p:nvSpPr>
          <p:cNvPr id="2979" name="Google Shape;2979;p143"/>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Security | Risk Patterns</a:t>
            </a:r>
            <a:endParaRPr/>
          </a:p>
        </p:txBody>
      </p:sp>
      <p:sp>
        <p:nvSpPr>
          <p:cNvPr id="2980" name="Google Shape;2980;p143"/>
          <p:cNvSpPr/>
          <p:nvPr/>
        </p:nvSpPr>
        <p:spPr>
          <a:xfrm>
            <a:off x="454097" y="4427856"/>
            <a:ext cx="6123600" cy="1756800"/>
          </a:xfrm>
          <a:prstGeom prst="rect">
            <a:avLst/>
          </a:prstGeom>
          <a:solidFill>
            <a:srgbClr val="EBF1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00" b="0" i="0" u="none" strike="noStrike" cap="none">
              <a:solidFill>
                <a:srgbClr val="FFFFFF"/>
              </a:solidFill>
              <a:latin typeface="Roboto Condensed"/>
              <a:ea typeface="Roboto Condensed"/>
              <a:cs typeface="Roboto Condensed"/>
              <a:sym typeface="Roboto Condensed"/>
            </a:endParaRPr>
          </a:p>
        </p:txBody>
      </p:sp>
      <p:sp>
        <p:nvSpPr>
          <p:cNvPr id="2981" name="Google Shape;2981;p143"/>
          <p:cNvSpPr/>
          <p:nvPr/>
        </p:nvSpPr>
        <p:spPr>
          <a:xfrm>
            <a:off x="454097" y="2828356"/>
            <a:ext cx="6123600" cy="15333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00" b="0" i="0" u="none" strike="noStrike" cap="none">
              <a:solidFill>
                <a:srgbClr val="FFFFFF"/>
              </a:solidFill>
              <a:latin typeface="Roboto Condensed"/>
              <a:ea typeface="Roboto Condensed"/>
              <a:cs typeface="Roboto Condensed"/>
              <a:sym typeface="Roboto Condensed"/>
            </a:endParaRPr>
          </a:p>
        </p:txBody>
      </p:sp>
      <p:sp>
        <p:nvSpPr>
          <p:cNvPr id="2982" name="Google Shape;2982;p143"/>
          <p:cNvSpPr/>
          <p:nvPr/>
        </p:nvSpPr>
        <p:spPr>
          <a:xfrm>
            <a:off x="454097" y="1084813"/>
            <a:ext cx="6123600" cy="1674900"/>
          </a:xfrm>
          <a:prstGeom prst="rect">
            <a:avLst/>
          </a:prstGeom>
          <a:solidFill>
            <a:srgbClr val="EBF1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00" b="0" i="0" u="none" strike="noStrike" cap="none">
              <a:solidFill>
                <a:srgbClr val="FFFFFF"/>
              </a:solidFill>
              <a:latin typeface="Roboto Condensed"/>
              <a:ea typeface="Roboto Condensed"/>
              <a:cs typeface="Roboto Condensed"/>
              <a:sym typeface="Roboto Condensed"/>
            </a:endParaRPr>
          </a:p>
        </p:txBody>
      </p:sp>
      <p:sp>
        <p:nvSpPr>
          <p:cNvPr id="2983" name="Google Shape;2983;p143"/>
          <p:cNvSpPr/>
          <p:nvPr/>
        </p:nvSpPr>
        <p:spPr>
          <a:xfrm>
            <a:off x="2260640" y="5684258"/>
            <a:ext cx="4121400" cy="378600"/>
          </a:xfrm>
          <a:prstGeom prst="roundRect">
            <a:avLst>
              <a:gd name="adj" fmla="val 16667"/>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en-US" sz="1000" b="0" i="0" u="none" strike="noStrike" cap="none">
                <a:solidFill>
                  <a:srgbClr val="FFFFFF"/>
                </a:solidFill>
                <a:latin typeface="Roboto Condensed"/>
                <a:ea typeface="Roboto Condensed"/>
                <a:cs typeface="Roboto Condensed"/>
                <a:sym typeface="Roboto Condensed"/>
              </a:rPr>
              <a:t>Data Sources</a:t>
            </a:r>
            <a:endParaRPr/>
          </a:p>
        </p:txBody>
      </p:sp>
      <p:sp>
        <p:nvSpPr>
          <p:cNvPr id="2984" name="Google Shape;2984;p143"/>
          <p:cNvSpPr/>
          <p:nvPr/>
        </p:nvSpPr>
        <p:spPr>
          <a:xfrm>
            <a:off x="2925858" y="5076906"/>
            <a:ext cx="2791200" cy="3351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1000" b="0" i="0" u="none" strike="noStrike" cap="none">
                <a:solidFill>
                  <a:srgbClr val="000000"/>
                </a:solidFill>
                <a:latin typeface="Roboto Condensed"/>
                <a:ea typeface="Roboto Condensed"/>
                <a:cs typeface="Roboto Condensed"/>
                <a:sym typeface="Roboto Condensed"/>
              </a:rPr>
              <a:t>Data Acquisition, processing, engineering</a:t>
            </a:r>
            <a:endParaRPr sz="1000" b="0" i="0" u="none" strike="noStrike" cap="none">
              <a:solidFill>
                <a:srgbClr val="000000"/>
              </a:solidFill>
              <a:latin typeface="Roboto Condensed"/>
              <a:ea typeface="Roboto Condensed"/>
              <a:cs typeface="Roboto Condensed"/>
              <a:sym typeface="Roboto Condensed"/>
            </a:endParaRPr>
          </a:p>
        </p:txBody>
      </p:sp>
      <p:sp>
        <p:nvSpPr>
          <p:cNvPr id="2985" name="Google Shape;2985;p143"/>
          <p:cNvSpPr/>
          <p:nvPr/>
        </p:nvSpPr>
        <p:spPr>
          <a:xfrm>
            <a:off x="2925858" y="4503339"/>
            <a:ext cx="2791200" cy="335100"/>
          </a:xfrm>
          <a:prstGeom prst="roundRect">
            <a:avLst>
              <a:gd name="adj" fmla="val 16667"/>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1000" b="0" i="0" u="none" strike="noStrike" cap="none">
                <a:solidFill>
                  <a:srgbClr val="FFFFFF"/>
                </a:solidFill>
                <a:latin typeface="Roboto Condensed"/>
                <a:ea typeface="Roboto Condensed"/>
                <a:cs typeface="Roboto Condensed"/>
                <a:sym typeface="Roboto Condensed"/>
              </a:rPr>
              <a:t>Training data</a:t>
            </a:r>
            <a:endParaRPr/>
          </a:p>
        </p:txBody>
      </p:sp>
      <p:sp>
        <p:nvSpPr>
          <p:cNvPr id="2986" name="Google Shape;2986;p143"/>
          <p:cNvSpPr/>
          <p:nvPr/>
        </p:nvSpPr>
        <p:spPr>
          <a:xfrm>
            <a:off x="4260513" y="3811465"/>
            <a:ext cx="1318200" cy="3351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1000" b="0" i="0" u="none" strike="noStrike" cap="none">
                <a:solidFill>
                  <a:srgbClr val="000000"/>
                </a:solidFill>
                <a:latin typeface="Roboto Condensed"/>
                <a:ea typeface="Roboto Condensed"/>
                <a:cs typeface="Roboto Condensed"/>
                <a:sym typeface="Roboto Condensed"/>
              </a:rPr>
              <a:t>Train and Tune</a:t>
            </a:r>
            <a:endParaRPr sz="1000" b="0" i="0" u="none" strike="noStrike" cap="none">
              <a:solidFill>
                <a:srgbClr val="000000"/>
              </a:solidFill>
              <a:latin typeface="Roboto Condensed"/>
              <a:ea typeface="Roboto Condensed"/>
              <a:cs typeface="Roboto Condensed"/>
              <a:sym typeface="Roboto Condensed"/>
            </a:endParaRPr>
          </a:p>
        </p:txBody>
      </p:sp>
      <p:sp>
        <p:nvSpPr>
          <p:cNvPr id="2987" name="Google Shape;2987;p143"/>
          <p:cNvSpPr/>
          <p:nvPr/>
        </p:nvSpPr>
        <p:spPr>
          <a:xfrm>
            <a:off x="2787756" y="3811465"/>
            <a:ext cx="1318200" cy="3351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1000" b="0" i="0" u="none" strike="noStrike" cap="none">
                <a:solidFill>
                  <a:srgbClr val="000000"/>
                </a:solidFill>
                <a:latin typeface="Roboto Condensed"/>
                <a:ea typeface="Roboto Condensed"/>
                <a:cs typeface="Roboto Condensed"/>
                <a:sym typeface="Roboto Condensed"/>
              </a:rPr>
              <a:t>Evaluate</a:t>
            </a:r>
            <a:endParaRPr sz="1000" b="0" i="0" u="none" strike="noStrike" cap="none">
              <a:solidFill>
                <a:srgbClr val="000000"/>
              </a:solidFill>
              <a:latin typeface="Roboto Condensed"/>
              <a:ea typeface="Roboto Condensed"/>
              <a:cs typeface="Roboto Condensed"/>
              <a:sym typeface="Roboto Condensed"/>
            </a:endParaRPr>
          </a:p>
        </p:txBody>
      </p:sp>
      <p:sp>
        <p:nvSpPr>
          <p:cNvPr id="2988" name="Google Shape;2988;p143"/>
          <p:cNvSpPr/>
          <p:nvPr/>
        </p:nvSpPr>
        <p:spPr>
          <a:xfrm>
            <a:off x="2199779" y="2920620"/>
            <a:ext cx="4121400" cy="3786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0" i="0" u="none" strike="noStrike" cap="none">
                <a:solidFill>
                  <a:srgbClr val="FFFFFF"/>
                </a:solidFill>
                <a:latin typeface="Roboto Condensed"/>
                <a:ea typeface="Roboto Condensed"/>
                <a:cs typeface="Roboto Condensed"/>
                <a:sym typeface="Roboto Condensed"/>
              </a:rPr>
              <a:t>Model</a:t>
            </a:r>
            <a:endParaRPr sz="1000" b="0" i="0" u="none" strike="noStrike" cap="none">
              <a:solidFill>
                <a:srgbClr val="000000"/>
              </a:solidFill>
              <a:latin typeface="Roboto Condensed"/>
              <a:ea typeface="Roboto Condensed"/>
              <a:cs typeface="Roboto Condensed"/>
              <a:sym typeface="Roboto Condensed"/>
            </a:endParaRPr>
          </a:p>
        </p:txBody>
      </p:sp>
      <p:cxnSp>
        <p:nvCxnSpPr>
          <p:cNvPr id="2989" name="Google Shape;2989;p143"/>
          <p:cNvCxnSpPr>
            <a:stCxn id="2988" idx="1"/>
            <a:endCxn id="2987" idx="1"/>
          </p:cNvCxnSpPr>
          <p:nvPr/>
        </p:nvCxnSpPr>
        <p:spPr>
          <a:xfrm>
            <a:off x="2199779" y="3109920"/>
            <a:ext cx="588000" cy="869100"/>
          </a:xfrm>
          <a:prstGeom prst="bentConnector3">
            <a:avLst>
              <a:gd name="adj1" fmla="val -37221"/>
            </a:avLst>
          </a:prstGeom>
          <a:noFill/>
          <a:ln>
            <a:noFill/>
          </a:ln>
        </p:spPr>
      </p:cxnSp>
      <p:cxnSp>
        <p:nvCxnSpPr>
          <p:cNvPr id="2990" name="Google Shape;2990;p143"/>
          <p:cNvCxnSpPr>
            <a:stCxn id="2983" idx="0"/>
            <a:endCxn id="2984" idx="2"/>
          </p:cNvCxnSpPr>
          <p:nvPr/>
        </p:nvCxnSpPr>
        <p:spPr>
          <a:xfrm rot="10800000">
            <a:off x="4321340" y="5411858"/>
            <a:ext cx="0" cy="272400"/>
          </a:xfrm>
          <a:prstGeom prst="straightConnector1">
            <a:avLst/>
          </a:prstGeom>
          <a:noFill/>
          <a:ln>
            <a:noFill/>
          </a:ln>
        </p:spPr>
      </p:cxnSp>
      <p:cxnSp>
        <p:nvCxnSpPr>
          <p:cNvPr id="2991" name="Google Shape;2991;p143"/>
          <p:cNvCxnSpPr>
            <a:stCxn id="2984" idx="0"/>
            <a:endCxn id="2985" idx="2"/>
          </p:cNvCxnSpPr>
          <p:nvPr/>
        </p:nvCxnSpPr>
        <p:spPr>
          <a:xfrm rot="10800000">
            <a:off x="4321458" y="4838406"/>
            <a:ext cx="0" cy="238500"/>
          </a:xfrm>
          <a:prstGeom prst="straightConnector1">
            <a:avLst/>
          </a:prstGeom>
          <a:noFill/>
          <a:ln>
            <a:noFill/>
          </a:ln>
        </p:spPr>
      </p:cxnSp>
      <p:cxnSp>
        <p:nvCxnSpPr>
          <p:cNvPr id="2992" name="Google Shape;2992;p143"/>
          <p:cNvCxnSpPr>
            <a:endCxn id="2986" idx="2"/>
          </p:cNvCxnSpPr>
          <p:nvPr/>
        </p:nvCxnSpPr>
        <p:spPr>
          <a:xfrm rot="10800000">
            <a:off x="4919613" y="4146565"/>
            <a:ext cx="0" cy="380400"/>
          </a:xfrm>
          <a:prstGeom prst="straightConnector1">
            <a:avLst/>
          </a:prstGeom>
          <a:noFill/>
          <a:ln>
            <a:noFill/>
          </a:ln>
        </p:spPr>
      </p:cxnSp>
      <p:cxnSp>
        <p:nvCxnSpPr>
          <p:cNvPr id="2993" name="Google Shape;2993;p143"/>
          <p:cNvCxnSpPr>
            <a:stCxn id="2987" idx="3"/>
            <a:endCxn id="2986" idx="1"/>
          </p:cNvCxnSpPr>
          <p:nvPr/>
        </p:nvCxnSpPr>
        <p:spPr>
          <a:xfrm>
            <a:off x="4105956" y="3979015"/>
            <a:ext cx="154500" cy="0"/>
          </a:xfrm>
          <a:prstGeom prst="straightConnector1">
            <a:avLst/>
          </a:prstGeom>
          <a:noFill/>
          <a:ln>
            <a:noFill/>
          </a:ln>
        </p:spPr>
      </p:cxnSp>
      <p:cxnSp>
        <p:nvCxnSpPr>
          <p:cNvPr id="2994" name="Google Shape;2994;p143"/>
          <p:cNvCxnSpPr>
            <a:stCxn id="2986" idx="3"/>
            <a:endCxn id="2988" idx="3"/>
          </p:cNvCxnSpPr>
          <p:nvPr/>
        </p:nvCxnSpPr>
        <p:spPr>
          <a:xfrm rot="10800000" flipH="1">
            <a:off x="5578713" y="3109915"/>
            <a:ext cx="742500" cy="869100"/>
          </a:xfrm>
          <a:prstGeom prst="bentConnector3">
            <a:avLst>
              <a:gd name="adj1" fmla="val 129470"/>
            </a:avLst>
          </a:prstGeom>
          <a:noFill/>
          <a:ln>
            <a:noFill/>
          </a:ln>
        </p:spPr>
      </p:cxnSp>
      <p:sp>
        <p:nvSpPr>
          <p:cNvPr id="2995" name="Google Shape;2995;p143"/>
          <p:cNvSpPr/>
          <p:nvPr/>
        </p:nvSpPr>
        <p:spPr>
          <a:xfrm>
            <a:off x="2199778" y="3372393"/>
            <a:ext cx="1788000" cy="271500"/>
          </a:xfrm>
          <a:prstGeom prst="roundRect">
            <a:avLst>
              <a:gd name="adj" fmla="val 16667"/>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0" i="0" u="none" strike="noStrike" cap="none">
                <a:solidFill>
                  <a:srgbClr val="FFFFFF"/>
                </a:solidFill>
                <a:latin typeface="Roboto Condensed"/>
                <a:ea typeface="Roboto Condensed"/>
                <a:cs typeface="Roboto Condensed"/>
                <a:sym typeface="Roboto Condensed"/>
              </a:rPr>
              <a:t>Model Artifact Storage</a:t>
            </a:r>
            <a:endParaRPr/>
          </a:p>
        </p:txBody>
      </p:sp>
      <p:sp>
        <p:nvSpPr>
          <p:cNvPr id="2996" name="Google Shape;2996;p143"/>
          <p:cNvSpPr/>
          <p:nvPr/>
        </p:nvSpPr>
        <p:spPr>
          <a:xfrm>
            <a:off x="4533434" y="3353118"/>
            <a:ext cx="1788000" cy="271500"/>
          </a:xfrm>
          <a:prstGeom prst="roundRect">
            <a:avLst>
              <a:gd name="adj" fmla="val 16667"/>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0" i="0" u="none" strike="noStrike" cap="none">
                <a:solidFill>
                  <a:srgbClr val="FFFFFF"/>
                </a:solidFill>
                <a:latin typeface="Roboto Condensed"/>
                <a:ea typeface="Roboto Condensed"/>
                <a:cs typeface="Roboto Condensed"/>
                <a:sym typeface="Roboto Condensed"/>
              </a:rPr>
              <a:t>Model Serving</a:t>
            </a:r>
            <a:endParaRPr/>
          </a:p>
        </p:txBody>
      </p:sp>
      <p:sp>
        <p:nvSpPr>
          <p:cNvPr id="2997" name="Google Shape;2997;p143"/>
          <p:cNvSpPr/>
          <p:nvPr/>
        </p:nvSpPr>
        <p:spPr>
          <a:xfrm>
            <a:off x="2214099" y="1240325"/>
            <a:ext cx="4121400" cy="378600"/>
          </a:xfrm>
          <a:prstGeom prst="roundRect">
            <a:avLst>
              <a:gd name="adj" fmla="val 16667"/>
            </a:avLst>
          </a:prstGeom>
          <a:solidFill>
            <a:srgbClr val="C91F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en-US" sz="1000" b="0" i="0" u="none" strike="noStrike" cap="none">
                <a:solidFill>
                  <a:srgbClr val="FFFFFF"/>
                </a:solidFill>
                <a:latin typeface="Roboto Condensed"/>
                <a:ea typeface="Roboto Condensed"/>
                <a:cs typeface="Roboto Condensed"/>
                <a:sym typeface="Roboto Condensed"/>
              </a:rPr>
              <a:t>Agentic Applications</a:t>
            </a:r>
            <a:endParaRPr/>
          </a:p>
        </p:txBody>
      </p:sp>
      <p:sp>
        <p:nvSpPr>
          <p:cNvPr id="2998" name="Google Shape;2998;p143"/>
          <p:cNvSpPr/>
          <p:nvPr/>
        </p:nvSpPr>
        <p:spPr>
          <a:xfrm>
            <a:off x="2214100" y="1711601"/>
            <a:ext cx="2188200" cy="313500"/>
          </a:xfrm>
          <a:prstGeom prst="roundRect">
            <a:avLst>
              <a:gd name="adj" fmla="val 16667"/>
            </a:avLst>
          </a:prstGeom>
          <a:solidFill>
            <a:srgbClr val="F7CE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1000" b="0" i="0" u="none" strike="noStrike" cap="none">
                <a:solidFill>
                  <a:srgbClr val="000000"/>
                </a:solidFill>
                <a:latin typeface="Roboto Condensed"/>
                <a:ea typeface="Roboto Condensed"/>
                <a:cs typeface="Roboto Condensed"/>
                <a:sym typeface="Roboto Condensed"/>
              </a:rPr>
              <a:t>Agents</a:t>
            </a:r>
            <a:endParaRPr sz="1000" b="0" i="0" u="none" strike="noStrike" cap="none">
              <a:solidFill>
                <a:srgbClr val="000000"/>
              </a:solidFill>
              <a:latin typeface="Roboto Condensed"/>
              <a:ea typeface="Roboto Condensed"/>
              <a:cs typeface="Roboto Condensed"/>
              <a:sym typeface="Roboto Condensed"/>
            </a:endParaRPr>
          </a:p>
        </p:txBody>
      </p:sp>
      <p:sp>
        <p:nvSpPr>
          <p:cNvPr id="2999" name="Google Shape;2999;p143"/>
          <p:cNvSpPr/>
          <p:nvPr/>
        </p:nvSpPr>
        <p:spPr>
          <a:xfrm>
            <a:off x="2199775" y="2326046"/>
            <a:ext cx="1318200" cy="3351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0" i="0" u="none" strike="noStrike" cap="none">
                <a:solidFill>
                  <a:srgbClr val="000000"/>
                </a:solidFill>
                <a:latin typeface="Roboto Condensed"/>
                <a:ea typeface="Roboto Condensed"/>
                <a:cs typeface="Roboto Condensed"/>
                <a:sym typeface="Roboto Condensed"/>
              </a:rPr>
              <a:t>Input Guardrails</a:t>
            </a:r>
            <a:endParaRPr sz="1000" b="0" i="0" u="none" strike="noStrike" cap="none">
              <a:solidFill>
                <a:srgbClr val="000000"/>
              </a:solidFill>
              <a:latin typeface="Roboto Condensed"/>
              <a:ea typeface="Roboto Condensed"/>
              <a:cs typeface="Roboto Condensed"/>
              <a:sym typeface="Roboto Condensed"/>
            </a:endParaRPr>
          </a:p>
        </p:txBody>
      </p:sp>
      <p:sp>
        <p:nvSpPr>
          <p:cNvPr id="3000" name="Google Shape;3000;p143"/>
          <p:cNvSpPr/>
          <p:nvPr/>
        </p:nvSpPr>
        <p:spPr>
          <a:xfrm>
            <a:off x="5002973" y="2352016"/>
            <a:ext cx="1318200" cy="3351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0" i="0" u="none" strike="noStrike" cap="none">
                <a:solidFill>
                  <a:srgbClr val="000000"/>
                </a:solidFill>
                <a:latin typeface="Roboto Condensed"/>
                <a:ea typeface="Roboto Condensed"/>
                <a:cs typeface="Roboto Condensed"/>
                <a:sym typeface="Roboto Condensed"/>
              </a:rPr>
              <a:t>Output Guardrails</a:t>
            </a:r>
            <a:endParaRPr sz="1000" b="0" i="0" u="none" strike="noStrike" cap="none">
              <a:solidFill>
                <a:srgbClr val="000000"/>
              </a:solidFill>
              <a:latin typeface="Roboto Condensed"/>
              <a:ea typeface="Roboto Condensed"/>
              <a:cs typeface="Roboto Condensed"/>
              <a:sym typeface="Roboto Condensed"/>
            </a:endParaRPr>
          </a:p>
        </p:txBody>
      </p:sp>
      <p:cxnSp>
        <p:nvCxnSpPr>
          <p:cNvPr id="3001" name="Google Shape;3001;p143"/>
          <p:cNvCxnSpPr/>
          <p:nvPr/>
        </p:nvCxnSpPr>
        <p:spPr>
          <a:xfrm>
            <a:off x="2858911" y="1696865"/>
            <a:ext cx="0" cy="624300"/>
          </a:xfrm>
          <a:prstGeom prst="straightConnector1">
            <a:avLst/>
          </a:prstGeom>
          <a:noFill/>
          <a:ln>
            <a:noFill/>
          </a:ln>
        </p:spPr>
      </p:cxnSp>
      <p:cxnSp>
        <p:nvCxnSpPr>
          <p:cNvPr id="3002" name="Google Shape;3002;p143"/>
          <p:cNvCxnSpPr/>
          <p:nvPr/>
        </p:nvCxnSpPr>
        <p:spPr>
          <a:xfrm>
            <a:off x="6017273" y="1671587"/>
            <a:ext cx="0" cy="624300"/>
          </a:xfrm>
          <a:prstGeom prst="straightConnector1">
            <a:avLst/>
          </a:prstGeom>
          <a:noFill/>
          <a:ln>
            <a:noFill/>
          </a:ln>
        </p:spPr>
      </p:cxnSp>
      <p:cxnSp>
        <p:nvCxnSpPr>
          <p:cNvPr id="3003" name="Google Shape;3003;p143"/>
          <p:cNvCxnSpPr>
            <a:endCxn id="2998" idx="2"/>
          </p:cNvCxnSpPr>
          <p:nvPr/>
        </p:nvCxnSpPr>
        <p:spPr>
          <a:xfrm rot="10800000" flipH="1">
            <a:off x="2925100" y="2025101"/>
            <a:ext cx="383100" cy="182700"/>
          </a:xfrm>
          <a:prstGeom prst="bentConnector2">
            <a:avLst/>
          </a:prstGeom>
          <a:noFill/>
          <a:ln>
            <a:noFill/>
          </a:ln>
        </p:spPr>
      </p:cxnSp>
      <p:cxnSp>
        <p:nvCxnSpPr>
          <p:cNvPr id="3004" name="Google Shape;3004;p143"/>
          <p:cNvCxnSpPr/>
          <p:nvPr/>
        </p:nvCxnSpPr>
        <p:spPr>
          <a:xfrm>
            <a:off x="3987590" y="1992712"/>
            <a:ext cx="1962600" cy="186900"/>
          </a:xfrm>
          <a:prstGeom prst="bentConnector3">
            <a:avLst>
              <a:gd name="adj1" fmla="val 143"/>
            </a:avLst>
          </a:prstGeom>
          <a:noFill/>
          <a:ln>
            <a:noFill/>
          </a:ln>
        </p:spPr>
      </p:cxnSp>
      <p:sp>
        <p:nvSpPr>
          <p:cNvPr id="3005" name="Google Shape;3005;p143"/>
          <p:cNvSpPr/>
          <p:nvPr/>
        </p:nvSpPr>
        <p:spPr>
          <a:xfrm>
            <a:off x="458465" y="1813214"/>
            <a:ext cx="1534500" cy="296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000000"/>
                </a:solidFill>
                <a:latin typeface="Roboto Condensed"/>
                <a:ea typeface="Roboto Condensed"/>
                <a:cs typeface="Roboto Condensed"/>
                <a:sym typeface="Roboto Condensed"/>
              </a:rPr>
              <a:t>Application Layer</a:t>
            </a:r>
            <a:endParaRPr sz="1000" b="0" i="0" u="none" strike="noStrike" cap="none">
              <a:solidFill>
                <a:srgbClr val="000000"/>
              </a:solidFill>
              <a:latin typeface="Roboto Condensed"/>
              <a:ea typeface="Roboto Condensed"/>
              <a:cs typeface="Roboto Condensed"/>
              <a:sym typeface="Roboto Condensed"/>
            </a:endParaRPr>
          </a:p>
        </p:txBody>
      </p:sp>
      <p:sp>
        <p:nvSpPr>
          <p:cNvPr id="3006" name="Google Shape;3006;p143"/>
          <p:cNvSpPr/>
          <p:nvPr/>
        </p:nvSpPr>
        <p:spPr>
          <a:xfrm>
            <a:off x="454097" y="3419047"/>
            <a:ext cx="1534500" cy="296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000000"/>
                </a:solidFill>
                <a:latin typeface="Roboto Condensed"/>
                <a:ea typeface="Roboto Condensed"/>
                <a:cs typeface="Roboto Condensed"/>
                <a:sym typeface="Roboto Condensed"/>
              </a:rPr>
              <a:t>Model Layer</a:t>
            </a:r>
            <a:endParaRPr sz="1000" b="0" i="0" u="none" strike="noStrike" cap="none">
              <a:solidFill>
                <a:srgbClr val="000000"/>
              </a:solidFill>
              <a:latin typeface="Roboto Condensed"/>
              <a:ea typeface="Roboto Condensed"/>
              <a:cs typeface="Roboto Condensed"/>
              <a:sym typeface="Roboto Condensed"/>
            </a:endParaRPr>
          </a:p>
        </p:txBody>
      </p:sp>
      <p:sp>
        <p:nvSpPr>
          <p:cNvPr id="3007" name="Google Shape;3007;p143"/>
          <p:cNvSpPr/>
          <p:nvPr/>
        </p:nvSpPr>
        <p:spPr>
          <a:xfrm>
            <a:off x="527907" y="5000062"/>
            <a:ext cx="1534500" cy="296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000000"/>
                </a:solidFill>
                <a:latin typeface="Roboto Condensed"/>
                <a:ea typeface="Roboto Condensed"/>
                <a:cs typeface="Roboto Condensed"/>
                <a:sym typeface="Roboto Condensed"/>
              </a:rPr>
              <a:t>Data Layer</a:t>
            </a:r>
            <a:endParaRPr sz="1000" b="0" i="0" u="none" strike="noStrike" cap="none">
              <a:solidFill>
                <a:srgbClr val="000000"/>
              </a:solidFill>
              <a:latin typeface="Roboto Condensed"/>
              <a:ea typeface="Roboto Condensed"/>
              <a:cs typeface="Roboto Condensed"/>
              <a:sym typeface="Roboto Condensed"/>
            </a:endParaRPr>
          </a:p>
        </p:txBody>
      </p:sp>
      <p:sp>
        <p:nvSpPr>
          <p:cNvPr id="3008" name="Google Shape;3008;p143"/>
          <p:cNvSpPr/>
          <p:nvPr/>
        </p:nvSpPr>
        <p:spPr>
          <a:xfrm>
            <a:off x="4577595" y="1704801"/>
            <a:ext cx="1699500" cy="313500"/>
          </a:xfrm>
          <a:prstGeom prst="roundRect">
            <a:avLst>
              <a:gd name="adj" fmla="val 16667"/>
            </a:avLst>
          </a:prstGeom>
          <a:solidFill>
            <a:srgbClr val="F7CE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1000" b="0" i="0" u="none" strike="noStrike" cap="none">
                <a:solidFill>
                  <a:srgbClr val="000000"/>
                </a:solidFill>
                <a:latin typeface="Roboto Condensed"/>
                <a:ea typeface="Roboto Condensed"/>
                <a:cs typeface="Roboto Condensed"/>
                <a:sym typeface="Roboto Condensed"/>
              </a:rPr>
              <a:t>Organization Knowledge and Data</a:t>
            </a:r>
            <a:endParaRPr sz="1000" b="0" i="0" u="none" strike="noStrike" cap="none">
              <a:solidFill>
                <a:srgbClr val="000000"/>
              </a:solidFill>
              <a:latin typeface="Roboto Condensed"/>
              <a:ea typeface="Roboto Condensed"/>
              <a:cs typeface="Roboto Condensed"/>
              <a:sym typeface="Roboto Condensed"/>
            </a:endParaRPr>
          </a:p>
        </p:txBody>
      </p:sp>
      <p:cxnSp>
        <p:nvCxnSpPr>
          <p:cNvPr id="3009" name="Google Shape;3009;p143"/>
          <p:cNvCxnSpPr>
            <a:stCxn id="2998" idx="3"/>
            <a:endCxn id="3008" idx="1"/>
          </p:cNvCxnSpPr>
          <p:nvPr/>
        </p:nvCxnSpPr>
        <p:spPr>
          <a:xfrm rot="10800000" flipH="1">
            <a:off x="4402300" y="1861451"/>
            <a:ext cx="175200" cy="6900"/>
          </a:xfrm>
          <a:prstGeom prst="straightConnector1">
            <a:avLst/>
          </a:prstGeom>
          <a:noFill/>
          <a:ln>
            <a:noFill/>
          </a:ln>
        </p:spPr>
      </p:cxnSp>
      <p:sp>
        <p:nvSpPr>
          <p:cNvPr id="3010" name="Google Shape;3010;p143"/>
          <p:cNvSpPr/>
          <p:nvPr/>
        </p:nvSpPr>
        <p:spPr>
          <a:xfrm>
            <a:off x="6691936" y="1240325"/>
            <a:ext cx="1009200" cy="320400"/>
          </a:xfrm>
          <a:prstGeom prst="roundRect">
            <a:avLst>
              <a:gd name="adj" fmla="val 16667"/>
            </a:avLst>
          </a:prstGeom>
          <a:solidFill>
            <a:srgbClr val="F7CED0"/>
          </a:solidFill>
          <a:ln w="25400"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700"/>
              <a:buFont typeface="Arial"/>
              <a:buNone/>
            </a:pPr>
            <a:r>
              <a:rPr lang="en-US" sz="900" b="0" i="1" u="none" strike="noStrike" cap="none">
                <a:solidFill>
                  <a:srgbClr val="C00000"/>
                </a:solidFill>
                <a:latin typeface="Roboto Condensed"/>
                <a:ea typeface="Roboto Condensed"/>
                <a:cs typeface="Roboto Condensed"/>
                <a:sym typeface="Roboto Condensed"/>
              </a:rPr>
              <a:t>Prompt Injection</a:t>
            </a:r>
            <a:endParaRPr sz="900" b="0" i="1" u="none" strike="noStrike" cap="none">
              <a:solidFill>
                <a:srgbClr val="C00000"/>
              </a:solidFill>
              <a:latin typeface="Roboto Condensed"/>
              <a:ea typeface="Roboto Condensed"/>
              <a:cs typeface="Roboto Condensed"/>
              <a:sym typeface="Roboto Condensed"/>
            </a:endParaRPr>
          </a:p>
        </p:txBody>
      </p:sp>
      <p:sp>
        <p:nvSpPr>
          <p:cNvPr id="3011" name="Google Shape;3011;p143"/>
          <p:cNvSpPr/>
          <p:nvPr/>
        </p:nvSpPr>
        <p:spPr>
          <a:xfrm>
            <a:off x="6691936" y="1688478"/>
            <a:ext cx="1009200" cy="320400"/>
          </a:xfrm>
          <a:prstGeom prst="roundRect">
            <a:avLst>
              <a:gd name="adj" fmla="val 16667"/>
            </a:avLst>
          </a:prstGeom>
          <a:solidFill>
            <a:srgbClr val="F7CED0"/>
          </a:solidFill>
          <a:ln w="25400"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700"/>
              <a:buFont typeface="Arial"/>
              <a:buNone/>
            </a:pPr>
            <a:r>
              <a:rPr lang="en-US" sz="900" b="0" i="1" u="none" strike="noStrike" cap="none">
                <a:solidFill>
                  <a:srgbClr val="C00000"/>
                </a:solidFill>
                <a:latin typeface="Roboto Condensed"/>
                <a:ea typeface="Roboto Condensed"/>
                <a:cs typeface="Roboto Condensed"/>
                <a:sym typeface="Roboto Condensed"/>
              </a:rPr>
              <a:t>Sensitive Data Disclosure</a:t>
            </a:r>
            <a:endParaRPr sz="900" b="0" i="1" u="none" strike="noStrike" cap="none">
              <a:solidFill>
                <a:srgbClr val="C00000"/>
              </a:solidFill>
              <a:latin typeface="Roboto Condensed"/>
              <a:ea typeface="Roboto Condensed"/>
              <a:cs typeface="Roboto Condensed"/>
              <a:sym typeface="Roboto Condensed"/>
            </a:endParaRPr>
          </a:p>
        </p:txBody>
      </p:sp>
      <p:sp>
        <p:nvSpPr>
          <p:cNvPr id="3012" name="Google Shape;3012;p143"/>
          <p:cNvSpPr/>
          <p:nvPr/>
        </p:nvSpPr>
        <p:spPr>
          <a:xfrm>
            <a:off x="7769899" y="1240325"/>
            <a:ext cx="1009200" cy="320400"/>
          </a:xfrm>
          <a:prstGeom prst="roundRect">
            <a:avLst>
              <a:gd name="adj" fmla="val 16667"/>
            </a:avLst>
          </a:prstGeom>
          <a:solidFill>
            <a:srgbClr val="F7CED0"/>
          </a:solidFill>
          <a:ln w="25400"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700"/>
              <a:buFont typeface="Arial"/>
              <a:buNone/>
            </a:pPr>
            <a:r>
              <a:rPr lang="en-US" sz="900" b="0" i="1" u="none" strike="noStrike" cap="none">
                <a:solidFill>
                  <a:srgbClr val="C00000"/>
                </a:solidFill>
                <a:latin typeface="Roboto Condensed"/>
                <a:ea typeface="Roboto Condensed"/>
                <a:cs typeface="Roboto Condensed"/>
                <a:sym typeface="Roboto Condensed"/>
              </a:rPr>
              <a:t>Insecure Model output</a:t>
            </a:r>
            <a:endParaRPr sz="900" b="0" i="1" u="none" strike="noStrike" cap="none">
              <a:solidFill>
                <a:srgbClr val="C00000"/>
              </a:solidFill>
              <a:latin typeface="Roboto Condensed"/>
              <a:ea typeface="Roboto Condensed"/>
              <a:cs typeface="Roboto Condensed"/>
              <a:sym typeface="Roboto Condensed"/>
            </a:endParaRPr>
          </a:p>
        </p:txBody>
      </p:sp>
      <p:sp>
        <p:nvSpPr>
          <p:cNvPr id="3013" name="Google Shape;3013;p143"/>
          <p:cNvSpPr/>
          <p:nvPr/>
        </p:nvSpPr>
        <p:spPr>
          <a:xfrm>
            <a:off x="7769898" y="1688478"/>
            <a:ext cx="1009200" cy="320400"/>
          </a:xfrm>
          <a:prstGeom prst="roundRect">
            <a:avLst>
              <a:gd name="adj" fmla="val 16667"/>
            </a:avLst>
          </a:prstGeom>
          <a:solidFill>
            <a:srgbClr val="F7CED0"/>
          </a:solidFill>
          <a:ln w="25400"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700"/>
              <a:buFont typeface="Arial"/>
              <a:buNone/>
            </a:pPr>
            <a:r>
              <a:rPr lang="en-US" sz="900" b="0" i="1" u="none" strike="noStrike" cap="none">
                <a:solidFill>
                  <a:srgbClr val="C00000"/>
                </a:solidFill>
                <a:latin typeface="Roboto Condensed"/>
                <a:ea typeface="Roboto Condensed"/>
                <a:cs typeface="Roboto Condensed"/>
                <a:sym typeface="Roboto Condensed"/>
              </a:rPr>
              <a:t>Denial of Service</a:t>
            </a:r>
            <a:endParaRPr sz="900" b="0" i="1" u="none" strike="noStrike" cap="none">
              <a:solidFill>
                <a:srgbClr val="C00000"/>
              </a:solidFill>
              <a:latin typeface="Roboto Condensed"/>
              <a:ea typeface="Roboto Condensed"/>
              <a:cs typeface="Roboto Condensed"/>
              <a:sym typeface="Roboto Condensed"/>
            </a:endParaRPr>
          </a:p>
        </p:txBody>
      </p:sp>
      <p:sp>
        <p:nvSpPr>
          <p:cNvPr id="3014" name="Google Shape;3014;p143"/>
          <p:cNvSpPr/>
          <p:nvPr/>
        </p:nvSpPr>
        <p:spPr>
          <a:xfrm>
            <a:off x="8847861" y="1240325"/>
            <a:ext cx="1009200" cy="320400"/>
          </a:xfrm>
          <a:prstGeom prst="roundRect">
            <a:avLst>
              <a:gd name="adj" fmla="val 16667"/>
            </a:avLst>
          </a:prstGeom>
          <a:solidFill>
            <a:srgbClr val="F7CED0"/>
          </a:solidFill>
          <a:ln w="25400"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700"/>
              <a:buFont typeface="Arial"/>
              <a:buNone/>
            </a:pPr>
            <a:r>
              <a:rPr lang="en-US" sz="900" b="0" i="1" u="none" strike="noStrike" cap="none">
                <a:solidFill>
                  <a:srgbClr val="C00000"/>
                </a:solidFill>
                <a:latin typeface="Roboto Condensed"/>
                <a:ea typeface="Roboto Condensed"/>
                <a:cs typeface="Roboto Condensed"/>
                <a:sym typeface="Roboto Condensed"/>
              </a:rPr>
              <a:t>Inaccurate Model output</a:t>
            </a:r>
            <a:endParaRPr sz="900" b="0" i="1" u="none" strike="noStrike" cap="none">
              <a:solidFill>
                <a:srgbClr val="C00000"/>
              </a:solidFill>
              <a:latin typeface="Roboto Condensed"/>
              <a:ea typeface="Roboto Condensed"/>
              <a:cs typeface="Roboto Condensed"/>
              <a:sym typeface="Roboto Condensed"/>
            </a:endParaRPr>
          </a:p>
        </p:txBody>
      </p:sp>
      <p:sp>
        <p:nvSpPr>
          <p:cNvPr id="3015" name="Google Shape;3015;p143"/>
          <p:cNvSpPr/>
          <p:nvPr/>
        </p:nvSpPr>
        <p:spPr>
          <a:xfrm>
            <a:off x="7769897" y="4418142"/>
            <a:ext cx="1009200" cy="320400"/>
          </a:xfrm>
          <a:prstGeom prst="roundRect">
            <a:avLst>
              <a:gd name="adj" fmla="val 16667"/>
            </a:avLst>
          </a:prstGeom>
          <a:solidFill>
            <a:srgbClr val="D8D8D8"/>
          </a:solidFill>
          <a:ln w="25400"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900" b="0" i="1" u="none" strike="noStrike" cap="none">
                <a:solidFill>
                  <a:srgbClr val="000000"/>
                </a:solidFill>
                <a:latin typeface="Roboto Condensed"/>
                <a:ea typeface="Roboto Condensed"/>
                <a:cs typeface="Roboto Condensed"/>
                <a:sym typeface="Roboto Condensed"/>
              </a:rPr>
              <a:t>Data Poisoning</a:t>
            </a:r>
            <a:endParaRPr/>
          </a:p>
        </p:txBody>
      </p:sp>
      <p:sp>
        <p:nvSpPr>
          <p:cNvPr id="3016" name="Google Shape;3016;p143"/>
          <p:cNvSpPr/>
          <p:nvPr/>
        </p:nvSpPr>
        <p:spPr>
          <a:xfrm>
            <a:off x="6681246" y="4427856"/>
            <a:ext cx="1009200" cy="320400"/>
          </a:xfrm>
          <a:prstGeom prst="roundRect">
            <a:avLst>
              <a:gd name="adj" fmla="val 16667"/>
            </a:avLst>
          </a:prstGeom>
          <a:solidFill>
            <a:srgbClr val="D8D8D8"/>
          </a:solidFill>
          <a:ln w="25400"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900" b="0" i="1" u="none" strike="noStrike" cap="none">
                <a:solidFill>
                  <a:srgbClr val="000000"/>
                </a:solidFill>
                <a:latin typeface="Roboto Condensed"/>
                <a:ea typeface="Roboto Condensed"/>
                <a:cs typeface="Roboto Condensed"/>
                <a:sym typeface="Roboto Condensed"/>
              </a:rPr>
              <a:t>Unauthorized Training Data</a:t>
            </a:r>
            <a:endParaRPr/>
          </a:p>
        </p:txBody>
      </p:sp>
      <p:sp>
        <p:nvSpPr>
          <p:cNvPr id="3017" name="Google Shape;3017;p143"/>
          <p:cNvSpPr/>
          <p:nvPr/>
        </p:nvSpPr>
        <p:spPr>
          <a:xfrm>
            <a:off x="6691078" y="2920620"/>
            <a:ext cx="1009200" cy="320400"/>
          </a:xfrm>
          <a:prstGeom prst="roundRect">
            <a:avLst>
              <a:gd name="adj" fmla="val 16667"/>
            </a:avLst>
          </a:prstGeom>
          <a:solidFill>
            <a:srgbClr val="5B9BD5"/>
          </a:solidFill>
          <a:ln w="25400"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900" b="0" i="1" u="none" strike="noStrike" cap="none">
                <a:solidFill>
                  <a:srgbClr val="FFFFFF"/>
                </a:solidFill>
                <a:latin typeface="Roboto Condensed"/>
                <a:ea typeface="Roboto Condensed"/>
                <a:cs typeface="Roboto Condensed"/>
                <a:sym typeface="Roboto Condensed"/>
              </a:rPr>
              <a:t>Model Source Tampering</a:t>
            </a:r>
            <a:endParaRPr/>
          </a:p>
        </p:txBody>
      </p:sp>
      <p:sp>
        <p:nvSpPr>
          <p:cNvPr id="3018" name="Google Shape;3018;p143"/>
          <p:cNvSpPr/>
          <p:nvPr/>
        </p:nvSpPr>
        <p:spPr>
          <a:xfrm>
            <a:off x="8916593" y="2920620"/>
            <a:ext cx="1009200" cy="320400"/>
          </a:xfrm>
          <a:prstGeom prst="roundRect">
            <a:avLst>
              <a:gd name="adj" fmla="val 16667"/>
            </a:avLst>
          </a:prstGeom>
          <a:solidFill>
            <a:srgbClr val="5B9BD5"/>
          </a:solidFill>
          <a:ln w="25400"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900" b="0" i="1" u="none" strike="noStrike" cap="none">
                <a:solidFill>
                  <a:srgbClr val="FFFFFF"/>
                </a:solidFill>
                <a:latin typeface="Roboto Condensed"/>
                <a:ea typeface="Roboto Condensed"/>
                <a:cs typeface="Roboto Condensed"/>
                <a:sym typeface="Roboto Condensed"/>
              </a:rPr>
              <a:t>Model Exfiltration</a:t>
            </a:r>
            <a:endParaRPr/>
          </a:p>
        </p:txBody>
      </p:sp>
      <p:sp>
        <p:nvSpPr>
          <p:cNvPr id="3019" name="Google Shape;3019;p143"/>
          <p:cNvSpPr/>
          <p:nvPr/>
        </p:nvSpPr>
        <p:spPr>
          <a:xfrm>
            <a:off x="6700454" y="3323185"/>
            <a:ext cx="1009200" cy="488400"/>
          </a:xfrm>
          <a:prstGeom prst="roundRect">
            <a:avLst>
              <a:gd name="adj" fmla="val 16667"/>
            </a:avLst>
          </a:prstGeom>
          <a:solidFill>
            <a:srgbClr val="5B9BD5"/>
          </a:solidFill>
          <a:ln w="25400"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900" b="0" i="1" u="none" strike="noStrike" cap="none">
                <a:solidFill>
                  <a:srgbClr val="FFFFFF"/>
                </a:solidFill>
                <a:latin typeface="Roboto Condensed"/>
                <a:ea typeface="Roboto Condensed"/>
                <a:cs typeface="Roboto Condensed"/>
                <a:sym typeface="Roboto Condensed"/>
              </a:rPr>
              <a:t>Model Deployment tampering</a:t>
            </a:r>
            <a:endParaRPr/>
          </a:p>
        </p:txBody>
      </p:sp>
      <p:sp>
        <p:nvSpPr>
          <p:cNvPr id="3020" name="Google Shape;3020;p143"/>
          <p:cNvSpPr/>
          <p:nvPr/>
        </p:nvSpPr>
        <p:spPr>
          <a:xfrm>
            <a:off x="8847860" y="1688478"/>
            <a:ext cx="1009200" cy="320400"/>
          </a:xfrm>
          <a:prstGeom prst="roundRect">
            <a:avLst>
              <a:gd name="adj" fmla="val 16667"/>
            </a:avLst>
          </a:prstGeom>
          <a:solidFill>
            <a:srgbClr val="F7CED0"/>
          </a:solidFill>
          <a:ln w="25400"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700"/>
              <a:buFont typeface="Arial"/>
              <a:buNone/>
            </a:pPr>
            <a:r>
              <a:rPr lang="en-US" sz="900" b="0" i="1" u="none" strike="noStrike" cap="none">
                <a:solidFill>
                  <a:srgbClr val="C00000"/>
                </a:solidFill>
                <a:latin typeface="Roboto Condensed"/>
                <a:ea typeface="Roboto Condensed"/>
                <a:cs typeface="Roboto Condensed"/>
                <a:sym typeface="Roboto Condensed"/>
              </a:rPr>
              <a:t>Privilege Escalation</a:t>
            </a:r>
            <a:endParaRPr sz="900" b="0" i="1" u="none" strike="noStrike" cap="none">
              <a:solidFill>
                <a:srgbClr val="C00000"/>
              </a:solidFill>
              <a:latin typeface="Roboto Condensed"/>
              <a:ea typeface="Roboto Condensed"/>
              <a:cs typeface="Roboto Condensed"/>
              <a:sym typeface="Roboto Condensed"/>
            </a:endParaRPr>
          </a:p>
        </p:txBody>
      </p:sp>
      <p:sp>
        <p:nvSpPr>
          <p:cNvPr id="3021" name="Google Shape;3021;p143"/>
          <p:cNvSpPr/>
          <p:nvPr/>
        </p:nvSpPr>
        <p:spPr>
          <a:xfrm>
            <a:off x="7796107" y="2920620"/>
            <a:ext cx="1009200" cy="320400"/>
          </a:xfrm>
          <a:prstGeom prst="roundRect">
            <a:avLst>
              <a:gd name="adj" fmla="val 16667"/>
            </a:avLst>
          </a:prstGeom>
          <a:solidFill>
            <a:srgbClr val="5B9BD5"/>
          </a:solidFill>
          <a:ln w="25400"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900" b="0" i="1" u="none" strike="noStrike" cap="none">
                <a:solidFill>
                  <a:srgbClr val="FFFFFF"/>
                </a:solidFill>
                <a:latin typeface="Roboto Condensed"/>
                <a:ea typeface="Roboto Condensed"/>
                <a:cs typeface="Roboto Condensed"/>
                <a:sym typeface="Roboto Condensed"/>
              </a:rPr>
              <a:t>Model Reverse Engineering</a:t>
            </a:r>
            <a:endParaRPr/>
          </a:p>
        </p:txBody>
      </p:sp>
      <p:sp>
        <p:nvSpPr>
          <p:cNvPr id="3022" name="Google Shape;3022;p143"/>
          <p:cNvSpPr/>
          <p:nvPr/>
        </p:nvSpPr>
        <p:spPr>
          <a:xfrm>
            <a:off x="6685930" y="2136476"/>
            <a:ext cx="1009200" cy="320400"/>
          </a:xfrm>
          <a:prstGeom prst="roundRect">
            <a:avLst>
              <a:gd name="adj" fmla="val 16667"/>
            </a:avLst>
          </a:prstGeom>
          <a:solidFill>
            <a:srgbClr val="F7CED0"/>
          </a:solidFill>
          <a:ln w="25400"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700"/>
              <a:buFont typeface="Arial"/>
              <a:buNone/>
            </a:pPr>
            <a:r>
              <a:rPr lang="en-US" sz="900" b="0" i="1" u="none" strike="noStrike" cap="none">
                <a:solidFill>
                  <a:srgbClr val="C00000"/>
                </a:solidFill>
                <a:latin typeface="Roboto Condensed"/>
                <a:ea typeface="Roboto Condensed"/>
                <a:cs typeface="Roboto Condensed"/>
                <a:sym typeface="Roboto Condensed"/>
              </a:rPr>
              <a:t>Rogue Actions</a:t>
            </a:r>
            <a:endParaRPr sz="900" b="0" i="1" u="none" strike="noStrike" cap="none">
              <a:solidFill>
                <a:srgbClr val="C00000"/>
              </a:solidFill>
              <a:latin typeface="Roboto Condensed"/>
              <a:ea typeface="Roboto Condensed"/>
              <a:cs typeface="Roboto Condensed"/>
              <a:sym typeface="Roboto Condensed"/>
            </a:endParaRPr>
          </a:p>
        </p:txBody>
      </p:sp>
      <p:sp>
        <p:nvSpPr>
          <p:cNvPr id="3023" name="Google Shape;3023;p143"/>
          <p:cNvSpPr/>
          <p:nvPr/>
        </p:nvSpPr>
        <p:spPr>
          <a:xfrm>
            <a:off x="7769896" y="2135637"/>
            <a:ext cx="1009200" cy="320400"/>
          </a:xfrm>
          <a:prstGeom prst="roundRect">
            <a:avLst>
              <a:gd name="adj" fmla="val 16667"/>
            </a:avLst>
          </a:prstGeom>
          <a:solidFill>
            <a:srgbClr val="F7CED0"/>
          </a:solidFill>
          <a:ln w="25400" cap="flat" cmpd="sng">
            <a:solidFill>
              <a:srgbClr val="E7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700"/>
              <a:buFont typeface="Arial"/>
              <a:buNone/>
            </a:pPr>
            <a:r>
              <a:rPr lang="en-US" sz="900" b="0" i="1" u="none" strike="noStrike" cap="none">
                <a:solidFill>
                  <a:srgbClr val="C00000"/>
                </a:solidFill>
                <a:latin typeface="Roboto Condensed"/>
                <a:ea typeface="Roboto Condensed"/>
                <a:cs typeface="Roboto Condensed"/>
                <a:sym typeface="Roboto Condensed"/>
              </a:rPr>
              <a:t>Insecure Integration</a:t>
            </a:r>
            <a:endParaRPr sz="900" b="0" i="1" u="none" strike="noStrike" cap="none">
              <a:solidFill>
                <a:srgbClr val="C00000"/>
              </a:solidFill>
              <a:latin typeface="Roboto Condensed"/>
              <a:ea typeface="Roboto Condensed"/>
              <a:cs typeface="Roboto Condensed"/>
              <a:sym typeface="Roboto Condensed"/>
            </a:endParaRPr>
          </a:p>
        </p:txBody>
      </p:sp>
      <p:sp>
        <p:nvSpPr>
          <p:cNvPr id="3024" name="Google Shape;3024;p143"/>
          <p:cNvSpPr/>
          <p:nvPr/>
        </p:nvSpPr>
        <p:spPr>
          <a:xfrm>
            <a:off x="10048557" y="1206233"/>
            <a:ext cx="1766400" cy="1249800"/>
          </a:xfrm>
          <a:prstGeom prst="rect">
            <a:avLst/>
          </a:prstGeom>
          <a:solidFill>
            <a:srgbClr val="F2F2F2"/>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000" b="1" i="0" u="none" strike="noStrike" cap="none">
                <a:solidFill>
                  <a:srgbClr val="000000"/>
                </a:solidFill>
                <a:latin typeface="Roboto Condensed"/>
                <a:ea typeface="Roboto Condensed"/>
                <a:cs typeface="Roboto Condensed"/>
                <a:sym typeface="Roboto Condensed"/>
              </a:rPr>
              <a:t>Direct Control</a:t>
            </a:r>
            <a:endParaRPr sz="10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200"/>
              <a:buFont typeface="Arial"/>
              <a:buNone/>
            </a:pPr>
            <a:r>
              <a:rPr lang="en-US" sz="1000" b="0" i="0" u="none" strike="noStrike" cap="none">
                <a:solidFill>
                  <a:srgbClr val="000000"/>
                </a:solidFill>
                <a:latin typeface="Roboto Condensed"/>
                <a:ea typeface="Roboto Condensed"/>
                <a:cs typeface="Roboto Condensed"/>
                <a:sym typeface="Roboto Condensed"/>
              </a:rPr>
              <a:t>This risks can be directly controlled by the consumers through secure application development</a:t>
            </a:r>
            <a:endParaRPr sz="1000" b="0" i="0" u="none" strike="noStrike" cap="none">
              <a:solidFill>
                <a:srgbClr val="000000"/>
              </a:solidFill>
              <a:latin typeface="Roboto Condensed"/>
              <a:ea typeface="Roboto Condensed"/>
              <a:cs typeface="Roboto Condensed"/>
              <a:sym typeface="Roboto Condensed"/>
            </a:endParaRPr>
          </a:p>
        </p:txBody>
      </p:sp>
      <p:sp>
        <p:nvSpPr>
          <p:cNvPr id="3025" name="Google Shape;3025;p143"/>
          <p:cNvSpPr/>
          <p:nvPr/>
        </p:nvSpPr>
        <p:spPr>
          <a:xfrm>
            <a:off x="10048556" y="2942083"/>
            <a:ext cx="1766400" cy="3242400"/>
          </a:xfrm>
          <a:prstGeom prst="rect">
            <a:avLst/>
          </a:prstGeom>
          <a:solidFill>
            <a:srgbClr val="F2F2F2"/>
          </a:solidFill>
          <a:ln w="9525" cap="flat" cmpd="sng">
            <a:solidFill>
              <a:srgbClr val="E7E6E6"/>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000" b="1" i="0" u="none" strike="noStrike" cap="none">
                <a:solidFill>
                  <a:srgbClr val="000000"/>
                </a:solidFill>
                <a:latin typeface="Roboto Condensed"/>
                <a:ea typeface="Roboto Condensed"/>
                <a:cs typeface="Roboto Condensed"/>
                <a:sym typeface="Roboto Condensed"/>
              </a:rPr>
              <a:t>Indirect Control</a:t>
            </a:r>
            <a:endParaRPr sz="10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200"/>
              <a:buFont typeface="Arial"/>
              <a:buNone/>
            </a:pPr>
            <a:r>
              <a:rPr lang="en-US" sz="1000" b="0" i="0" u="none" strike="noStrike" cap="none">
                <a:solidFill>
                  <a:srgbClr val="000000"/>
                </a:solidFill>
                <a:latin typeface="Roboto Condensed"/>
                <a:ea typeface="Roboto Condensed"/>
                <a:cs typeface="Roboto Condensed"/>
                <a:sym typeface="Roboto Condensed"/>
              </a:rPr>
              <a:t>Consumers do not have direct control on these risks since the models are not trained by consumers. Providers train and expose the models as hosted services. These types of risks are mitigated through adversarial testing</a:t>
            </a:r>
            <a:endParaRPr sz="1000" b="0" i="0" u="none" strike="noStrike" cap="none">
              <a:solidFill>
                <a:srgbClr val="000000"/>
              </a:solidFill>
              <a:latin typeface="Roboto Condensed"/>
              <a:ea typeface="Roboto Condensed"/>
              <a:cs typeface="Roboto Condensed"/>
              <a:sym typeface="Roboto Condensed"/>
            </a:endParaRPr>
          </a:p>
        </p:txBody>
      </p:sp>
      <p:cxnSp>
        <p:nvCxnSpPr>
          <p:cNvPr id="3026" name="Google Shape;3026;p143"/>
          <p:cNvCxnSpPr/>
          <p:nvPr/>
        </p:nvCxnSpPr>
        <p:spPr>
          <a:xfrm>
            <a:off x="6681246" y="1084813"/>
            <a:ext cx="3176100" cy="0"/>
          </a:xfrm>
          <a:prstGeom prst="straightConnector1">
            <a:avLst/>
          </a:prstGeom>
          <a:noFill/>
          <a:ln w="9525" cap="flat" cmpd="sng">
            <a:solidFill>
              <a:srgbClr val="E7E6E6"/>
            </a:solidFill>
            <a:prstDash val="solid"/>
            <a:round/>
            <a:headEnd type="triangle" w="med" len="med"/>
            <a:tailEnd type="triangle" w="med" len="med"/>
          </a:ln>
        </p:spPr>
      </p:cxnSp>
      <p:sp>
        <p:nvSpPr>
          <p:cNvPr id="3027" name="Google Shape;3027;p143"/>
          <p:cNvSpPr/>
          <p:nvPr/>
        </p:nvSpPr>
        <p:spPr>
          <a:xfrm>
            <a:off x="7509852" y="958090"/>
            <a:ext cx="1416600" cy="202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000" b="0" i="0" u="none" strike="noStrike" cap="none">
                <a:solidFill>
                  <a:srgbClr val="000000"/>
                </a:solidFill>
                <a:latin typeface="Roboto Condensed"/>
                <a:ea typeface="Roboto Condensed"/>
                <a:cs typeface="Roboto Condensed"/>
                <a:sym typeface="Roboto Condensed"/>
              </a:rPr>
              <a:t>Risk Patterns</a:t>
            </a:r>
            <a:endParaRPr sz="1000" b="0" i="0" u="none" strike="noStrike" cap="none">
              <a:solidFill>
                <a:srgbClr val="000000"/>
              </a:solidFill>
              <a:latin typeface="Roboto Condensed"/>
              <a:ea typeface="Roboto Condensed"/>
              <a:cs typeface="Roboto Condensed"/>
              <a:sym typeface="Roboto Condensed"/>
            </a:endParaRPr>
          </a:p>
        </p:txBody>
      </p:sp>
      <p:cxnSp>
        <p:nvCxnSpPr>
          <p:cNvPr id="3028" name="Google Shape;3028;p143"/>
          <p:cNvCxnSpPr>
            <a:stCxn id="2988" idx="1"/>
            <a:endCxn id="2987" idx="1"/>
          </p:cNvCxnSpPr>
          <p:nvPr/>
        </p:nvCxnSpPr>
        <p:spPr>
          <a:xfrm>
            <a:off x="2199779" y="3109920"/>
            <a:ext cx="588000" cy="869100"/>
          </a:xfrm>
          <a:prstGeom prst="bentConnector3">
            <a:avLst>
              <a:gd name="adj1" fmla="val -40497"/>
            </a:avLst>
          </a:prstGeom>
          <a:noFill/>
          <a:ln w="9525" cap="flat" cmpd="sng">
            <a:solidFill>
              <a:schemeClr val="dk2"/>
            </a:solidFill>
            <a:prstDash val="solid"/>
            <a:round/>
            <a:headEnd type="none" w="med" len="med"/>
            <a:tailEnd type="triangle" w="med" len="med"/>
          </a:ln>
        </p:spPr>
      </p:cxnSp>
      <p:cxnSp>
        <p:nvCxnSpPr>
          <p:cNvPr id="3029" name="Google Shape;3029;p143"/>
          <p:cNvCxnSpPr>
            <a:stCxn id="2987" idx="3"/>
            <a:endCxn id="2986" idx="1"/>
          </p:cNvCxnSpPr>
          <p:nvPr/>
        </p:nvCxnSpPr>
        <p:spPr>
          <a:xfrm>
            <a:off x="4105956" y="3979015"/>
            <a:ext cx="154500" cy="0"/>
          </a:xfrm>
          <a:prstGeom prst="straightConnector1">
            <a:avLst/>
          </a:prstGeom>
          <a:noFill/>
          <a:ln w="9525" cap="flat" cmpd="sng">
            <a:solidFill>
              <a:schemeClr val="dk2"/>
            </a:solidFill>
            <a:prstDash val="solid"/>
            <a:round/>
            <a:headEnd type="none" w="med" len="med"/>
            <a:tailEnd type="triangle" w="med" len="med"/>
          </a:ln>
        </p:spPr>
      </p:cxnSp>
      <p:cxnSp>
        <p:nvCxnSpPr>
          <p:cNvPr id="3030" name="Google Shape;3030;p143"/>
          <p:cNvCxnSpPr>
            <a:endCxn id="2988" idx="3"/>
          </p:cNvCxnSpPr>
          <p:nvPr/>
        </p:nvCxnSpPr>
        <p:spPr>
          <a:xfrm rot="-5400000">
            <a:off x="5515379" y="3173220"/>
            <a:ext cx="869100" cy="742500"/>
          </a:xfrm>
          <a:prstGeom prst="bentConnector4">
            <a:avLst>
              <a:gd name="adj1" fmla="val 2099"/>
              <a:gd name="adj2" fmla="val 132071"/>
            </a:avLst>
          </a:prstGeom>
          <a:noFill/>
          <a:ln w="9525" cap="flat" cmpd="sng">
            <a:solidFill>
              <a:schemeClr val="dk2"/>
            </a:solidFill>
            <a:prstDash val="solid"/>
            <a:round/>
            <a:headEnd type="none" w="med" len="med"/>
            <a:tailEnd type="triangle" w="med" len="med"/>
          </a:ln>
        </p:spPr>
      </p:cxnSp>
      <p:cxnSp>
        <p:nvCxnSpPr>
          <p:cNvPr id="3031" name="Google Shape;3031;p143"/>
          <p:cNvCxnSpPr>
            <a:stCxn id="2983" idx="0"/>
            <a:endCxn id="2984" idx="2"/>
          </p:cNvCxnSpPr>
          <p:nvPr/>
        </p:nvCxnSpPr>
        <p:spPr>
          <a:xfrm rot="10800000">
            <a:off x="4321340" y="5411858"/>
            <a:ext cx="0" cy="272400"/>
          </a:xfrm>
          <a:prstGeom prst="straightConnector1">
            <a:avLst/>
          </a:prstGeom>
          <a:noFill/>
          <a:ln w="9525" cap="flat" cmpd="sng">
            <a:solidFill>
              <a:schemeClr val="dk2"/>
            </a:solidFill>
            <a:prstDash val="solid"/>
            <a:round/>
            <a:headEnd type="none" w="med" len="med"/>
            <a:tailEnd type="triangle" w="med" len="med"/>
          </a:ln>
        </p:spPr>
      </p:cxnSp>
      <p:cxnSp>
        <p:nvCxnSpPr>
          <p:cNvPr id="3032" name="Google Shape;3032;p143"/>
          <p:cNvCxnSpPr>
            <a:endCxn id="2985" idx="2"/>
          </p:cNvCxnSpPr>
          <p:nvPr/>
        </p:nvCxnSpPr>
        <p:spPr>
          <a:xfrm rot="10800000">
            <a:off x="4321458" y="4838439"/>
            <a:ext cx="0" cy="238500"/>
          </a:xfrm>
          <a:prstGeom prst="straightConnector1">
            <a:avLst/>
          </a:prstGeom>
          <a:noFill/>
          <a:ln w="9525" cap="flat" cmpd="sng">
            <a:solidFill>
              <a:schemeClr val="dk2"/>
            </a:solidFill>
            <a:prstDash val="solid"/>
            <a:round/>
            <a:headEnd type="none" w="med" len="med"/>
            <a:tailEnd type="triangle" w="med" len="med"/>
          </a:ln>
        </p:spPr>
      </p:cxnSp>
      <p:cxnSp>
        <p:nvCxnSpPr>
          <p:cNvPr id="3033" name="Google Shape;3033;p143"/>
          <p:cNvCxnSpPr>
            <a:stCxn id="2985" idx="0"/>
            <a:endCxn id="2986" idx="2"/>
          </p:cNvCxnSpPr>
          <p:nvPr/>
        </p:nvCxnSpPr>
        <p:spPr>
          <a:xfrm rot="-5400000">
            <a:off x="4442208" y="4025889"/>
            <a:ext cx="356700" cy="598200"/>
          </a:xfrm>
          <a:prstGeom prst="bentConnector3">
            <a:avLst>
              <a:gd name="adj1" fmla="val 74044"/>
            </a:avLst>
          </a:prstGeom>
          <a:noFill/>
          <a:ln w="9525" cap="flat" cmpd="sng">
            <a:solidFill>
              <a:schemeClr val="dk2"/>
            </a:solidFill>
            <a:prstDash val="solid"/>
            <a:round/>
            <a:headEnd type="none" w="med" len="med"/>
            <a:tailEnd type="triangle" w="med" len="med"/>
          </a:ln>
        </p:spPr>
      </p:cxnSp>
      <p:cxnSp>
        <p:nvCxnSpPr>
          <p:cNvPr id="3034" name="Google Shape;3034;p143"/>
          <p:cNvCxnSpPr>
            <a:endCxn id="3008" idx="1"/>
          </p:cNvCxnSpPr>
          <p:nvPr/>
        </p:nvCxnSpPr>
        <p:spPr>
          <a:xfrm rot="10800000" flipH="1">
            <a:off x="4402395" y="1861551"/>
            <a:ext cx="175200" cy="6900"/>
          </a:xfrm>
          <a:prstGeom prst="straightConnector1">
            <a:avLst/>
          </a:prstGeom>
          <a:noFill/>
          <a:ln w="9525" cap="flat" cmpd="sng">
            <a:solidFill>
              <a:schemeClr val="dk2"/>
            </a:solidFill>
            <a:prstDash val="solid"/>
            <a:round/>
            <a:headEnd type="triangle" w="med" len="med"/>
            <a:tailEnd type="triangle" w="med" len="med"/>
          </a:ln>
        </p:spPr>
      </p:cxnSp>
      <p:cxnSp>
        <p:nvCxnSpPr>
          <p:cNvPr id="3035" name="Google Shape;3035;p143"/>
          <p:cNvCxnSpPr>
            <a:stCxn id="2997" idx="1"/>
            <a:endCxn id="2999" idx="0"/>
          </p:cNvCxnSpPr>
          <p:nvPr/>
        </p:nvCxnSpPr>
        <p:spPr>
          <a:xfrm>
            <a:off x="2214099" y="1429625"/>
            <a:ext cx="644700" cy="896400"/>
          </a:xfrm>
          <a:prstGeom prst="bentConnector4">
            <a:avLst>
              <a:gd name="adj1" fmla="val -36936"/>
              <a:gd name="adj2" fmla="val 75605"/>
            </a:avLst>
          </a:prstGeom>
          <a:noFill/>
          <a:ln w="9525" cap="flat" cmpd="sng">
            <a:solidFill>
              <a:schemeClr val="dk2"/>
            </a:solidFill>
            <a:prstDash val="solid"/>
            <a:round/>
            <a:headEnd type="none" w="med" len="med"/>
            <a:tailEnd type="triangle" w="med" len="med"/>
          </a:ln>
        </p:spPr>
      </p:cxnSp>
      <p:cxnSp>
        <p:nvCxnSpPr>
          <p:cNvPr id="3036" name="Google Shape;3036;p143"/>
          <p:cNvCxnSpPr>
            <a:stCxn id="2997" idx="3"/>
            <a:endCxn id="3000" idx="0"/>
          </p:cNvCxnSpPr>
          <p:nvPr/>
        </p:nvCxnSpPr>
        <p:spPr>
          <a:xfrm flipH="1">
            <a:off x="5661999" y="1429625"/>
            <a:ext cx="673500" cy="922500"/>
          </a:xfrm>
          <a:prstGeom prst="bentConnector4">
            <a:avLst>
              <a:gd name="adj1" fmla="val -35356"/>
              <a:gd name="adj2" fmla="val 72491"/>
            </a:avLst>
          </a:prstGeom>
          <a:noFill/>
          <a:ln w="9525" cap="flat" cmpd="sng">
            <a:solidFill>
              <a:schemeClr val="dk2"/>
            </a:solidFill>
            <a:prstDash val="solid"/>
            <a:round/>
            <a:headEnd type="none" w="med" len="med"/>
            <a:tailEnd type="triangle" w="med" len="med"/>
          </a:ln>
        </p:spPr>
      </p:cxnSp>
      <p:cxnSp>
        <p:nvCxnSpPr>
          <p:cNvPr id="3037" name="Google Shape;3037;p143"/>
          <p:cNvCxnSpPr>
            <a:stCxn id="2998" idx="2"/>
          </p:cNvCxnSpPr>
          <p:nvPr/>
        </p:nvCxnSpPr>
        <p:spPr>
          <a:xfrm rot="5400000">
            <a:off x="3078400" y="1931501"/>
            <a:ext cx="136200" cy="323400"/>
          </a:xfrm>
          <a:prstGeom prst="bentConnector2">
            <a:avLst/>
          </a:prstGeom>
          <a:noFill/>
          <a:ln w="9525" cap="flat" cmpd="sng">
            <a:solidFill>
              <a:schemeClr val="dk2"/>
            </a:solidFill>
            <a:prstDash val="dash"/>
            <a:round/>
            <a:headEnd type="triangle" w="med" len="med"/>
            <a:tailEnd type="triangle" w="med" len="med"/>
          </a:ln>
        </p:spPr>
      </p:cxnSp>
      <p:cxnSp>
        <p:nvCxnSpPr>
          <p:cNvPr id="3038" name="Google Shape;3038;p143"/>
          <p:cNvCxnSpPr/>
          <p:nvPr/>
        </p:nvCxnSpPr>
        <p:spPr>
          <a:xfrm rot="-5400000" flipH="1">
            <a:off x="5324503" y="1967085"/>
            <a:ext cx="136200" cy="323400"/>
          </a:xfrm>
          <a:prstGeom prst="bentConnector2">
            <a:avLst/>
          </a:prstGeom>
          <a:noFill/>
          <a:ln w="9525" cap="flat" cmpd="sng">
            <a:solidFill>
              <a:schemeClr val="dk2"/>
            </a:solidFill>
            <a:prstDash val="dash"/>
            <a:round/>
            <a:headEnd type="triangle" w="med" len="med"/>
            <a:tailEnd type="triangle" w="med" len="med"/>
          </a:ln>
        </p:spPr>
      </p:cxn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3042"/>
        <p:cNvGrpSpPr/>
        <p:nvPr/>
      </p:nvGrpSpPr>
      <p:grpSpPr>
        <a:xfrm>
          <a:off x="0" y="0"/>
          <a:ext cx="0" cy="0"/>
          <a:chOff x="0" y="0"/>
          <a:chExt cx="0" cy="0"/>
        </a:xfrm>
      </p:grpSpPr>
      <p:sp>
        <p:nvSpPr>
          <p:cNvPr id="3043" name="Google Shape;3043;p144"/>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Arial"/>
              <a:buNone/>
            </a:pPr>
            <a:r>
              <a:rPr lang="en-US" sz="4000">
                <a:solidFill>
                  <a:srgbClr val="000000"/>
                </a:solidFill>
              </a:rPr>
              <a:t>Risk Patterns</a:t>
            </a:r>
            <a:endParaRPr/>
          </a:p>
          <a:p>
            <a:pPr marL="0" marR="0" lvl="0" indent="0" algn="l" rtl="0">
              <a:lnSpc>
                <a:spcPct val="90000"/>
              </a:lnSpc>
              <a:spcBef>
                <a:spcPts val="0"/>
              </a:spcBef>
              <a:spcAft>
                <a:spcPts val="0"/>
              </a:spcAft>
              <a:buClr>
                <a:schemeClr val="dk1"/>
              </a:buClr>
              <a:buSzPts val="4800"/>
              <a:buFont typeface="Arial"/>
              <a:buNone/>
            </a:pPr>
            <a:r>
              <a:rPr lang="en-US" sz="4000" i="1">
                <a:solidFill>
                  <a:srgbClr val="000000"/>
                </a:solidFill>
              </a:rPr>
              <a:t>Application Layer</a:t>
            </a:r>
            <a:endParaRPr/>
          </a:p>
          <a:p>
            <a:pPr marL="0" marR="0" lvl="0" indent="0" algn="l" rtl="0">
              <a:lnSpc>
                <a:spcPct val="90000"/>
              </a:lnSpc>
              <a:spcBef>
                <a:spcPts val="0"/>
              </a:spcBef>
              <a:spcAft>
                <a:spcPts val="0"/>
              </a:spcAft>
              <a:buClr>
                <a:schemeClr val="dk1"/>
              </a:buClr>
              <a:buSzPts val="4800"/>
              <a:buFont typeface="Arial"/>
              <a:buNone/>
            </a:pPr>
            <a:endParaRPr/>
          </a:p>
          <a:p>
            <a:pPr marL="457200" marR="0" lvl="0" indent="-228600" algn="l" rtl="0">
              <a:lnSpc>
                <a:spcPct val="90000"/>
              </a:lnSpc>
              <a:spcBef>
                <a:spcPts val="1000"/>
              </a:spcBef>
              <a:spcAft>
                <a:spcPts val="0"/>
              </a:spcAft>
              <a:buClr>
                <a:schemeClr val="dk1"/>
              </a:buClr>
              <a:buSzPts val="4800"/>
              <a:buFont typeface="Arial"/>
              <a:buNone/>
            </a:pPr>
            <a:endParaRPr sz="4000"/>
          </a:p>
        </p:txBody>
      </p:sp>
      <p:pic>
        <p:nvPicPr>
          <p:cNvPr id="3044" name="Google Shape;3044;p144"/>
          <p:cNvPicPr preferRelativeResize="0"/>
          <p:nvPr/>
        </p:nvPicPr>
        <p:blipFill rotWithShape="1">
          <a:blip r:embed="rId3">
            <a:alphaModFix/>
          </a:blip>
          <a:srcRect/>
          <a:stretch/>
        </p:blipFill>
        <p:spPr>
          <a:xfrm>
            <a:off x="1078158" y="825500"/>
            <a:ext cx="5207100" cy="5207100"/>
          </a:xfrm>
          <a:prstGeom prst="ellipse">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8"/>
        <p:cNvGrpSpPr/>
        <p:nvPr/>
      </p:nvGrpSpPr>
      <p:grpSpPr>
        <a:xfrm>
          <a:off x="0" y="0"/>
          <a:ext cx="0" cy="0"/>
          <a:chOff x="0" y="0"/>
          <a:chExt cx="0" cy="0"/>
        </a:xfrm>
      </p:grpSpPr>
      <p:sp>
        <p:nvSpPr>
          <p:cNvPr id="3049" name="Google Shape;3049;p145"/>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Security | Risk Patterns &amp; Mitigations (1/2)</a:t>
            </a:r>
            <a:endParaRPr/>
          </a:p>
        </p:txBody>
      </p:sp>
      <p:sp>
        <p:nvSpPr>
          <p:cNvPr id="3050" name="Google Shape;3050;p145"/>
          <p:cNvSpPr txBox="1">
            <a:spLocks noGrp="1"/>
          </p:cNvSpPr>
          <p:nvPr>
            <p:ph type="subTitle" idx="1"/>
          </p:nvPr>
        </p:nvSpPr>
        <p:spPr>
          <a:xfrm>
            <a:off x="456005" y="1176109"/>
            <a:ext cx="11280000" cy="524700"/>
          </a:xfrm>
          <a:prstGeom prst="rect">
            <a:avLst/>
          </a:prstGeom>
          <a:noFill/>
          <a:ln>
            <a:noFill/>
          </a:ln>
        </p:spPr>
        <p:txBody>
          <a:bodyPr spcFirstLastPara="1" wrap="square" lIns="91425" tIns="91425" rIns="91425" bIns="91425" anchor="t" anchorCtr="0">
            <a:noAutofit/>
          </a:bodyPr>
          <a:lstStyle/>
          <a:p>
            <a:pPr marL="457200" lvl="0" indent="-342900" algn="l" rtl="0">
              <a:lnSpc>
                <a:spcPct val="95000"/>
              </a:lnSpc>
              <a:spcBef>
                <a:spcPts val="0"/>
              </a:spcBef>
              <a:spcAft>
                <a:spcPts val="0"/>
              </a:spcAft>
              <a:buSzPts val="1800"/>
              <a:buNone/>
            </a:pPr>
            <a:endParaRPr/>
          </a:p>
        </p:txBody>
      </p:sp>
      <p:graphicFrame>
        <p:nvGraphicFramePr>
          <p:cNvPr id="3051" name="Google Shape;3051;p145"/>
          <p:cNvGraphicFramePr/>
          <p:nvPr/>
        </p:nvGraphicFramePr>
        <p:xfrm>
          <a:off x="358431" y="983112"/>
          <a:ext cx="3000000" cy="3000000"/>
        </p:xfrm>
        <a:graphic>
          <a:graphicData uri="http://schemas.openxmlformats.org/drawingml/2006/table">
            <a:tbl>
              <a:tblPr>
                <a:noFill/>
                <a:tableStyleId>{29CBDF55-6DA5-4320-84E6-689B39CA9C16}</a:tableStyleId>
              </a:tblPr>
              <a:tblGrid>
                <a:gridCol w="1181000">
                  <a:extLst>
                    <a:ext uri="{9D8B030D-6E8A-4147-A177-3AD203B41FA5}">
                      <a16:colId xmlns:a16="http://schemas.microsoft.com/office/drawing/2014/main" val="20000"/>
                    </a:ext>
                  </a:extLst>
                </a:gridCol>
                <a:gridCol w="3669175">
                  <a:extLst>
                    <a:ext uri="{9D8B030D-6E8A-4147-A177-3AD203B41FA5}">
                      <a16:colId xmlns:a16="http://schemas.microsoft.com/office/drawing/2014/main" val="20001"/>
                    </a:ext>
                  </a:extLst>
                </a:gridCol>
                <a:gridCol w="6652475">
                  <a:extLst>
                    <a:ext uri="{9D8B030D-6E8A-4147-A177-3AD203B41FA5}">
                      <a16:colId xmlns:a16="http://schemas.microsoft.com/office/drawing/2014/main" val="20002"/>
                    </a:ext>
                  </a:extLst>
                </a:gridCol>
              </a:tblGrid>
              <a:tr h="557775">
                <a:tc>
                  <a:txBody>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chemeClr val="lt1"/>
                          </a:solidFill>
                          <a:latin typeface="Roboto Condensed"/>
                          <a:ea typeface="Roboto Condensed"/>
                          <a:cs typeface="Roboto Condensed"/>
                          <a:sym typeface="Roboto Condensed"/>
                        </a:rPr>
                        <a:t>Risk</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chemeClr val="lt1"/>
                          </a:solidFill>
                          <a:latin typeface="Roboto Condensed"/>
                          <a:ea typeface="Roboto Condensed"/>
                          <a:cs typeface="Roboto Condensed"/>
                          <a:sym typeface="Roboto Condensed"/>
                        </a:rPr>
                        <a:t>Description</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chemeClr val="lt1"/>
                          </a:solidFill>
                          <a:latin typeface="Roboto Condensed"/>
                          <a:ea typeface="Roboto Condensed"/>
                          <a:cs typeface="Roboto Condensed"/>
                          <a:sym typeface="Roboto Condensed"/>
                        </a:rPr>
                        <a:t>Mitigation</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A0"/>
                    </a:solidFill>
                  </a:tcPr>
                </a:tc>
                <a:extLst>
                  <a:ext uri="{0D108BD9-81ED-4DB2-BD59-A6C34878D82A}">
                    <a16:rowId xmlns:a16="http://schemas.microsoft.com/office/drawing/2014/main" val="10000"/>
                  </a:ext>
                </a:extLst>
              </a:tr>
              <a:tr h="3563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33A0"/>
                          </a:solidFill>
                          <a:latin typeface="Roboto Condensed"/>
                          <a:ea typeface="Roboto Condensed"/>
                          <a:cs typeface="Roboto Condensed"/>
                          <a:sym typeface="Roboto Condensed"/>
                        </a:rPr>
                        <a:t>Prompt Injection</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Prompt Injection occurs when a user(external content) manipulates an agent’s instructions so that it ignores its original goals, rules or safety boundaries. There are primarily three types of prompt injection pattern</a:t>
                      </a:r>
                      <a:endParaRPr sz="1200" b="0" i="0" u="none" strike="noStrike" cap="none">
                        <a:solidFill>
                          <a:srgbClr val="000000"/>
                        </a:solidFill>
                        <a:latin typeface="Roboto Condensed"/>
                        <a:ea typeface="Roboto Condensed"/>
                        <a:cs typeface="Roboto Condensed"/>
                        <a:sym typeface="Roboto Condensed"/>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rgbClr val="000000"/>
                          </a:solidFill>
                          <a:latin typeface="Roboto Condensed"/>
                          <a:ea typeface="Roboto Condensed"/>
                          <a:cs typeface="Roboto Condensed"/>
                          <a:sym typeface="Roboto Condensed"/>
                        </a:rPr>
                        <a:t>Direct Prompt Injection : Malicious instructions are directly entered into the prompt</a:t>
                      </a:r>
                      <a:endParaRPr sz="1200" b="0" i="0" u="none" strike="noStrike" cap="none">
                        <a:solidFill>
                          <a:srgbClr val="000000"/>
                        </a:solidFill>
                        <a:latin typeface="Roboto Condensed"/>
                        <a:ea typeface="Roboto Condensed"/>
                        <a:cs typeface="Roboto Condensed"/>
                        <a:sym typeface="Roboto Condensed"/>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rgbClr val="000000"/>
                          </a:solidFill>
                          <a:latin typeface="Roboto Condensed"/>
                          <a:ea typeface="Roboto Condensed"/>
                          <a:cs typeface="Roboto Condensed"/>
                          <a:sym typeface="Roboto Condensed"/>
                        </a:rPr>
                        <a:t>Indirect Prompt Injection: Malicious instructions read from external data sources(e.g. documents, web pages)</a:t>
                      </a:r>
                      <a:endParaRPr sz="1200" b="0" i="0" u="none" strike="noStrike" cap="none">
                        <a:solidFill>
                          <a:srgbClr val="000000"/>
                        </a:solidFill>
                        <a:latin typeface="Roboto Condensed"/>
                        <a:ea typeface="Roboto Condensed"/>
                        <a:cs typeface="Roboto Condensed"/>
                        <a:sym typeface="Roboto Condensed"/>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rgbClr val="000000"/>
                          </a:solidFill>
                          <a:latin typeface="Roboto Condensed"/>
                          <a:ea typeface="Roboto Condensed"/>
                          <a:cs typeface="Roboto Condensed"/>
                          <a:sym typeface="Roboto Condensed"/>
                        </a:rPr>
                        <a:t>Jailbreaks : Malicious instructions cause models to act in ways they were trained to avoid</a:t>
                      </a:r>
                      <a:endParaRPr sz="1200" b="0" i="0" u="none" strike="noStrike" cap="none">
                        <a:solidFill>
                          <a:srgbClr val="000000"/>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This risk can be mitigated through following prompt engineering best practices and leveraging input guardrails.</a:t>
                      </a:r>
                      <a:endParaRPr/>
                    </a:p>
                    <a:p>
                      <a:pPr marL="171450" marR="0" lvl="0" indent="-9525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Condensed"/>
                        <a:ea typeface="Roboto Condensed"/>
                        <a:cs typeface="Roboto Condensed"/>
                        <a:sym typeface="Roboto Condensed"/>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Input Guardrails: Configure input guardrails to detect and de-identify sensitive data. </a:t>
                      </a:r>
                      <a:r>
                        <a:rPr lang="en-US" sz="1200" b="0" i="0" u="none" strike="noStrike" cap="none">
                          <a:solidFill>
                            <a:srgbClr val="E31837"/>
                          </a:solidFill>
                          <a:latin typeface="Roboto Condensed"/>
                          <a:ea typeface="Roboto Condensed"/>
                          <a:cs typeface="Roboto Condensed"/>
                          <a:sym typeface="Roboto Condensed"/>
                        </a:rPr>
                        <a:t>Use Model Armor to configure prompt injection and jail break detection</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Separate Instructions from Inputs : Separate System Prompt from user prompt. Avoid to add any PLACEHOLDERs within system prompt</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Human in the loop for high impact actions : High impact actions should not be auto approved, those should implement human in the loop</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Explain-before-Act: Use chain of thought prompting to be able to monitor the agents’ thought traces.</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Source Attribution: Always engineer the system to show source attributions for response provided by agents</a:t>
                      </a:r>
                      <a:endParaRPr/>
                    </a:p>
                    <a:p>
                      <a:pPr marL="171450" marR="0" lvl="0" indent="-9525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3563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33A0"/>
                          </a:solidFill>
                          <a:latin typeface="Roboto Condensed"/>
                          <a:ea typeface="Roboto Condensed"/>
                          <a:cs typeface="Roboto Condensed"/>
                          <a:sym typeface="Roboto Condensed"/>
                        </a:rPr>
                        <a:t>Sensitive Data Disclosure</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This risk occurs when an agent exposes private, confidential, or regulated information to the wrong person, system or context</a:t>
                      </a:r>
                      <a:endParaRPr sz="1200" b="0" i="0" u="none" strike="noStrike" cap="none">
                        <a:solidFill>
                          <a:srgbClr val="000000"/>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Mitigate this risk by following:</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Data minimization by default : The agent is provided access to data sources following least privilege principle</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Data Sensitivity Classification: Capture data classification as metadata and use the metadata to filter relevant context for the agents</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Output Guardrails: Configure output guardrails to detect and de-identify sensitive data. </a:t>
                      </a:r>
                      <a:r>
                        <a:rPr lang="en-US" sz="1200" b="0" i="0" u="none" strike="noStrike" cap="none">
                          <a:solidFill>
                            <a:srgbClr val="E31837"/>
                          </a:solidFill>
                          <a:latin typeface="Roboto Condensed"/>
                          <a:ea typeface="Roboto Condensed"/>
                          <a:cs typeface="Roboto Condensed"/>
                          <a:sym typeface="Roboto Condensed"/>
                        </a:rPr>
                        <a:t>Use Model Armor templates with Advance detection type to detect sensitive data and prevent accidental sensitive data disclosure</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563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33A0"/>
                          </a:solidFill>
                          <a:latin typeface="Roboto Condensed"/>
                          <a:ea typeface="Roboto Condensed"/>
                          <a:cs typeface="Roboto Condensed"/>
                          <a:sym typeface="Roboto Condensed"/>
                        </a:rPr>
                        <a:t>Rogue Actions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33A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Rogue actions occur when an agent takes actions that were not explicitly authorized, expected, or intended by the user, even if the action appears logical from the agent’s internal reasoning</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33A0"/>
                      </a:solidFill>
                      <a:prstDash val="solid"/>
                      <a:round/>
                      <a:headEnd type="none" w="sm" len="sm"/>
                      <a:tailEnd type="none" w="sm" len="sm"/>
                    </a:lnB>
                    <a:solidFill>
                      <a:srgbClr val="F2F2F2"/>
                    </a:solidFill>
                  </a:tcPr>
                </a:tc>
                <a:tc>
                  <a:txBody>
                    <a:bodyPr/>
                    <a:lstStyle/>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Roboto Condensed"/>
                          <a:ea typeface="Roboto Condensed"/>
                          <a:cs typeface="Roboto Condensed"/>
                          <a:sym typeface="Roboto Condensed"/>
                        </a:rPr>
                        <a:t>Explicit permission boundaries: The agent is enabled with an approved set of tools following least privilege principle</a:t>
                      </a:r>
                      <a:endParaRPr sz="1200" b="0" i="0" u="none" strike="noStrike" cap="none">
                        <a:latin typeface="Roboto Condensed"/>
                        <a:ea typeface="Roboto Condensed"/>
                        <a:cs typeface="Roboto Condensed"/>
                        <a:sym typeface="Roboto Condensed"/>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Roboto Condensed"/>
                          <a:ea typeface="Roboto Condensed"/>
                          <a:cs typeface="Roboto Condensed"/>
                          <a:sym typeface="Roboto Condensed"/>
                        </a:rPr>
                        <a:t>Preview before execute workflow: For any high-risk actions, the agent should show the plan and list of tasks before executing them.</a:t>
                      </a:r>
                      <a:endParaRPr sz="1200" i="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33A0"/>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5"/>
        <p:cNvGrpSpPr/>
        <p:nvPr/>
      </p:nvGrpSpPr>
      <p:grpSpPr>
        <a:xfrm>
          <a:off x="0" y="0"/>
          <a:ext cx="0" cy="0"/>
          <a:chOff x="0" y="0"/>
          <a:chExt cx="0" cy="0"/>
        </a:xfrm>
      </p:grpSpPr>
      <p:sp>
        <p:nvSpPr>
          <p:cNvPr id="3056" name="Google Shape;3056;p146"/>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Security | Risk Patterns &amp; Mitigations (2/2)</a:t>
            </a:r>
            <a:endParaRPr/>
          </a:p>
        </p:txBody>
      </p:sp>
      <p:sp>
        <p:nvSpPr>
          <p:cNvPr id="3057" name="Google Shape;3057;p146"/>
          <p:cNvSpPr txBox="1">
            <a:spLocks noGrp="1"/>
          </p:cNvSpPr>
          <p:nvPr>
            <p:ph type="subTitle" idx="1"/>
          </p:nvPr>
        </p:nvSpPr>
        <p:spPr>
          <a:xfrm>
            <a:off x="456005" y="1176109"/>
            <a:ext cx="11280000" cy="524700"/>
          </a:xfrm>
          <a:prstGeom prst="rect">
            <a:avLst/>
          </a:prstGeom>
          <a:noFill/>
          <a:ln>
            <a:noFill/>
          </a:ln>
        </p:spPr>
        <p:txBody>
          <a:bodyPr spcFirstLastPara="1" wrap="square" lIns="91425" tIns="91425" rIns="91425" bIns="91425" anchor="t" anchorCtr="0">
            <a:noAutofit/>
          </a:bodyPr>
          <a:lstStyle/>
          <a:p>
            <a:pPr marL="457200" lvl="0" indent="-342900" algn="l" rtl="0">
              <a:lnSpc>
                <a:spcPct val="95000"/>
              </a:lnSpc>
              <a:spcBef>
                <a:spcPts val="0"/>
              </a:spcBef>
              <a:spcAft>
                <a:spcPts val="0"/>
              </a:spcAft>
              <a:buSzPts val="1800"/>
              <a:buNone/>
            </a:pPr>
            <a:endParaRPr/>
          </a:p>
        </p:txBody>
      </p:sp>
      <p:graphicFrame>
        <p:nvGraphicFramePr>
          <p:cNvPr id="3058" name="Google Shape;3058;p146"/>
          <p:cNvGraphicFramePr/>
          <p:nvPr/>
        </p:nvGraphicFramePr>
        <p:xfrm>
          <a:off x="358431" y="983112"/>
          <a:ext cx="3000000" cy="3000000"/>
        </p:xfrm>
        <a:graphic>
          <a:graphicData uri="http://schemas.openxmlformats.org/drawingml/2006/table">
            <a:tbl>
              <a:tblPr>
                <a:noFill/>
                <a:tableStyleId>{29CBDF55-6DA5-4320-84E6-689B39CA9C16}</a:tableStyleId>
              </a:tblPr>
              <a:tblGrid>
                <a:gridCol w="1181000">
                  <a:extLst>
                    <a:ext uri="{9D8B030D-6E8A-4147-A177-3AD203B41FA5}">
                      <a16:colId xmlns:a16="http://schemas.microsoft.com/office/drawing/2014/main" val="20000"/>
                    </a:ext>
                  </a:extLst>
                </a:gridCol>
                <a:gridCol w="3669175">
                  <a:extLst>
                    <a:ext uri="{9D8B030D-6E8A-4147-A177-3AD203B41FA5}">
                      <a16:colId xmlns:a16="http://schemas.microsoft.com/office/drawing/2014/main" val="20001"/>
                    </a:ext>
                  </a:extLst>
                </a:gridCol>
                <a:gridCol w="6652475">
                  <a:extLst>
                    <a:ext uri="{9D8B030D-6E8A-4147-A177-3AD203B41FA5}">
                      <a16:colId xmlns:a16="http://schemas.microsoft.com/office/drawing/2014/main" val="20002"/>
                    </a:ext>
                  </a:extLst>
                </a:gridCol>
              </a:tblGrid>
              <a:tr h="566825">
                <a:tc>
                  <a:txBody>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chemeClr val="lt1"/>
                          </a:solidFill>
                          <a:latin typeface="Roboto Condensed"/>
                          <a:ea typeface="Roboto Condensed"/>
                          <a:cs typeface="Roboto Condensed"/>
                          <a:sym typeface="Roboto Condensed"/>
                        </a:rPr>
                        <a:t>Risk</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chemeClr val="lt1"/>
                          </a:solidFill>
                          <a:latin typeface="Roboto Condensed"/>
                          <a:ea typeface="Roboto Condensed"/>
                          <a:cs typeface="Roboto Condensed"/>
                          <a:sym typeface="Roboto Condensed"/>
                        </a:rPr>
                        <a:t>Description</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chemeClr val="lt1"/>
                          </a:solidFill>
                          <a:latin typeface="Roboto Condensed"/>
                          <a:ea typeface="Roboto Condensed"/>
                          <a:cs typeface="Roboto Condensed"/>
                          <a:sym typeface="Roboto Condensed"/>
                        </a:rPr>
                        <a:t>Mitigation</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A0"/>
                    </a:solidFill>
                  </a:tcPr>
                </a:tc>
                <a:extLst>
                  <a:ext uri="{0D108BD9-81ED-4DB2-BD59-A6C34878D82A}">
                    <a16:rowId xmlns:a16="http://schemas.microsoft.com/office/drawing/2014/main" val="10000"/>
                  </a:ext>
                </a:extLst>
              </a:tr>
              <a:tr h="10221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33A0"/>
                          </a:solidFill>
                          <a:latin typeface="Roboto Condensed"/>
                          <a:ea typeface="Roboto Condensed"/>
                          <a:cs typeface="Roboto Condensed"/>
                          <a:sym typeface="Roboto Condensed"/>
                        </a:rPr>
                        <a:t>Insecure Model Output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Insecure model output occurs when an agent produces responses, recommendations, or actions that are unsafe, misleading or inappropriate for the user’s context, even though the system itself has not been directly compromised</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Content Filters: All the foundation models can be enabled with content filters. Content filters must be enabled before using any foundation models.</a:t>
                      </a:r>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Output Guardrails: Implement output guardrails to ensure any domain specific insecure data is detected by the guardrails before sharing the response/output with stakeholders.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10221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33A0"/>
                          </a:solidFill>
                          <a:latin typeface="Roboto Condensed"/>
                          <a:ea typeface="Roboto Condensed"/>
                          <a:cs typeface="Roboto Condensed"/>
                          <a:sym typeface="Roboto Condensed"/>
                        </a:rPr>
                        <a:t>Denial of service</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Denial of service occurs when an agent or agentic system becomes unavailable, unresponsive or degraded due to attackers either overwhelm the model with excessive calls or use carefully crafted “sponge examples” that take advantage of model weakness to degrade performance</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Mitigation must be applied at the application level using input guardrails and employing rate limiting and load balancing mechanisms to control the volume of calls to the agents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10221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33A0"/>
                          </a:solidFill>
                          <a:latin typeface="Roboto Condensed"/>
                          <a:ea typeface="Roboto Condensed"/>
                          <a:cs typeface="Roboto Condensed"/>
                          <a:sym typeface="Roboto Condensed"/>
                        </a:rPr>
                        <a:t>Insecure Integration</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This risk occurs when an agent is integrated with tools/plugins that are not authorized and approved which them permits manipulation of inputs and outputs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This risk must be mitigated through use of only approved and authorized tools from the tool registry. Any tool access is routed through AI gateway</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10221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33A0"/>
                          </a:solidFill>
                          <a:latin typeface="Roboto Condensed"/>
                          <a:ea typeface="Roboto Condensed"/>
                          <a:cs typeface="Roboto Condensed"/>
                          <a:sym typeface="Roboto Condensed"/>
                        </a:rPr>
                        <a:t>Inaccurate Model output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This risk occurs when the agent responds with output that are not grounded to the context of the use case. It provides hallucinated response</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This risk must be mitigated at both knowledge and application engineering stages. The agent must be constrained to a decision boundary through a domain specific knowledge model, optimized prompt and fit-for-purpose tools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0221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33A0"/>
                          </a:solidFill>
                          <a:latin typeface="Roboto Condensed"/>
                          <a:ea typeface="Roboto Condensed"/>
                          <a:cs typeface="Roboto Condensed"/>
                          <a:sym typeface="Roboto Condensed"/>
                        </a:rPr>
                        <a:t>Privilege Escalation</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33A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This risk occurs when an agent gains or exercises permissions beyond what the users or system explicitly granted, allowing it to access data, tools or actions it should not be able to perform</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33A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Least privilege by default: The agent is provided minimal access to data sources and tools based on its role boundaries</a:t>
                      </a:r>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Time bound and task bound privilege: All agents are provided an identity and the permissions to those identities are managed through IAM. In addition, enable time bound privileges </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33A0"/>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3062"/>
        <p:cNvGrpSpPr/>
        <p:nvPr/>
      </p:nvGrpSpPr>
      <p:grpSpPr>
        <a:xfrm>
          <a:off x="0" y="0"/>
          <a:ext cx="0" cy="0"/>
          <a:chOff x="0" y="0"/>
          <a:chExt cx="0" cy="0"/>
        </a:xfrm>
      </p:grpSpPr>
      <p:sp>
        <p:nvSpPr>
          <p:cNvPr id="3063" name="Google Shape;3063;p147"/>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Arial"/>
              <a:buNone/>
            </a:pPr>
            <a:r>
              <a:rPr lang="en-US" sz="4000">
                <a:solidFill>
                  <a:srgbClr val="000000"/>
                </a:solidFill>
              </a:rPr>
              <a:t>Risk Patterns</a:t>
            </a:r>
            <a:endParaRPr/>
          </a:p>
          <a:p>
            <a:pPr marL="0" marR="0" lvl="0" indent="0" algn="l" rtl="0">
              <a:lnSpc>
                <a:spcPct val="90000"/>
              </a:lnSpc>
              <a:spcBef>
                <a:spcPts val="0"/>
              </a:spcBef>
              <a:spcAft>
                <a:spcPts val="0"/>
              </a:spcAft>
              <a:buClr>
                <a:schemeClr val="dk1"/>
              </a:buClr>
              <a:buSzPts val="4800"/>
              <a:buFont typeface="Arial"/>
              <a:buNone/>
            </a:pPr>
            <a:r>
              <a:rPr lang="en-US" sz="4000" i="1">
                <a:solidFill>
                  <a:srgbClr val="000000"/>
                </a:solidFill>
              </a:rPr>
              <a:t>Model Layer</a:t>
            </a:r>
            <a:endParaRPr/>
          </a:p>
          <a:p>
            <a:pPr marL="0" marR="0" lvl="0" indent="0" algn="l" rtl="0">
              <a:lnSpc>
                <a:spcPct val="90000"/>
              </a:lnSpc>
              <a:spcBef>
                <a:spcPts val="0"/>
              </a:spcBef>
              <a:spcAft>
                <a:spcPts val="0"/>
              </a:spcAft>
              <a:buClr>
                <a:schemeClr val="dk1"/>
              </a:buClr>
              <a:buSzPts val="4800"/>
              <a:buFont typeface="Arial"/>
              <a:buNone/>
            </a:pPr>
            <a:endParaRPr/>
          </a:p>
          <a:p>
            <a:pPr marL="457200" marR="0" lvl="0" indent="-228600" algn="l" rtl="0">
              <a:lnSpc>
                <a:spcPct val="90000"/>
              </a:lnSpc>
              <a:spcBef>
                <a:spcPts val="1000"/>
              </a:spcBef>
              <a:spcAft>
                <a:spcPts val="0"/>
              </a:spcAft>
              <a:buClr>
                <a:schemeClr val="dk1"/>
              </a:buClr>
              <a:buSzPts val="4800"/>
              <a:buFont typeface="Arial"/>
              <a:buNone/>
            </a:pPr>
            <a:endParaRPr sz="4000"/>
          </a:p>
        </p:txBody>
      </p:sp>
      <p:pic>
        <p:nvPicPr>
          <p:cNvPr id="3064" name="Google Shape;3064;p147"/>
          <p:cNvPicPr preferRelativeResize="0"/>
          <p:nvPr/>
        </p:nvPicPr>
        <p:blipFill rotWithShape="1">
          <a:blip r:embed="rId3">
            <a:alphaModFix/>
          </a:blip>
          <a:srcRect/>
          <a:stretch/>
        </p:blipFill>
        <p:spPr>
          <a:xfrm>
            <a:off x="1078158" y="825500"/>
            <a:ext cx="5207100" cy="5207100"/>
          </a:xfrm>
          <a:prstGeom prst="ellipse">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sp>
        <p:nvSpPr>
          <p:cNvPr id="3069" name="Google Shape;3069;p148"/>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Security | Risk Patterns &amp; Mitigations (1/1)</a:t>
            </a:r>
            <a:endParaRPr/>
          </a:p>
        </p:txBody>
      </p:sp>
      <p:graphicFrame>
        <p:nvGraphicFramePr>
          <p:cNvPr id="3070" name="Google Shape;3070;p148"/>
          <p:cNvGraphicFramePr/>
          <p:nvPr/>
        </p:nvGraphicFramePr>
        <p:xfrm>
          <a:off x="358431" y="973484"/>
          <a:ext cx="3000000" cy="3000000"/>
        </p:xfrm>
        <a:graphic>
          <a:graphicData uri="http://schemas.openxmlformats.org/drawingml/2006/table">
            <a:tbl>
              <a:tblPr>
                <a:noFill/>
                <a:tableStyleId>{29CBDF55-6DA5-4320-84E6-689B39CA9C16}</a:tableStyleId>
              </a:tblPr>
              <a:tblGrid>
                <a:gridCol w="1181000">
                  <a:extLst>
                    <a:ext uri="{9D8B030D-6E8A-4147-A177-3AD203B41FA5}">
                      <a16:colId xmlns:a16="http://schemas.microsoft.com/office/drawing/2014/main" val="20000"/>
                    </a:ext>
                  </a:extLst>
                </a:gridCol>
                <a:gridCol w="3669175">
                  <a:extLst>
                    <a:ext uri="{9D8B030D-6E8A-4147-A177-3AD203B41FA5}">
                      <a16:colId xmlns:a16="http://schemas.microsoft.com/office/drawing/2014/main" val="20001"/>
                    </a:ext>
                  </a:extLst>
                </a:gridCol>
                <a:gridCol w="6652475">
                  <a:extLst>
                    <a:ext uri="{9D8B030D-6E8A-4147-A177-3AD203B41FA5}">
                      <a16:colId xmlns:a16="http://schemas.microsoft.com/office/drawing/2014/main" val="20002"/>
                    </a:ext>
                  </a:extLst>
                </a:gridCol>
              </a:tblGrid>
              <a:tr h="557775">
                <a:tc>
                  <a:txBody>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chemeClr val="lt1"/>
                          </a:solidFill>
                          <a:latin typeface="Roboto Condensed"/>
                          <a:ea typeface="Roboto Condensed"/>
                          <a:cs typeface="Roboto Condensed"/>
                          <a:sym typeface="Roboto Condensed"/>
                        </a:rPr>
                        <a:t>Risk</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chemeClr val="lt1"/>
                          </a:solidFill>
                          <a:latin typeface="Roboto Condensed"/>
                          <a:ea typeface="Roboto Condensed"/>
                          <a:cs typeface="Roboto Condensed"/>
                          <a:sym typeface="Roboto Condensed"/>
                        </a:rPr>
                        <a:t>Description</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chemeClr val="lt1"/>
                          </a:solidFill>
                          <a:latin typeface="Roboto Condensed"/>
                          <a:ea typeface="Roboto Condensed"/>
                          <a:cs typeface="Roboto Condensed"/>
                          <a:sym typeface="Roboto Condensed"/>
                        </a:rPr>
                        <a:t>Mitigation</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A0"/>
                    </a:solidFill>
                  </a:tcPr>
                </a:tc>
                <a:extLst>
                  <a:ext uri="{0D108BD9-81ED-4DB2-BD59-A6C34878D82A}">
                    <a16:rowId xmlns:a16="http://schemas.microsoft.com/office/drawing/2014/main" val="10000"/>
                  </a:ext>
                </a:extLst>
              </a:tr>
              <a:tr h="10058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33A0"/>
                          </a:solidFill>
                          <a:latin typeface="Roboto Condensed"/>
                          <a:ea typeface="Roboto Condensed"/>
                          <a:cs typeface="Roboto Condensed"/>
                          <a:sym typeface="Roboto Condensed"/>
                        </a:rPr>
                        <a:t>Model Source Tampering</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This risk occurs when the model code, training frameworks, or model weights are not hardened against supply chain attacks and tampering</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The direct mitigation needs to be at the model provider end. At the consumer end, deploy evaluations to monitor response drift from the models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0058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33A0"/>
                          </a:solidFill>
                          <a:latin typeface="Roboto Condensed"/>
                          <a:ea typeface="Roboto Condensed"/>
                          <a:cs typeface="Roboto Condensed"/>
                          <a:sym typeface="Roboto Condensed"/>
                        </a:rPr>
                        <a:t>Model reverse engineering</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This risk occurs when attackers send excessive request to the model and leverage the responses to reverse engineer the weights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The direct mitigation needs to be at the model provider end. At the consumer end, control access through API and employing rate limiting</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10058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33A0"/>
                          </a:solidFill>
                          <a:latin typeface="Roboto Condensed"/>
                          <a:ea typeface="Roboto Condensed"/>
                          <a:cs typeface="Roboto Condensed"/>
                          <a:sym typeface="Roboto Condensed"/>
                        </a:rPr>
                        <a:t>Model exfiltration</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This risk occurs when storage or serving infrastructure does not have adequate security against attacks which lets attackers target vulnerabilities in serving or storage systems to steal model code or weights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The control need to be at the provider end</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10058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33A0"/>
                          </a:solidFill>
                          <a:latin typeface="Roboto Condensed"/>
                          <a:ea typeface="Roboto Condensed"/>
                          <a:cs typeface="Roboto Condensed"/>
                          <a:sym typeface="Roboto Condensed"/>
                        </a:rPr>
                        <a:t>Model Deployment Tampering</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33A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This risk is introduced when the model serving infrastructure is vulnerable to manipulations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33A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The control need to be at the provider end</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33A0"/>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0"/>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Agentic AI Platform Capabilities - Level 1/2</a:t>
            </a:r>
            <a:endParaRPr/>
          </a:p>
        </p:txBody>
      </p:sp>
      <p:grpSp>
        <p:nvGrpSpPr>
          <p:cNvPr id="384" name="Google Shape;384;p50"/>
          <p:cNvGrpSpPr/>
          <p:nvPr/>
        </p:nvGrpSpPr>
        <p:grpSpPr>
          <a:xfrm>
            <a:off x="455994" y="1103169"/>
            <a:ext cx="11286569" cy="5086196"/>
            <a:chOff x="466268" y="1132273"/>
            <a:chExt cx="11286569" cy="5086196"/>
          </a:xfrm>
        </p:grpSpPr>
        <p:sp>
          <p:nvSpPr>
            <p:cNvPr id="385" name="Google Shape;385;p50"/>
            <p:cNvSpPr/>
            <p:nvPr/>
          </p:nvSpPr>
          <p:spPr>
            <a:xfrm>
              <a:off x="10214437" y="1132273"/>
              <a:ext cx="1538400" cy="50817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800" b="1" i="0" u="none" strike="noStrike" cap="none">
                <a:solidFill>
                  <a:schemeClr val="dk1"/>
                </a:solidFill>
                <a:latin typeface="Roboto Condensed"/>
                <a:ea typeface="Roboto Condensed"/>
                <a:cs typeface="Roboto Condensed"/>
                <a:sym typeface="Roboto Condensed"/>
              </a:endParaRPr>
            </a:p>
          </p:txBody>
        </p:sp>
        <p:sp>
          <p:nvSpPr>
            <p:cNvPr id="386" name="Google Shape;386;p50"/>
            <p:cNvSpPr/>
            <p:nvPr/>
          </p:nvSpPr>
          <p:spPr>
            <a:xfrm>
              <a:off x="10283603" y="3904230"/>
              <a:ext cx="1444200" cy="1115400"/>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1" u="none" strike="noStrike" cap="none">
                  <a:solidFill>
                    <a:schemeClr val="accent3"/>
                  </a:solidFill>
                  <a:latin typeface="Roboto Condensed"/>
                  <a:ea typeface="Roboto Condensed"/>
                  <a:cs typeface="Roboto Condensed"/>
                  <a:sym typeface="Roboto Condensed"/>
                </a:rPr>
                <a:t>Application Technology Management</a:t>
              </a:r>
              <a:endParaRPr/>
            </a:p>
          </p:txBody>
        </p:sp>
        <p:sp>
          <p:nvSpPr>
            <p:cNvPr id="387" name="Google Shape;387;p50"/>
            <p:cNvSpPr/>
            <p:nvPr/>
          </p:nvSpPr>
          <p:spPr>
            <a:xfrm>
              <a:off x="10251988" y="1775968"/>
              <a:ext cx="1444200" cy="1740300"/>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1" u="none" strike="noStrike" cap="none">
                  <a:solidFill>
                    <a:schemeClr val="accent3"/>
                  </a:solidFill>
                  <a:latin typeface="Roboto Condensed"/>
                  <a:ea typeface="Roboto Condensed"/>
                  <a:cs typeface="Roboto Condensed"/>
                  <a:sym typeface="Roboto Condensed"/>
                </a:rPr>
                <a:t>Artificial intelligence and Management</a:t>
              </a:r>
              <a:endParaRPr/>
            </a:p>
          </p:txBody>
        </p:sp>
        <p:sp>
          <p:nvSpPr>
            <p:cNvPr id="388" name="Google Shape;388;p50"/>
            <p:cNvSpPr/>
            <p:nvPr/>
          </p:nvSpPr>
          <p:spPr>
            <a:xfrm>
              <a:off x="466269" y="5427069"/>
              <a:ext cx="9651600" cy="791400"/>
            </a:xfrm>
            <a:prstGeom prst="rect">
              <a:avLst/>
            </a:prstGeom>
            <a:solidFill>
              <a:srgbClr val="BCDFF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800" b="1" i="0" u="none" strike="noStrike" cap="none">
                <a:solidFill>
                  <a:schemeClr val="dk1"/>
                </a:solidFill>
                <a:latin typeface="Roboto Condensed"/>
                <a:ea typeface="Roboto Condensed"/>
                <a:cs typeface="Roboto Condensed"/>
                <a:sym typeface="Roboto Condensed"/>
              </a:endParaRPr>
            </a:p>
          </p:txBody>
        </p:sp>
        <p:sp>
          <p:nvSpPr>
            <p:cNvPr id="389" name="Google Shape;389;p50"/>
            <p:cNvSpPr/>
            <p:nvPr/>
          </p:nvSpPr>
          <p:spPr>
            <a:xfrm>
              <a:off x="1461438" y="5519685"/>
              <a:ext cx="1371600" cy="5487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800" b="1" i="1" u="none" strike="noStrike" cap="none">
                  <a:solidFill>
                    <a:schemeClr val="accent3"/>
                  </a:solidFill>
                  <a:latin typeface="Roboto Condensed"/>
                  <a:ea typeface="Roboto Condensed"/>
                  <a:cs typeface="Roboto Condensed"/>
                  <a:sym typeface="Roboto Condensed"/>
                </a:rPr>
                <a:t>Infrastructure &amp; Cloud Management</a:t>
              </a:r>
              <a:endParaRPr/>
            </a:p>
            <a:p>
              <a:pPr marL="0" marR="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C00000"/>
                  </a:solidFill>
                  <a:latin typeface="Roboto Condensed"/>
                  <a:ea typeface="Roboto Condensed"/>
                  <a:cs typeface="Roboto Condensed"/>
                  <a:sym typeface="Roboto Condensed"/>
                </a:rPr>
                <a:t>Server, Container</a:t>
              </a:r>
              <a:endParaRPr/>
            </a:p>
          </p:txBody>
        </p:sp>
        <p:sp>
          <p:nvSpPr>
            <p:cNvPr id="390" name="Google Shape;390;p50"/>
            <p:cNvSpPr/>
            <p:nvPr/>
          </p:nvSpPr>
          <p:spPr>
            <a:xfrm>
              <a:off x="4316142" y="5519685"/>
              <a:ext cx="1371600" cy="5487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en-US" sz="800" b="1" i="1" u="none" strike="noStrike" cap="none">
                  <a:solidFill>
                    <a:schemeClr val="accent3"/>
                  </a:solidFill>
                  <a:latin typeface="Roboto Condensed"/>
                  <a:ea typeface="Roboto Condensed"/>
                  <a:cs typeface="Roboto Condensed"/>
                  <a:sym typeface="Roboto Condensed"/>
                </a:rPr>
                <a:t>Infrastructure &amp; Cloud Management</a:t>
              </a:r>
              <a:endParaRPr/>
            </a:p>
            <a:p>
              <a:pPr marL="0" marR="0" lvl="0" indent="0" algn="ctr" rtl="0">
                <a:lnSpc>
                  <a:spcPct val="100000"/>
                </a:lnSpc>
                <a:spcBef>
                  <a:spcPts val="0"/>
                </a:spcBef>
                <a:spcAft>
                  <a:spcPts val="0"/>
                </a:spcAft>
                <a:buClr>
                  <a:srgbClr val="000000"/>
                </a:buClr>
                <a:buSzPts val="900"/>
                <a:buFont typeface="Arial"/>
                <a:buNone/>
              </a:pPr>
              <a:r>
                <a:rPr lang="en-US" sz="800" b="1" i="1" u="none" strike="noStrike" cap="none">
                  <a:solidFill>
                    <a:srgbClr val="C00000"/>
                  </a:solidFill>
                  <a:latin typeface="Roboto Condensed"/>
                  <a:ea typeface="Roboto Condensed"/>
                  <a:cs typeface="Roboto Condensed"/>
                  <a:sym typeface="Roboto Condensed"/>
                </a:rPr>
                <a:t>Cloud Management</a:t>
              </a:r>
              <a:endParaRPr/>
            </a:p>
            <a:p>
              <a:pPr marL="0" marR="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0B121A"/>
                  </a:solidFill>
                  <a:latin typeface="Roboto Condensed"/>
                  <a:ea typeface="Roboto Condensed"/>
                  <a:cs typeface="Roboto Condensed"/>
                  <a:sym typeface="Roboto Condensed"/>
                </a:rPr>
                <a:t>(Cost Control)</a:t>
              </a:r>
              <a:endParaRPr/>
            </a:p>
            <a:p>
              <a:pPr marL="0" marR="0" lvl="0" indent="0" algn="ctr" rtl="0">
                <a:lnSpc>
                  <a:spcPct val="100000"/>
                </a:lnSpc>
                <a:spcBef>
                  <a:spcPts val="0"/>
                </a:spcBef>
                <a:spcAft>
                  <a:spcPts val="0"/>
                </a:spcAft>
                <a:buClr>
                  <a:srgbClr val="000000"/>
                </a:buClr>
                <a:buSzPts val="800"/>
                <a:buFont typeface="Arial"/>
                <a:buNone/>
              </a:pPr>
              <a:endParaRPr sz="800" b="0" i="1" u="none" strike="noStrike" cap="none">
                <a:solidFill>
                  <a:schemeClr val="dk1"/>
                </a:solidFill>
                <a:latin typeface="Roboto Condensed"/>
                <a:ea typeface="Roboto Condensed"/>
                <a:cs typeface="Roboto Condensed"/>
                <a:sym typeface="Roboto Condensed"/>
              </a:endParaRPr>
            </a:p>
          </p:txBody>
        </p:sp>
        <p:sp>
          <p:nvSpPr>
            <p:cNvPr id="391" name="Google Shape;391;p50"/>
            <p:cNvSpPr/>
            <p:nvPr/>
          </p:nvSpPr>
          <p:spPr>
            <a:xfrm>
              <a:off x="5743494" y="5519685"/>
              <a:ext cx="1371600" cy="5487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800" b="1" i="1" u="none" strike="noStrike" cap="none">
                  <a:solidFill>
                    <a:schemeClr val="accent3"/>
                  </a:solidFill>
                  <a:latin typeface="Roboto Condensed"/>
                  <a:ea typeface="Roboto Condensed"/>
                  <a:cs typeface="Roboto Condensed"/>
                  <a:sym typeface="Roboto Condensed"/>
                </a:rPr>
                <a:t>IT Operation Mgmt.</a:t>
              </a:r>
              <a:endParaRPr/>
            </a:p>
            <a:p>
              <a:pPr marL="0" marR="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C00000"/>
                  </a:solidFill>
                  <a:latin typeface="Roboto Condensed"/>
                  <a:ea typeface="Roboto Condensed"/>
                  <a:cs typeface="Roboto Condensed"/>
                  <a:sym typeface="Roboto Condensed"/>
                </a:rPr>
                <a:t>Observability</a:t>
              </a:r>
              <a:endParaRPr/>
            </a:p>
            <a:p>
              <a:pPr marL="0" marR="0" lvl="0" indent="0" algn="ctr" rtl="0">
                <a:lnSpc>
                  <a:spcPct val="100000"/>
                </a:lnSpc>
                <a:spcBef>
                  <a:spcPts val="0"/>
                </a:spcBef>
                <a:spcAft>
                  <a:spcPts val="0"/>
                </a:spcAft>
                <a:buClr>
                  <a:srgbClr val="000000"/>
                </a:buClr>
                <a:buSzPts val="800"/>
                <a:buFont typeface="Arial"/>
                <a:buNone/>
              </a:pPr>
              <a:endParaRPr sz="800" b="1" i="1" u="none" strike="noStrike" cap="none">
                <a:solidFill>
                  <a:srgbClr val="C00000"/>
                </a:solidFill>
                <a:latin typeface="Roboto Condensed"/>
                <a:ea typeface="Roboto Condensed"/>
                <a:cs typeface="Roboto Condensed"/>
                <a:sym typeface="Roboto Condensed"/>
              </a:endParaRPr>
            </a:p>
          </p:txBody>
        </p:sp>
        <p:sp>
          <p:nvSpPr>
            <p:cNvPr id="392" name="Google Shape;392;p50"/>
            <p:cNvSpPr/>
            <p:nvPr/>
          </p:nvSpPr>
          <p:spPr>
            <a:xfrm>
              <a:off x="2888790" y="5519685"/>
              <a:ext cx="1371600" cy="5487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800" b="1" i="1" u="none" strike="noStrike" cap="none">
                  <a:solidFill>
                    <a:schemeClr val="accent3"/>
                  </a:solidFill>
                  <a:latin typeface="Roboto Condensed"/>
                  <a:ea typeface="Roboto Condensed"/>
                  <a:cs typeface="Roboto Condensed"/>
                  <a:sym typeface="Roboto Condensed"/>
                </a:rPr>
                <a:t>IT Security Mgmt.</a:t>
              </a:r>
              <a:endParaRPr/>
            </a:p>
            <a:p>
              <a:pPr marL="0" marR="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C00000"/>
                  </a:solidFill>
                  <a:latin typeface="Roboto Condensed"/>
                  <a:ea typeface="Roboto Condensed"/>
                  <a:cs typeface="Roboto Condensed"/>
                  <a:sym typeface="Roboto Condensed"/>
                </a:rPr>
                <a:t>IAM, Stds &amp; Policies, Vulnerability Mgmt.</a:t>
              </a:r>
              <a:endParaRPr/>
            </a:p>
          </p:txBody>
        </p:sp>
        <p:sp>
          <p:nvSpPr>
            <p:cNvPr id="393" name="Google Shape;393;p50"/>
            <p:cNvSpPr/>
            <p:nvPr/>
          </p:nvSpPr>
          <p:spPr>
            <a:xfrm>
              <a:off x="7170846" y="5519685"/>
              <a:ext cx="1371600" cy="5487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800" b="1" i="1" u="none" strike="noStrike" cap="none">
                  <a:solidFill>
                    <a:schemeClr val="accent3"/>
                  </a:solidFill>
                  <a:latin typeface="Roboto Condensed"/>
                  <a:ea typeface="Roboto Condensed"/>
                  <a:cs typeface="Roboto Condensed"/>
                  <a:sym typeface="Roboto Condensed"/>
                </a:rPr>
                <a:t>Network Management</a:t>
              </a:r>
              <a:endParaRPr/>
            </a:p>
            <a:p>
              <a:pPr marL="0" marR="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C00000"/>
                  </a:solidFill>
                  <a:latin typeface="Roboto Condensed"/>
                  <a:ea typeface="Roboto Condensed"/>
                  <a:cs typeface="Roboto Condensed"/>
                  <a:sym typeface="Roboto Condensed"/>
                </a:rPr>
                <a:t>Segmentation</a:t>
              </a:r>
              <a:endParaRPr/>
            </a:p>
          </p:txBody>
        </p:sp>
        <p:sp>
          <p:nvSpPr>
            <p:cNvPr id="394" name="Google Shape;394;p50"/>
            <p:cNvSpPr/>
            <p:nvPr/>
          </p:nvSpPr>
          <p:spPr>
            <a:xfrm>
              <a:off x="8652666" y="5519685"/>
              <a:ext cx="1371600" cy="5487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800" b="1" i="1" u="none" strike="noStrike" cap="none">
                  <a:solidFill>
                    <a:schemeClr val="accent3"/>
                  </a:solidFill>
                  <a:latin typeface="Roboto Condensed"/>
                  <a:ea typeface="Roboto Condensed"/>
                  <a:cs typeface="Roboto Condensed"/>
                  <a:sym typeface="Roboto Condensed"/>
                </a:rPr>
                <a:t>Application Technology Management</a:t>
              </a:r>
              <a:endParaRPr/>
            </a:p>
            <a:p>
              <a:pPr marL="0" marR="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C00000"/>
                  </a:solidFill>
                  <a:latin typeface="Roboto Condensed"/>
                  <a:ea typeface="Roboto Condensed"/>
                  <a:cs typeface="Roboto Condensed"/>
                  <a:sym typeface="Roboto Condensed"/>
                </a:rPr>
                <a:t>API Gateway</a:t>
              </a:r>
              <a:endParaRPr sz="800" b="1" i="1" u="none" strike="noStrike" cap="none">
                <a:solidFill>
                  <a:srgbClr val="C00000"/>
                </a:solidFill>
                <a:latin typeface="Roboto Condensed"/>
                <a:ea typeface="Roboto Condensed"/>
                <a:cs typeface="Roboto Condensed"/>
                <a:sym typeface="Roboto Condensed"/>
              </a:endParaRPr>
            </a:p>
          </p:txBody>
        </p:sp>
        <p:sp>
          <p:nvSpPr>
            <p:cNvPr id="395" name="Google Shape;395;p50"/>
            <p:cNvSpPr/>
            <p:nvPr/>
          </p:nvSpPr>
          <p:spPr>
            <a:xfrm>
              <a:off x="472696" y="5504611"/>
              <a:ext cx="1366800" cy="668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Cloud and Infrastructure</a:t>
              </a:r>
              <a:endParaRPr sz="1000" b="0" i="0" u="none" strike="noStrike" cap="none">
                <a:solidFill>
                  <a:srgbClr val="000000"/>
                </a:solidFill>
                <a:latin typeface="Roboto Condensed"/>
                <a:ea typeface="Roboto Condensed"/>
                <a:cs typeface="Roboto Condensed"/>
                <a:sym typeface="Roboto Condensed"/>
              </a:endParaRPr>
            </a:p>
          </p:txBody>
        </p:sp>
        <p:sp>
          <p:nvSpPr>
            <p:cNvPr id="396" name="Google Shape;396;p50"/>
            <p:cNvSpPr/>
            <p:nvPr/>
          </p:nvSpPr>
          <p:spPr>
            <a:xfrm>
              <a:off x="466269" y="4578266"/>
              <a:ext cx="9651600" cy="791400"/>
            </a:xfrm>
            <a:prstGeom prst="rect">
              <a:avLst/>
            </a:prstGeom>
            <a:solidFill>
              <a:srgbClr val="EBF1F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800" b="1" i="0" u="none" strike="noStrike" cap="none">
                <a:solidFill>
                  <a:schemeClr val="dk1"/>
                </a:solidFill>
                <a:latin typeface="Roboto Condensed"/>
                <a:ea typeface="Roboto Condensed"/>
                <a:cs typeface="Roboto Condensed"/>
                <a:sym typeface="Roboto Condensed"/>
              </a:endParaRPr>
            </a:p>
          </p:txBody>
        </p:sp>
        <p:sp>
          <p:nvSpPr>
            <p:cNvPr id="397" name="Google Shape;397;p50"/>
            <p:cNvSpPr/>
            <p:nvPr/>
          </p:nvSpPr>
          <p:spPr>
            <a:xfrm>
              <a:off x="484735" y="4627574"/>
              <a:ext cx="1366800" cy="668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Data</a:t>
              </a:r>
              <a:endParaRPr sz="1000" b="0" i="0" u="none" strike="noStrike" cap="none">
                <a:solidFill>
                  <a:srgbClr val="000000"/>
                </a:solidFill>
                <a:latin typeface="Roboto Condensed"/>
                <a:ea typeface="Roboto Condensed"/>
                <a:cs typeface="Roboto Condensed"/>
                <a:sym typeface="Roboto Condensed"/>
              </a:endParaRPr>
            </a:p>
          </p:txBody>
        </p:sp>
        <p:sp>
          <p:nvSpPr>
            <p:cNvPr id="398" name="Google Shape;398;p50"/>
            <p:cNvSpPr/>
            <p:nvPr/>
          </p:nvSpPr>
          <p:spPr>
            <a:xfrm>
              <a:off x="466269" y="3717248"/>
              <a:ext cx="9651600" cy="7914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800" b="1" i="0" u="none" strike="noStrike" cap="none">
                <a:solidFill>
                  <a:schemeClr val="dk1"/>
                </a:solidFill>
                <a:latin typeface="Roboto Condensed"/>
                <a:ea typeface="Roboto Condensed"/>
                <a:cs typeface="Roboto Condensed"/>
                <a:sym typeface="Roboto Condensed"/>
              </a:endParaRPr>
            </a:p>
          </p:txBody>
        </p:sp>
        <p:sp>
          <p:nvSpPr>
            <p:cNvPr id="399" name="Google Shape;399;p50"/>
            <p:cNvSpPr/>
            <p:nvPr/>
          </p:nvSpPr>
          <p:spPr>
            <a:xfrm>
              <a:off x="466268" y="2856231"/>
              <a:ext cx="9651600" cy="7914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800" b="1" i="0" u="none" strike="noStrike" cap="none">
                <a:solidFill>
                  <a:schemeClr val="dk1"/>
                </a:solidFill>
                <a:latin typeface="Roboto Condensed"/>
                <a:ea typeface="Roboto Condensed"/>
                <a:cs typeface="Roboto Condensed"/>
                <a:sym typeface="Roboto Condensed"/>
              </a:endParaRPr>
            </a:p>
          </p:txBody>
        </p:sp>
        <p:sp>
          <p:nvSpPr>
            <p:cNvPr id="400" name="Google Shape;400;p50"/>
            <p:cNvSpPr/>
            <p:nvPr/>
          </p:nvSpPr>
          <p:spPr>
            <a:xfrm>
              <a:off x="1430445" y="2887088"/>
              <a:ext cx="8593800" cy="617100"/>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000" b="1" i="1" u="none" strike="noStrike" cap="none">
                  <a:solidFill>
                    <a:schemeClr val="accent3"/>
                  </a:solidFill>
                  <a:latin typeface="Roboto Condensed"/>
                  <a:ea typeface="Roboto Condensed"/>
                  <a:cs typeface="Roboto Condensed"/>
                  <a:sym typeface="Roboto Condensed"/>
                </a:rPr>
                <a:t>Artificial intelligence and Management</a:t>
              </a:r>
              <a:endParaRPr/>
            </a:p>
          </p:txBody>
        </p:sp>
        <p:sp>
          <p:nvSpPr>
            <p:cNvPr id="401" name="Google Shape;401;p50"/>
            <p:cNvSpPr/>
            <p:nvPr/>
          </p:nvSpPr>
          <p:spPr>
            <a:xfrm>
              <a:off x="3554424" y="3100303"/>
              <a:ext cx="4297800" cy="323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800" b="1" i="1" u="none" strike="noStrike" cap="none">
                  <a:solidFill>
                    <a:srgbClr val="C00000"/>
                  </a:solidFill>
                  <a:latin typeface="Roboto Condensed"/>
                  <a:ea typeface="Roboto Condensed"/>
                  <a:cs typeface="Roboto Condensed"/>
                  <a:sym typeface="Roboto Condensed"/>
                </a:rPr>
                <a:t>Model Operations</a:t>
              </a:r>
              <a:endParaRPr sz="8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800" b="0" i="1" u="none" strike="noStrike" cap="none">
                  <a:solidFill>
                    <a:schemeClr val="dk1"/>
                  </a:solidFill>
                  <a:latin typeface="Roboto Condensed"/>
                  <a:ea typeface="Roboto Condensed"/>
                  <a:cs typeface="Roboto Condensed"/>
                  <a:sym typeface="Roboto Condensed"/>
                </a:rPr>
                <a:t>(Model Registry, Model Finetuning, Model Security, Model Benchmarking) </a:t>
              </a:r>
              <a:endParaRPr/>
            </a:p>
          </p:txBody>
        </p:sp>
        <p:sp>
          <p:nvSpPr>
            <p:cNvPr id="402" name="Google Shape;402;p50"/>
            <p:cNvSpPr/>
            <p:nvPr/>
          </p:nvSpPr>
          <p:spPr>
            <a:xfrm>
              <a:off x="472696" y="2847794"/>
              <a:ext cx="1366800" cy="668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Model</a:t>
              </a:r>
              <a:endParaRPr sz="1000" b="0" i="0" u="none" strike="noStrike" cap="none">
                <a:solidFill>
                  <a:srgbClr val="000000"/>
                </a:solidFill>
                <a:latin typeface="Roboto Condensed"/>
                <a:ea typeface="Roboto Condensed"/>
                <a:cs typeface="Roboto Condensed"/>
                <a:sym typeface="Roboto Condensed"/>
              </a:endParaRPr>
            </a:p>
          </p:txBody>
        </p:sp>
        <p:sp>
          <p:nvSpPr>
            <p:cNvPr id="403" name="Google Shape;403;p50"/>
            <p:cNvSpPr/>
            <p:nvPr/>
          </p:nvSpPr>
          <p:spPr>
            <a:xfrm>
              <a:off x="466268" y="1995213"/>
              <a:ext cx="9651600" cy="7914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800" b="1" i="0" u="none" strike="noStrike" cap="none">
                <a:solidFill>
                  <a:schemeClr val="dk1"/>
                </a:solidFill>
                <a:latin typeface="Roboto Condensed"/>
                <a:ea typeface="Roboto Condensed"/>
                <a:cs typeface="Roboto Condensed"/>
                <a:sym typeface="Roboto Condensed"/>
              </a:endParaRPr>
            </a:p>
          </p:txBody>
        </p:sp>
        <p:sp>
          <p:nvSpPr>
            <p:cNvPr id="404" name="Google Shape;404;p50"/>
            <p:cNvSpPr/>
            <p:nvPr/>
          </p:nvSpPr>
          <p:spPr>
            <a:xfrm>
              <a:off x="472696" y="2031046"/>
              <a:ext cx="1366800" cy="668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Agent</a:t>
              </a:r>
              <a:endParaRPr sz="1000" b="0" i="0" u="none" strike="noStrike" cap="none">
                <a:solidFill>
                  <a:srgbClr val="000000"/>
                </a:solidFill>
                <a:latin typeface="Roboto Condensed"/>
                <a:ea typeface="Roboto Condensed"/>
                <a:cs typeface="Roboto Condensed"/>
                <a:sym typeface="Roboto Condensed"/>
              </a:endParaRPr>
            </a:p>
          </p:txBody>
        </p:sp>
        <p:sp>
          <p:nvSpPr>
            <p:cNvPr id="405" name="Google Shape;405;p50"/>
            <p:cNvSpPr/>
            <p:nvPr/>
          </p:nvSpPr>
          <p:spPr>
            <a:xfrm>
              <a:off x="1430445" y="2053228"/>
              <a:ext cx="8593800" cy="617100"/>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1" u="none" strike="noStrike" cap="none">
                  <a:solidFill>
                    <a:schemeClr val="accent3"/>
                  </a:solidFill>
                  <a:latin typeface="Roboto Condensed"/>
                  <a:ea typeface="Roboto Condensed"/>
                  <a:cs typeface="Roboto Condensed"/>
                  <a:sym typeface="Roboto Condensed"/>
                </a:rPr>
                <a:t>Artificial intelligence and Management</a:t>
              </a:r>
              <a:endParaRPr/>
            </a:p>
          </p:txBody>
        </p:sp>
        <p:sp>
          <p:nvSpPr>
            <p:cNvPr id="406" name="Google Shape;406;p50"/>
            <p:cNvSpPr/>
            <p:nvPr/>
          </p:nvSpPr>
          <p:spPr>
            <a:xfrm>
              <a:off x="1559565" y="2295589"/>
              <a:ext cx="4114800" cy="323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800" b="1" i="1" u="none" strike="noStrike" cap="none">
                  <a:solidFill>
                    <a:srgbClr val="C00000"/>
                  </a:solidFill>
                  <a:latin typeface="Roboto Condensed"/>
                  <a:ea typeface="Roboto Condensed"/>
                  <a:cs typeface="Roboto Condensed"/>
                  <a:sym typeface="Roboto Condensed"/>
                </a:rPr>
                <a:t>Agent Intelligence</a:t>
              </a:r>
              <a:endParaRPr sz="8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800" b="0" i="1" u="none" strike="noStrike" cap="none">
                  <a:solidFill>
                    <a:schemeClr val="dk1"/>
                  </a:solidFill>
                  <a:latin typeface="Roboto Condensed"/>
                  <a:ea typeface="Roboto Condensed"/>
                  <a:cs typeface="Roboto Condensed"/>
                  <a:sym typeface="Roboto Condensed"/>
                </a:rPr>
                <a:t>(Agent Orchestration, Agent Memory, Agent Explainability, Agent Tools and Protocols)</a:t>
              </a:r>
              <a:endParaRPr/>
            </a:p>
          </p:txBody>
        </p:sp>
        <p:sp>
          <p:nvSpPr>
            <p:cNvPr id="407" name="Google Shape;407;p50"/>
            <p:cNvSpPr/>
            <p:nvPr/>
          </p:nvSpPr>
          <p:spPr>
            <a:xfrm>
              <a:off x="5716518" y="2295589"/>
              <a:ext cx="4114800" cy="323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800" b="1" i="1" u="none" strike="noStrike" cap="none">
                  <a:solidFill>
                    <a:srgbClr val="C00000"/>
                  </a:solidFill>
                  <a:latin typeface="Roboto Condensed"/>
                  <a:ea typeface="Roboto Condensed"/>
                  <a:cs typeface="Roboto Condensed"/>
                  <a:sym typeface="Roboto Condensed"/>
                </a:rPr>
                <a:t>Prompt Management</a:t>
              </a:r>
              <a:endParaRPr sz="8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800" b="0" i="1" u="none" strike="noStrike" cap="none">
                  <a:solidFill>
                    <a:schemeClr val="dk1"/>
                  </a:solidFill>
                  <a:latin typeface="Roboto Condensed"/>
                  <a:ea typeface="Roboto Condensed"/>
                  <a:cs typeface="Roboto Condensed"/>
                  <a:sym typeface="Roboto Condensed"/>
                </a:rPr>
                <a:t>(Prompt Registry)</a:t>
              </a:r>
              <a:endParaRPr/>
            </a:p>
          </p:txBody>
        </p:sp>
        <p:sp>
          <p:nvSpPr>
            <p:cNvPr id="408" name="Google Shape;408;p50"/>
            <p:cNvSpPr/>
            <p:nvPr/>
          </p:nvSpPr>
          <p:spPr>
            <a:xfrm>
              <a:off x="466268" y="1155635"/>
              <a:ext cx="9651600" cy="7914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800" b="1" i="0" u="none" strike="noStrike" cap="none">
                <a:solidFill>
                  <a:schemeClr val="dk1"/>
                </a:solidFill>
                <a:latin typeface="Roboto Condensed"/>
                <a:ea typeface="Roboto Condensed"/>
                <a:cs typeface="Roboto Condensed"/>
                <a:sym typeface="Roboto Condensed"/>
              </a:endParaRPr>
            </a:p>
          </p:txBody>
        </p:sp>
        <p:sp>
          <p:nvSpPr>
            <p:cNvPr id="409" name="Google Shape;409;p50"/>
            <p:cNvSpPr/>
            <p:nvPr/>
          </p:nvSpPr>
          <p:spPr>
            <a:xfrm>
              <a:off x="472696" y="1173874"/>
              <a:ext cx="1366800" cy="668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Agent </a:t>
              </a: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Governance</a:t>
              </a:r>
              <a:endParaRPr sz="800" b="0" i="0" u="none" strike="noStrike" cap="none">
                <a:solidFill>
                  <a:srgbClr val="000000"/>
                </a:solidFill>
                <a:latin typeface="Roboto Condensed"/>
                <a:ea typeface="Roboto Condensed"/>
                <a:cs typeface="Roboto Condensed"/>
                <a:sym typeface="Roboto Condensed"/>
              </a:endParaRPr>
            </a:p>
          </p:txBody>
        </p:sp>
        <p:sp>
          <p:nvSpPr>
            <p:cNvPr id="410" name="Google Shape;410;p50"/>
            <p:cNvSpPr/>
            <p:nvPr/>
          </p:nvSpPr>
          <p:spPr>
            <a:xfrm>
              <a:off x="1430445" y="1217294"/>
              <a:ext cx="8593800" cy="617100"/>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1" u="none" strike="noStrike" cap="none">
                  <a:solidFill>
                    <a:schemeClr val="accent3"/>
                  </a:solidFill>
                  <a:latin typeface="Roboto Condensed"/>
                  <a:ea typeface="Roboto Condensed"/>
                  <a:cs typeface="Roboto Condensed"/>
                  <a:sym typeface="Roboto Condensed"/>
                </a:rPr>
                <a:t>Artificial intelligence and Management</a:t>
              </a:r>
              <a:endParaRPr/>
            </a:p>
          </p:txBody>
        </p:sp>
        <p:sp>
          <p:nvSpPr>
            <p:cNvPr id="411" name="Google Shape;411;p50"/>
            <p:cNvSpPr/>
            <p:nvPr/>
          </p:nvSpPr>
          <p:spPr>
            <a:xfrm>
              <a:off x="3554423" y="1417961"/>
              <a:ext cx="4297800" cy="323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800" b="1" i="1" u="none" strike="noStrike" cap="none">
                  <a:solidFill>
                    <a:srgbClr val="C00000"/>
                  </a:solidFill>
                  <a:latin typeface="Roboto Condensed"/>
                  <a:ea typeface="Roboto Condensed"/>
                  <a:cs typeface="Roboto Condensed"/>
                  <a:sym typeface="Roboto Condensed"/>
                </a:rPr>
                <a:t>Agent Intelligence</a:t>
              </a:r>
              <a:endParaRPr sz="8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800" b="0" i="1" u="none" strike="noStrike" cap="none">
                  <a:solidFill>
                    <a:schemeClr val="dk1"/>
                  </a:solidFill>
                  <a:latin typeface="Roboto Condensed"/>
                  <a:ea typeface="Roboto Condensed"/>
                  <a:cs typeface="Roboto Condensed"/>
                  <a:sym typeface="Roboto Condensed"/>
                </a:rPr>
                <a:t>(Agent Certification, Agent Registry, Agent Evaluation, Human Feedback, Agent Security)</a:t>
              </a:r>
              <a:endParaRPr sz="8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endParaRPr sz="800" b="0" i="1" u="none" strike="noStrike" cap="none">
                <a:solidFill>
                  <a:schemeClr val="dk1"/>
                </a:solidFill>
                <a:latin typeface="Roboto Condensed"/>
                <a:ea typeface="Roboto Condensed"/>
                <a:cs typeface="Roboto Condensed"/>
                <a:sym typeface="Roboto Condensed"/>
              </a:endParaRPr>
            </a:p>
          </p:txBody>
        </p:sp>
        <p:sp>
          <p:nvSpPr>
            <p:cNvPr id="412" name="Google Shape;412;p50"/>
            <p:cNvSpPr/>
            <p:nvPr/>
          </p:nvSpPr>
          <p:spPr>
            <a:xfrm>
              <a:off x="10317073" y="2203518"/>
              <a:ext cx="1333200" cy="5061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800" b="1" i="1" u="none" strike="noStrike" cap="none">
                  <a:solidFill>
                    <a:srgbClr val="C00000"/>
                  </a:solidFill>
                  <a:latin typeface="Roboto Condensed"/>
                  <a:ea typeface="Roboto Condensed"/>
                  <a:cs typeface="Roboto Condensed"/>
                  <a:sym typeface="Roboto Condensed"/>
                </a:rPr>
                <a:t>Model Operations</a:t>
              </a:r>
              <a:endParaRPr sz="8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800" b="0" i="1" u="none" strike="noStrike" cap="none">
                  <a:solidFill>
                    <a:schemeClr val="dk1"/>
                  </a:solidFill>
                  <a:latin typeface="Roboto Condensed"/>
                  <a:ea typeface="Roboto Condensed"/>
                  <a:cs typeface="Roboto Condensed"/>
                  <a:sym typeface="Roboto Condensed"/>
                </a:rPr>
                <a:t>(Experimentation, Serving) </a:t>
              </a:r>
              <a:endParaRPr sz="800" b="0" i="0" u="none" strike="noStrike" cap="none">
                <a:solidFill>
                  <a:srgbClr val="000000"/>
                </a:solidFill>
                <a:latin typeface="Roboto Condensed"/>
                <a:ea typeface="Roboto Condensed"/>
                <a:cs typeface="Roboto Condensed"/>
                <a:sym typeface="Roboto Condensed"/>
              </a:endParaRPr>
            </a:p>
          </p:txBody>
        </p:sp>
        <p:sp>
          <p:nvSpPr>
            <p:cNvPr id="413" name="Google Shape;413;p50"/>
            <p:cNvSpPr/>
            <p:nvPr/>
          </p:nvSpPr>
          <p:spPr>
            <a:xfrm>
              <a:off x="10302909" y="2786204"/>
              <a:ext cx="1333200" cy="6375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800" b="1" i="1" u="none" strike="noStrike" cap="none">
                  <a:solidFill>
                    <a:srgbClr val="C00000"/>
                  </a:solidFill>
                  <a:latin typeface="Roboto Condensed"/>
                  <a:ea typeface="Roboto Condensed"/>
                  <a:cs typeface="Roboto Condensed"/>
                  <a:sym typeface="Roboto Condensed"/>
                </a:rPr>
                <a:t>Agent Operations</a:t>
              </a:r>
              <a:endParaRPr sz="8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800" b="0" i="1" u="none" strike="noStrike" cap="none">
                  <a:solidFill>
                    <a:schemeClr val="dk1"/>
                  </a:solidFill>
                  <a:latin typeface="Roboto Condensed"/>
                  <a:ea typeface="Roboto Condensed"/>
                  <a:cs typeface="Roboto Condensed"/>
                  <a:sym typeface="Roboto Condensed"/>
                </a:rPr>
                <a:t>(Agent Deploy, Agent Observability, Agent Improvement)</a:t>
              </a:r>
              <a:endParaRPr sz="800" b="0" i="0" u="none" strike="noStrike" cap="none">
                <a:solidFill>
                  <a:srgbClr val="000000"/>
                </a:solidFill>
                <a:latin typeface="Roboto Condensed"/>
                <a:ea typeface="Roboto Condensed"/>
                <a:cs typeface="Roboto Condensed"/>
                <a:sym typeface="Roboto Condensed"/>
              </a:endParaRPr>
            </a:p>
          </p:txBody>
        </p:sp>
        <p:sp>
          <p:nvSpPr>
            <p:cNvPr id="414" name="Google Shape;414;p50"/>
            <p:cNvSpPr/>
            <p:nvPr/>
          </p:nvSpPr>
          <p:spPr>
            <a:xfrm>
              <a:off x="10327592" y="4294339"/>
              <a:ext cx="1333200" cy="6561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800" b="1" i="1" u="none" strike="noStrike" cap="none">
                  <a:solidFill>
                    <a:srgbClr val="C00000"/>
                  </a:solidFill>
                  <a:latin typeface="Roboto Condensed"/>
                  <a:ea typeface="Roboto Condensed"/>
                  <a:cs typeface="Roboto Condensed"/>
                  <a:sym typeface="Roboto Condensed"/>
                </a:rPr>
                <a:t>Integration Management</a:t>
              </a:r>
              <a:endParaRPr/>
            </a:p>
            <a:p>
              <a:pPr marL="0" marR="0" lvl="0" indent="0" algn="ctr" rtl="0">
                <a:lnSpc>
                  <a:spcPct val="100000"/>
                </a:lnSpc>
                <a:spcBef>
                  <a:spcPts val="0"/>
                </a:spcBef>
                <a:spcAft>
                  <a:spcPts val="0"/>
                </a:spcAft>
                <a:buClr>
                  <a:srgbClr val="000000"/>
                </a:buClr>
                <a:buSzPts val="600"/>
                <a:buFont typeface="Arial"/>
                <a:buNone/>
              </a:pPr>
              <a:r>
                <a:rPr lang="en-US" sz="800" b="0" i="1" u="none" strike="noStrike" cap="none">
                  <a:solidFill>
                    <a:schemeClr val="dk1"/>
                  </a:solidFill>
                  <a:latin typeface="Roboto Condensed"/>
                  <a:ea typeface="Roboto Condensed"/>
                  <a:cs typeface="Roboto Condensed"/>
                  <a:sym typeface="Roboto Condensed"/>
                </a:rPr>
                <a:t>(AI Gateway, MCP Gateway)</a:t>
              </a:r>
              <a:endParaRPr sz="800" b="0" i="0" u="none" strike="noStrike" cap="none">
                <a:solidFill>
                  <a:srgbClr val="000000"/>
                </a:solidFill>
                <a:latin typeface="Roboto Condensed"/>
                <a:ea typeface="Roboto Condensed"/>
                <a:cs typeface="Roboto Condensed"/>
                <a:sym typeface="Roboto Condensed"/>
              </a:endParaRPr>
            </a:p>
          </p:txBody>
        </p:sp>
        <p:sp>
          <p:nvSpPr>
            <p:cNvPr id="415" name="Google Shape;415;p50"/>
            <p:cNvSpPr/>
            <p:nvPr/>
          </p:nvSpPr>
          <p:spPr>
            <a:xfrm>
              <a:off x="10214437" y="1132273"/>
              <a:ext cx="1538400" cy="668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AI Operations</a:t>
              </a:r>
              <a:endParaRPr sz="1000" b="0" i="0" u="none" strike="noStrike" cap="none">
                <a:solidFill>
                  <a:srgbClr val="000000"/>
                </a:solidFill>
                <a:latin typeface="Roboto Condensed"/>
                <a:ea typeface="Roboto Condensed"/>
                <a:cs typeface="Roboto Condensed"/>
                <a:sym typeface="Roboto Condensed"/>
              </a:endParaRPr>
            </a:p>
          </p:txBody>
        </p:sp>
        <p:sp>
          <p:nvSpPr>
            <p:cNvPr id="416" name="Google Shape;416;p50"/>
            <p:cNvSpPr/>
            <p:nvPr/>
          </p:nvSpPr>
          <p:spPr>
            <a:xfrm>
              <a:off x="1462021" y="5516931"/>
              <a:ext cx="194100" cy="1314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800" b="0" i="0" u="none" strike="noStrike" cap="none">
                  <a:solidFill>
                    <a:schemeClr val="lt1"/>
                  </a:solidFill>
                  <a:latin typeface="Roboto Condensed"/>
                  <a:ea typeface="Roboto Condensed"/>
                  <a:cs typeface="Roboto Condensed"/>
                  <a:sym typeface="Roboto Condensed"/>
                </a:rPr>
                <a:t>E</a:t>
              </a:r>
              <a:endParaRPr sz="800" b="0" i="0" u="none" strike="noStrike" cap="none">
                <a:solidFill>
                  <a:srgbClr val="000000"/>
                </a:solidFill>
                <a:latin typeface="Roboto Condensed"/>
                <a:ea typeface="Roboto Condensed"/>
                <a:cs typeface="Roboto Condensed"/>
                <a:sym typeface="Roboto Condensed"/>
              </a:endParaRPr>
            </a:p>
          </p:txBody>
        </p:sp>
        <p:sp>
          <p:nvSpPr>
            <p:cNvPr id="417" name="Google Shape;417;p50"/>
            <p:cNvSpPr/>
            <p:nvPr/>
          </p:nvSpPr>
          <p:spPr>
            <a:xfrm>
              <a:off x="2884024" y="5516931"/>
              <a:ext cx="194100" cy="1314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800" b="0" i="0" u="none" strike="noStrike" cap="none">
                  <a:solidFill>
                    <a:schemeClr val="lt1"/>
                  </a:solidFill>
                  <a:latin typeface="Roboto Condensed"/>
                  <a:ea typeface="Roboto Condensed"/>
                  <a:cs typeface="Roboto Condensed"/>
                  <a:sym typeface="Roboto Condensed"/>
                </a:rPr>
                <a:t>E</a:t>
              </a:r>
              <a:endParaRPr sz="800" b="0" i="0" u="none" strike="noStrike" cap="none">
                <a:solidFill>
                  <a:srgbClr val="000000"/>
                </a:solidFill>
                <a:latin typeface="Roboto Condensed"/>
                <a:ea typeface="Roboto Condensed"/>
                <a:cs typeface="Roboto Condensed"/>
                <a:sym typeface="Roboto Condensed"/>
              </a:endParaRPr>
            </a:p>
          </p:txBody>
        </p:sp>
        <p:sp>
          <p:nvSpPr>
            <p:cNvPr id="418" name="Google Shape;418;p50"/>
            <p:cNvSpPr/>
            <p:nvPr/>
          </p:nvSpPr>
          <p:spPr>
            <a:xfrm>
              <a:off x="5728030" y="5516931"/>
              <a:ext cx="194100" cy="1314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800" b="0" i="0" u="none" strike="noStrike" cap="none">
                  <a:solidFill>
                    <a:schemeClr val="lt1"/>
                  </a:solidFill>
                  <a:latin typeface="Roboto Condensed"/>
                  <a:ea typeface="Roboto Condensed"/>
                  <a:cs typeface="Roboto Condensed"/>
                  <a:sym typeface="Roboto Condensed"/>
                </a:rPr>
                <a:t>E</a:t>
              </a:r>
              <a:endParaRPr sz="800" b="0" i="0" u="none" strike="noStrike" cap="none">
                <a:solidFill>
                  <a:srgbClr val="000000"/>
                </a:solidFill>
                <a:latin typeface="Roboto Condensed"/>
                <a:ea typeface="Roboto Condensed"/>
                <a:cs typeface="Roboto Condensed"/>
                <a:sym typeface="Roboto Condensed"/>
              </a:endParaRPr>
            </a:p>
          </p:txBody>
        </p:sp>
        <p:sp>
          <p:nvSpPr>
            <p:cNvPr id="419" name="Google Shape;419;p50"/>
            <p:cNvSpPr/>
            <p:nvPr/>
          </p:nvSpPr>
          <p:spPr>
            <a:xfrm>
              <a:off x="4306027" y="5516931"/>
              <a:ext cx="194100" cy="1314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800" b="0" i="0" u="none" strike="noStrike" cap="none">
                  <a:solidFill>
                    <a:schemeClr val="lt1"/>
                  </a:solidFill>
                  <a:latin typeface="Roboto Condensed"/>
                  <a:ea typeface="Roboto Condensed"/>
                  <a:cs typeface="Roboto Condensed"/>
                  <a:sym typeface="Roboto Condensed"/>
                </a:rPr>
                <a:t>E</a:t>
              </a:r>
              <a:endParaRPr sz="800" b="0" i="0" u="none" strike="noStrike" cap="none">
                <a:solidFill>
                  <a:srgbClr val="000000"/>
                </a:solidFill>
                <a:latin typeface="Roboto Condensed"/>
                <a:ea typeface="Roboto Condensed"/>
                <a:cs typeface="Roboto Condensed"/>
                <a:sym typeface="Roboto Condensed"/>
              </a:endParaRPr>
            </a:p>
          </p:txBody>
        </p:sp>
        <p:sp>
          <p:nvSpPr>
            <p:cNvPr id="420" name="Google Shape;420;p50"/>
            <p:cNvSpPr/>
            <p:nvPr/>
          </p:nvSpPr>
          <p:spPr>
            <a:xfrm>
              <a:off x="8572035" y="5516931"/>
              <a:ext cx="194100" cy="1314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800" b="0" i="0" u="none" strike="noStrike" cap="none">
                  <a:solidFill>
                    <a:schemeClr val="lt1"/>
                  </a:solidFill>
                  <a:latin typeface="Roboto Condensed"/>
                  <a:ea typeface="Roboto Condensed"/>
                  <a:cs typeface="Roboto Condensed"/>
                  <a:sym typeface="Roboto Condensed"/>
                </a:rPr>
                <a:t>E</a:t>
              </a:r>
              <a:endParaRPr sz="800" b="0" i="0" u="none" strike="noStrike" cap="none">
                <a:solidFill>
                  <a:srgbClr val="000000"/>
                </a:solidFill>
                <a:latin typeface="Roboto Condensed"/>
                <a:ea typeface="Roboto Condensed"/>
                <a:cs typeface="Roboto Condensed"/>
                <a:sym typeface="Roboto Condensed"/>
              </a:endParaRPr>
            </a:p>
          </p:txBody>
        </p:sp>
        <p:sp>
          <p:nvSpPr>
            <p:cNvPr id="421" name="Google Shape;421;p50"/>
            <p:cNvSpPr/>
            <p:nvPr/>
          </p:nvSpPr>
          <p:spPr>
            <a:xfrm>
              <a:off x="7150033" y="5516931"/>
              <a:ext cx="194100" cy="1314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800" b="0" i="0" u="none" strike="noStrike" cap="none">
                  <a:solidFill>
                    <a:schemeClr val="lt1"/>
                  </a:solidFill>
                  <a:latin typeface="Roboto Condensed"/>
                  <a:ea typeface="Roboto Condensed"/>
                  <a:cs typeface="Roboto Condensed"/>
                  <a:sym typeface="Roboto Condensed"/>
                </a:rPr>
                <a:t>E</a:t>
              </a:r>
              <a:endParaRPr sz="800" b="0" i="0" u="none" strike="noStrike" cap="none">
                <a:solidFill>
                  <a:srgbClr val="000000"/>
                </a:solidFill>
                <a:latin typeface="Roboto Condensed"/>
                <a:ea typeface="Roboto Condensed"/>
                <a:cs typeface="Roboto Condensed"/>
                <a:sym typeface="Roboto Condensed"/>
              </a:endParaRPr>
            </a:p>
          </p:txBody>
        </p:sp>
        <p:sp>
          <p:nvSpPr>
            <p:cNvPr id="422" name="Google Shape;422;p50"/>
            <p:cNvSpPr/>
            <p:nvPr/>
          </p:nvSpPr>
          <p:spPr>
            <a:xfrm>
              <a:off x="10302909" y="2225556"/>
              <a:ext cx="194100" cy="1314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800" b="0" i="0" u="none" strike="noStrike" cap="none">
                  <a:solidFill>
                    <a:schemeClr val="lt1"/>
                  </a:solidFill>
                  <a:latin typeface="Roboto Condensed"/>
                  <a:ea typeface="Roboto Condensed"/>
                  <a:cs typeface="Roboto Condensed"/>
                  <a:sym typeface="Roboto Condensed"/>
                </a:rPr>
                <a:t>E</a:t>
              </a:r>
              <a:endParaRPr sz="800" b="0" i="0" u="none" strike="noStrike" cap="none">
                <a:solidFill>
                  <a:srgbClr val="000000"/>
                </a:solidFill>
                <a:latin typeface="Roboto Condensed"/>
                <a:ea typeface="Roboto Condensed"/>
                <a:cs typeface="Roboto Condensed"/>
                <a:sym typeface="Roboto Condensed"/>
              </a:endParaRPr>
            </a:p>
          </p:txBody>
        </p:sp>
        <p:sp>
          <p:nvSpPr>
            <p:cNvPr id="423" name="Google Shape;423;p50"/>
            <p:cNvSpPr/>
            <p:nvPr/>
          </p:nvSpPr>
          <p:spPr>
            <a:xfrm>
              <a:off x="1430396" y="3723538"/>
              <a:ext cx="8593800" cy="693300"/>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1" u="none" strike="noStrike" cap="none">
                  <a:solidFill>
                    <a:schemeClr val="accent3"/>
                  </a:solidFill>
                  <a:latin typeface="Roboto Condensed"/>
                  <a:ea typeface="Roboto Condensed"/>
                  <a:cs typeface="Roboto Condensed"/>
                  <a:sym typeface="Roboto Condensed"/>
                </a:rPr>
                <a:t>Enterprise Knowledge Management</a:t>
              </a:r>
              <a:endParaRPr/>
            </a:p>
          </p:txBody>
        </p:sp>
        <p:sp>
          <p:nvSpPr>
            <p:cNvPr id="424" name="Google Shape;424;p50"/>
            <p:cNvSpPr/>
            <p:nvPr/>
          </p:nvSpPr>
          <p:spPr>
            <a:xfrm>
              <a:off x="1461621" y="3967371"/>
              <a:ext cx="1371600" cy="4572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800" b="1" i="1" u="none" strike="noStrike" cap="none">
                  <a:solidFill>
                    <a:srgbClr val="C00000"/>
                  </a:solidFill>
                  <a:latin typeface="Roboto Condensed"/>
                  <a:ea typeface="Roboto Condensed"/>
                  <a:cs typeface="Roboto Condensed"/>
                  <a:sym typeface="Roboto Condensed"/>
                </a:rPr>
                <a:t>Context Engineering</a:t>
              </a:r>
              <a:endParaRPr/>
            </a:p>
            <a:p>
              <a:pPr marL="0" marR="0" lvl="0" indent="0" algn="ctr" rtl="0">
                <a:lnSpc>
                  <a:spcPct val="100000"/>
                </a:lnSpc>
                <a:spcBef>
                  <a:spcPts val="0"/>
                </a:spcBef>
                <a:spcAft>
                  <a:spcPts val="0"/>
                </a:spcAft>
                <a:buClr>
                  <a:srgbClr val="000000"/>
                </a:buClr>
                <a:buSzPts val="600"/>
                <a:buFont typeface="Arial"/>
                <a:buNone/>
              </a:pPr>
              <a:r>
                <a:rPr lang="en-US" sz="800" b="0" i="1" u="none" strike="noStrike" cap="none">
                  <a:solidFill>
                    <a:schemeClr val="dk1"/>
                  </a:solidFill>
                  <a:latin typeface="Roboto Condensed"/>
                  <a:ea typeface="Roboto Condensed"/>
                  <a:cs typeface="Roboto Condensed"/>
                  <a:sym typeface="Roboto Condensed"/>
                </a:rPr>
                <a:t>(Knowledge Ingestion, Knowledge Retrieval)</a:t>
              </a:r>
              <a:endParaRPr/>
            </a:p>
          </p:txBody>
        </p:sp>
        <p:sp>
          <p:nvSpPr>
            <p:cNvPr id="425" name="Google Shape;425;p50"/>
            <p:cNvSpPr/>
            <p:nvPr/>
          </p:nvSpPr>
          <p:spPr>
            <a:xfrm>
              <a:off x="2888135" y="3967371"/>
              <a:ext cx="1371600" cy="4572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800" b="1" i="1" u="none" strike="noStrike" cap="none">
                  <a:solidFill>
                    <a:srgbClr val="C00000"/>
                  </a:solidFill>
                  <a:latin typeface="Roboto Condensed"/>
                  <a:ea typeface="Roboto Condensed"/>
                  <a:cs typeface="Roboto Condensed"/>
                  <a:sym typeface="Roboto Condensed"/>
                </a:rPr>
                <a:t>Ontology Management</a:t>
              </a:r>
              <a:endParaRPr/>
            </a:p>
            <a:p>
              <a:pPr marL="0" marR="0" lvl="0" indent="0" algn="ctr" rtl="0">
                <a:lnSpc>
                  <a:spcPct val="100000"/>
                </a:lnSpc>
                <a:spcBef>
                  <a:spcPts val="0"/>
                </a:spcBef>
                <a:spcAft>
                  <a:spcPts val="0"/>
                </a:spcAft>
                <a:buClr>
                  <a:srgbClr val="000000"/>
                </a:buClr>
                <a:buSzPts val="600"/>
                <a:buFont typeface="Arial"/>
                <a:buNone/>
              </a:pPr>
              <a:r>
                <a:rPr lang="en-US" sz="800" b="0" i="1" u="none" strike="noStrike" cap="none">
                  <a:solidFill>
                    <a:schemeClr val="dk1"/>
                  </a:solidFill>
                  <a:latin typeface="Roboto Condensed"/>
                  <a:ea typeface="Roboto Condensed"/>
                  <a:cs typeface="Roboto Condensed"/>
                  <a:sym typeface="Roboto Condensed"/>
                </a:rPr>
                <a:t>(Ontology creation, curation &amp; management)</a:t>
              </a:r>
              <a:endParaRPr/>
            </a:p>
          </p:txBody>
        </p:sp>
        <p:sp>
          <p:nvSpPr>
            <p:cNvPr id="426" name="Google Shape;426;p50"/>
            <p:cNvSpPr/>
            <p:nvPr/>
          </p:nvSpPr>
          <p:spPr>
            <a:xfrm>
              <a:off x="7167677" y="3967371"/>
              <a:ext cx="1371600" cy="4572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C00000"/>
                  </a:solidFill>
                  <a:latin typeface="Roboto Condensed"/>
                  <a:ea typeface="Roboto Condensed"/>
                  <a:cs typeface="Roboto Condensed"/>
                  <a:sym typeface="Roboto Condensed"/>
                </a:rPr>
                <a:t>Taxonomy Management</a:t>
              </a:r>
              <a:endParaRPr/>
            </a:p>
            <a:p>
              <a:pPr marL="0" marR="0" lvl="0" indent="0" algn="ctr" rtl="0">
                <a:lnSpc>
                  <a:spcPct val="100000"/>
                </a:lnSpc>
                <a:spcBef>
                  <a:spcPts val="0"/>
                </a:spcBef>
                <a:spcAft>
                  <a:spcPts val="0"/>
                </a:spcAft>
                <a:buClr>
                  <a:srgbClr val="000000"/>
                </a:buClr>
                <a:buSzPts val="600"/>
                <a:buFont typeface="Arial"/>
                <a:buNone/>
              </a:pPr>
              <a:r>
                <a:rPr lang="en-US" sz="800" b="0" i="1" u="none" strike="noStrike" cap="none">
                  <a:solidFill>
                    <a:schemeClr val="dk1"/>
                  </a:solidFill>
                  <a:latin typeface="Roboto Condensed"/>
                  <a:ea typeface="Roboto Condensed"/>
                  <a:cs typeface="Roboto Condensed"/>
                  <a:sym typeface="Roboto Condensed"/>
                </a:rPr>
                <a:t>(Taxonomy creation, curation &amp; management)</a:t>
              </a:r>
              <a:endParaRPr/>
            </a:p>
          </p:txBody>
        </p:sp>
        <p:sp>
          <p:nvSpPr>
            <p:cNvPr id="427" name="Google Shape;427;p50"/>
            <p:cNvSpPr/>
            <p:nvPr/>
          </p:nvSpPr>
          <p:spPr>
            <a:xfrm>
              <a:off x="4314649" y="3967371"/>
              <a:ext cx="1371600" cy="4572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C00000"/>
                  </a:solidFill>
                  <a:latin typeface="Roboto Condensed"/>
                  <a:ea typeface="Roboto Condensed"/>
                  <a:cs typeface="Roboto Condensed"/>
                  <a:sym typeface="Roboto Condensed"/>
                </a:rPr>
                <a:t>Metadata Schema definition and mapping</a:t>
              </a:r>
              <a:endParaRPr/>
            </a:p>
            <a:p>
              <a:pPr marL="0" marR="0" lvl="0" indent="0" algn="ctr" rtl="0">
                <a:lnSpc>
                  <a:spcPct val="100000"/>
                </a:lnSpc>
                <a:spcBef>
                  <a:spcPts val="0"/>
                </a:spcBef>
                <a:spcAft>
                  <a:spcPts val="0"/>
                </a:spcAft>
                <a:buClr>
                  <a:srgbClr val="000000"/>
                </a:buClr>
                <a:buSzPts val="600"/>
                <a:buFont typeface="Arial"/>
                <a:buNone/>
              </a:pPr>
              <a:r>
                <a:rPr lang="en-US" sz="800" b="0" i="1" u="none" strike="noStrike" cap="none">
                  <a:solidFill>
                    <a:schemeClr val="dk1"/>
                  </a:solidFill>
                  <a:latin typeface="Roboto Condensed"/>
                  <a:ea typeface="Roboto Condensed"/>
                  <a:cs typeface="Roboto Condensed"/>
                  <a:sym typeface="Roboto Condensed"/>
                </a:rPr>
                <a:t>(Metadata Management)</a:t>
              </a:r>
              <a:endParaRPr/>
            </a:p>
          </p:txBody>
        </p:sp>
        <p:sp>
          <p:nvSpPr>
            <p:cNvPr id="428" name="Google Shape;428;p50"/>
            <p:cNvSpPr/>
            <p:nvPr/>
          </p:nvSpPr>
          <p:spPr>
            <a:xfrm>
              <a:off x="8594192" y="3967371"/>
              <a:ext cx="1371600" cy="4572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C00000"/>
                  </a:solidFill>
                  <a:latin typeface="Roboto Condensed"/>
                  <a:ea typeface="Roboto Condensed"/>
                  <a:cs typeface="Roboto Condensed"/>
                  <a:sym typeface="Roboto Condensed"/>
                </a:rPr>
                <a:t>Knowledge Operations</a:t>
              </a:r>
              <a:endParaRPr/>
            </a:p>
            <a:p>
              <a:pPr marL="0" marR="0" lvl="0" indent="0" algn="ctr" rtl="0">
                <a:lnSpc>
                  <a:spcPct val="100000"/>
                </a:lnSpc>
                <a:spcBef>
                  <a:spcPts val="0"/>
                </a:spcBef>
                <a:spcAft>
                  <a:spcPts val="0"/>
                </a:spcAft>
                <a:buClr>
                  <a:srgbClr val="000000"/>
                </a:buClr>
                <a:buSzPts val="600"/>
                <a:buFont typeface="Arial"/>
                <a:buNone/>
              </a:pPr>
              <a:r>
                <a:rPr lang="en-US" sz="800" b="0" i="1" u="none" strike="noStrike" cap="none">
                  <a:solidFill>
                    <a:schemeClr val="dk1"/>
                  </a:solidFill>
                  <a:latin typeface="Roboto Condensed"/>
                  <a:ea typeface="Roboto Condensed"/>
                  <a:cs typeface="Roboto Condensed"/>
                  <a:sym typeface="Roboto Condensed"/>
                </a:rPr>
                <a:t>(Knowledge Synthesis &amp; Graph Builder )</a:t>
              </a:r>
              <a:endParaRPr/>
            </a:p>
          </p:txBody>
        </p:sp>
        <p:sp>
          <p:nvSpPr>
            <p:cNvPr id="429" name="Google Shape;429;p50"/>
            <p:cNvSpPr/>
            <p:nvPr/>
          </p:nvSpPr>
          <p:spPr>
            <a:xfrm>
              <a:off x="499086" y="3779603"/>
              <a:ext cx="1340700" cy="647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Knowledge</a:t>
              </a:r>
              <a:endParaRPr sz="1000" b="0" i="0" u="none" strike="noStrike" cap="none">
                <a:solidFill>
                  <a:srgbClr val="000000"/>
                </a:solidFill>
                <a:latin typeface="Roboto Condensed"/>
                <a:ea typeface="Roboto Condensed"/>
                <a:cs typeface="Roboto Condensed"/>
                <a:sym typeface="Roboto Condensed"/>
              </a:endParaRPr>
            </a:p>
          </p:txBody>
        </p:sp>
        <p:sp>
          <p:nvSpPr>
            <p:cNvPr id="430" name="Google Shape;430;p50"/>
            <p:cNvSpPr/>
            <p:nvPr/>
          </p:nvSpPr>
          <p:spPr>
            <a:xfrm>
              <a:off x="5741163" y="3967371"/>
              <a:ext cx="1371600" cy="4572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C00000"/>
                  </a:solidFill>
                  <a:latin typeface="Roboto Condensed"/>
                  <a:ea typeface="Roboto Condensed"/>
                  <a:cs typeface="Roboto Condensed"/>
                  <a:sym typeface="Roboto Condensed"/>
                </a:rPr>
                <a:t>Knowledge Stores</a:t>
              </a:r>
              <a:endParaRPr/>
            </a:p>
            <a:p>
              <a:pPr marL="0" marR="0" lvl="0" indent="0" algn="ctr" rtl="0">
                <a:lnSpc>
                  <a:spcPct val="100000"/>
                </a:lnSpc>
                <a:spcBef>
                  <a:spcPts val="0"/>
                </a:spcBef>
                <a:spcAft>
                  <a:spcPts val="0"/>
                </a:spcAft>
                <a:buClr>
                  <a:srgbClr val="000000"/>
                </a:buClr>
                <a:buSzPts val="600"/>
                <a:buFont typeface="Arial"/>
                <a:buNone/>
              </a:pPr>
              <a:r>
                <a:rPr lang="en-US" sz="800" b="0" i="1" u="none" strike="noStrike" cap="none">
                  <a:solidFill>
                    <a:schemeClr val="dk1"/>
                  </a:solidFill>
                  <a:latin typeface="Roboto Condensed"/>
                  <a:ea typeface="Roboto Condensed"/>
                  <a:cs typeface="Roboto Condensed"/>
                  <a:sym typeface="Roboto Condensed"/>
                </a:rPr>
                <a:t>(Vector Stores, Knowledge Graphs)</a:t>
              </a:r>
              <a:endParaRPr/>
            </a:p>
          </p:txBody>
        </p:sp>
        <p:sp>
          <p:nvSpPr>
            <p:cNvPr id="431" name="Google Shape;431;p50"/>
            <p:cNvSpPr/>
            <p:nvPr/>
          </p:nvSpPr>
          <p:spPr>
            <a:xfrm>
              <a:off x="1385753" y="4651137"/>
              <a:ext cx="6484800" cy="6402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000" b="1" i="1" u="none" strike="noStrike" cap="none">
                  <a:solidFill>
                    <a:schemeClr val="accent3"/>
                  </a:solidFill>
                  <a:latin typeface="Roboto Condensed"/>
                  <a:ea typeface="Roboto Condensed"/>
                  <a:cs typeface="Roboto Condensed"/>
                  <a:sym typeface="Roboto Condensed"/>
                </a:rPr>
                <a:t>Data Management</a:t>
              </a:r>
              <a:endParaRPr/>
            </a:p>
          </p:txBody>
        </p:sp>
        <p:sp>
          <p:nvSpPr>
            <p:cNvPr id="432" name="Google Shape;432;p50"/>
            <p:cNvSpPr/>
            <p:nvPr/>
          </p:nvSpPr>
          <p:spPr>
            <a:xfrm>
              <a:off x="1443431" y="4833249"/>
              <a:ext cx="1244100" cy="2442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C00000"/>
                  </a:solidFill>
                  <a:latin typeface="Roboto Condensed"/>
                  <a:ea typeface="Roboto Condensed"/>
                  <a:cs typeface="Roboto Condensed"/>
                  <a:sym typeface="Roboto Condensed"/>
                </a:rPr>
                <a:t>Data Quality Management</a:t>
              </a:r>
              <a:endParaRPr/>
            </a:p>
            <a:p>
              <a:pPr marL="0" marR="0" lvl="0" indent="0" algn="ctr" rtl="0">
                <a:lnSpc>
                  <a:spcPct val="100000"/>
                </a:lnSpc>
                <a:spcBef>
                  <a:spcPts val="0"/>
                </a:spcBef>
                <a:spcAft>
                  <a:spcPts val="0"/>
                </a:spcAft>
                <a:buClr>
                  <a:srgbClr val="000000"/>
                </a:buClr>
                <a:buSzPts val="600"/>
                <a:buFont typeface="Arial"/>
                <a:buNone/>
              </a:pPr>
              <a:r>
                <a:rPr lang="en-US" sz="800" b="0" i="1" u="none" strike="noStrike" cap="none">
                  <a:solidFill>
                    <a:schemeClr val="dk1"/>
                  </a:solidFill>
                  <a:latin typeface="Roboto Condensed"/>
                  <a:ea typeface="Roboto Condensed"/>
                  <a:cs typeface="Roboto Condensed"/>
                  <a:sym typeface="Roboto Condensed"/>
                </a:rPr>
                <a:t>(Ent. Data Governance)</a:t>
              </a:r>
              <a:endParaRPr/>
            </a:p>
          </p:txBody>
        </p:sp>
        <p:sp>
          <p:nvSpPr>
            <p:cNvPr id="433" name="Google Shape;433;p50"/>
            <p:cNvSpPr/>
            <p:nvPr/>
          </p:nvSpPr>
          <p:spPr>
            <a:xfrm>
              <a:off x="2707883" y="4833249"/>
              <a:ext cx="1244100" cy="2442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C00000"/>
                  </a:solidFill>
                  <a:latin typeface="Roboto Condensed"/>
                  <a:ea typeface="Roboto Condensed"/>
                  <a:cs typeface="Roboto Condensed"/>
                  <a:sym typeface="Roboto Condensed"/>
                </a:rPr>
                <a:t>Data Base Management</a:t>
              </a:r>
              <a:endParaRPr/>
            </a:p>
            <a:p>
              <a:pPr marL="0" marR="0" lvl="0" indent="0" algn="ctr" rtl="0">
                <a:lnSpc>
                  <a:spcPct val="100000"/>
                </a:lnSpc>
                <a:spcBef>
                  <a:spcPts val="0"/>
                </a:spcBef>
                <a:spcAft>
                  <a:spcPts val="0"/>
                </a:spcAft>
                <a:buClr>
                  <a:srgbClr val="000000"/>
                </a:buClr>
                <a:buSzPts val="600"/>
                <a:buFont typeface="Arial"/>
                <a:buNone/>
              </a:pPr>
              <a:r>
                <a:rPr lang="en-US" sz="800" b="0" i="1" u="none" strike="noStrike" cap="none">
                  <a:solidFill>
                    <a:schemeClr val="dk1"/>
                  </a:solidFill>
                  <a:latin typeface="Roboto Condensed"/>
                  <a:ea typeface="Roboto Condensed"/>
                  <a:cs typeface="Roboto Condensed"/>
                  <a:sym typeface="Roboto Condensed"/>
                </a:rPr>
                <a:t>(ODS)</a:t>
              </a:r>
              <a:endParaRPr/>
            </a:p>
          </p:txBody>
        </p:sp>
        <p:sp>
          <p:nvSpPr>
            <p:cNvPr id="434" name="Google Shape;434;p50"/>
            <p:cNvSpPr/>
            <p:nvPr/>
          </p:nvSpPr>
          <p:spPr>
            <a:xfrm>
              <a:off x="5236787" y="4833248"/>
              <a:ext cx="1244100" cy="2442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C00000"/>
                  </a:solidFill>
                  <a:latin typeface="Roboto Condensed"/>
                  <a:ea typeface="Roboto Condensed"/>
                  <a:cs typeface="Roboto Condensed"/>
                  <a:sym typeface="Roboto Condensed"/>
                </a:rPr>
                <a:t>Data Lake Management</a:t>
              </a:r>
              <a:endParaRPr/>
            </a:p>
            <a:p>
              <a:pPr marL="0" marR="0" lvl="0" indent="0" algn="ctr" rtl="0">
                <a:lnSpc>
                  <a:spcPct val="100000"/>
                </a:lnSpc>
                <a:spcBef>
                  <a:spcPts val="0"/>
                </a:spcBef>
                <a:spcAft>
                  <a:spcPts val="0"/>
                </a:spcAft>
                <a:buClr>
                  <a:srgbClr val="000000"/>
                </a:buClr>
                <a:buSzPts val="600"/>
                <a:buFont typeface="Arial"/>
                <a:buNone/>
              </a:pPr>
              <a:r>
                <a:rPr lang="en-US" sz="800" b="0" i="1" u="none" strike="noStrike" cap="none">
                  <a:solidFill>
                    <a:schemeClr val="dk1"/>
                  </a:solidFill>
                  <a:latin typeface="Roboto Condensed"/>
                  <a:ea typeface="Roboto Condensed"/>
                  <a:cs typeface="Roboto Condensed"/>
                  <a:sym typeface="Roboto Condensed"/>
                </a:rPr>
                <a:t>(Object Storage)</a:t>
              </a:r>
              <a:endParaRPr sz="800" b="0" i="1" u="none" strike="noStrike" cap="none">
                <a:solidFill>
                  <a:schemeClr val="dk1"/>
                </a:solidFill>
                <a:latin typeface="Roboto Condensed"/>
                <a:ea typeface="Roboto Condensed"/>
                <a:cs typeface="Roboto Condensed"/>
                <a:sym typeface="Roboto Condensed"/>
              </a:endParaRPr>
            </a:p>
          </p:txBody>
        </p:sp>
        <p:sp>
          <p:nvSpPr>
            <p:cNvPr id="435" name="Google Shape;435;p50"/>
            <p:cNvSpPr/>
            <p:nvPr/>
          </p:nvSpPr>
          <p:spPr>
            <a:xfrm>
              <a:off x="6501238" y="4831559"/>
              <a:ext cx="1001700" cy="2523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C00000"/>
                  </a:solidFill>
                  <a:latin typeface="Roboto Condensed"/>
                  <a:ea typeface="Roboto Condensed"/>
                  <a:cs typeface="Roboto Condensed"/>
                  <a:sym typeface="Roboto Condensed"/>
                </a:rPr>
                <a:t>Data Protection</a:t>
              </a:r>
              <a:endParaRPr/>
            </a:p>
            <a:p>
              <a:pPr marL="0" marR="0" lvl="0" indent="0" algn="ctr" rtl="0">
                <a:lnSpc>
                  <a:spcPct val="100000"/>
                </a:lnSpc>
                <a:spcBef>
                  <a:spcPts val="0"/>
                </a:spcBef>
                <a:spcAft>
                  <a:spcPts val="0"/>
                </a:spcAft>
                <a:buClr>
                  <a:srgbClr val="000000"/>
                </a:buClr>
                <a:buSzPts val="600"/>
                <a:buFont typeface="Arial"/>
                <a:buNone/>
              </a:pPr>
              <a:r>
                <a:rPr lang="en-US" sz="800" b="0" i="1" u="none" strike="noStrike" cap="none">
                  <a:solidFill>
                    <a:schemeClr val="dk1"/>
                  </a:solidFill>
                  <a:latin typeface="Roboto Condensed"/>
                  <a:ea typeface="Roboto Condensed"/>
                  <a:cs typeface="Roboto Condensed"/>
                  <a:sym typeface="Roboto Condensed"/>
                </a:rPr>
                <a:t>(Data security management)</a:t>
              </a:r>
              <a:endParaRPr/>
            </a:p>
          </p:txBody>
        </p:sp>
        <p:sp>
          <p:nvSpPr>
            <p:cNvPr id="436" name="Google Shape;436;p50"/>
            <p:cNvSpPr/>
            <p:nvPr/>
          </p:nvSpPr>
          <p:spPr>
            <a:xfrm>
              <a:off x="8208501" y="4662145"/>
              <a:ext cx="1815900" cy="6339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1" u="none" strike="noStrike" cap="none">
                  <a:solidFill>
                    <a:schemeClr val="accent3"/>
                  </a:solidFill>
                  <a:latin typeface="Roboto Condensed"/>
                  <a:ea typeface="Roboto Condensed"/>
                  <a:cs typeface="Roboto Condensed"/>
                  <a:sym typeface="Roboto Condensed"/>
                </a:rPr>
                <a:t>Application Technology </a:t>
              </a:r>
              <a:r>
                <a:rPr lang="en-US" sz="800" b="1" i="1" u="none" strike="noStrike" cap="none">
                  <a:solidFill>
                    <a:schemeClr val="accent3"/>
                  </a:solidFill>
                  <a:latin typeface="Roboto Condensed"/>
                  <a:ea typeface="Roboto Condensed"/>
                  <a:cs typeface="Roboto Condensed"/>
                  <a:sym typeface="Roboto Condensed"/>
                </a:rPr>
                <a:t>Management</a:t>
              </a:r>
              <a:endParaRPr/>
            </a:p>
          </p:txBody>
        </p:sp>
        <p:sp>
          <p:nvSpPr>
            <p:cNvPr id="437" name="Google Shape;437;p50"/>
            <p:cNvSpPr/>
            <p:nvPr/>
          </p:nvSpPr>
          <p:spPr>
            <a:xfrm>
              <a:off x="8448284" y="4864544"/>
              <a:ext cx="1352100" cy="2586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C00000"/>
                  </a:solidFill>
                  <a:latin typeface="Roboto Condensed"/>
                  <a:ea typeface="Roboto Condensed"/>
                  <a:cs typeface="Roboto Condensed"/>
                  <a:sym typeface="Roboto Condensed"/>
                </a:rPr>
                <a:t>Integration Management</a:t>
              </a:r>
              <a:endParaRPr/>
            </a:p>
            <a:p>
              <a:pPr marL="0" marR="0" lvl="0" indent="0" algn="ctr" rtl="0">
                <a:lnSpc>
                  <a:spcPct val="100000"/>
                </a:lnSpc>
                <a:spcBef>
                  <a:spcPts val="0"/>
                </a:spcBef>
                <a:spcAft>
                  <a:spcPts val="0"/>
                </a:spcAft>
                <a:buClr>
                  <a:schemeClr val="dk1"/>
                </a:buClr>
                <a:buSzPts val="900"/>
                <a:buFont typeface="Arial"/>
                <a:buNone/>
              </a:pPr>
              <a:r>
                <a:rPr lang="en-US" sz="800" b="0" i="1" u="none" strike="noStrike" cap="none">
                  <a:solidFill>
                    <a:schemeClr val="dk1"/>
                  </a:solidFill>
                  <a:latin typeface="Roboto Condensed"/>
                  <a:ea typeface="Roboto Condensed"/>
                  <a:cs typeface="Roboto Condensed"/>
                  <a:sym typeface="Roboto Condensed"/>
                </a:rPr>
                <a:t>(Data Integration Mgmt.)</a:t>
              </a:r>
              <a:endParaRPr sz="800" b="1" i="1" u="none" strike="noStrike" cap="none">
                <a:solidFill>
                  <a:srgbClr val="C00000"/>
                </a:solidFill>
                <a:latin typeface="Roboto Condensed"/>
                <a:ea typeface="Roboto Condensed"/>
                <a:cs typeface="Roboto Condensed"/>
                <a:sym typeface="Roboto Condensed"/>
              </a:endParaRPr>
            </a:p>
          </p:txBody>
        </p:sp>
        <p:sp>
          <p:nvSpPr>
            <p:cNvPr id="438" name="Google Shape;438;p50"/>
            <p:cNvSpPr/>
            <p:nvPr/>
          </p:nvSpPr>
          <p:spPr>
            <a:xfrm>
              <a:off x="3972335" y="4839710"/>
              <a:ext cx="1244100" cy="2442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C00000"/>
                  </a:solidFill>
                  <a:latin typeface="Roboto Condensed"/>
                  <a:ea typeface="Roboto Condensed"/>
                  <a:cs typeface="Roboto Condensed"/>
                  <a:sym typeface="Roboto Condensed"/>
                </a:rPr>
                <a:t>Data Warehouse Management</a:t>
              </a:r>
              <a:endParaRPr sz="8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800" b="0" i="1" u="none" strike="noStrike" cap="none">
                  <a:solidFill>
                    <a:schemeClr val="dk1"/>
                  </a:solidFill>
                  <a:latin typeface="Roboto Condensed"/>
                  <a:ea typeface="Roboto Condensed"/>
                  <a:cs typeface="Roboto Condensed"/>
                  <a:sym typeface="Roboto Condensed"/>
                </a:rPr>
                <a:t>(Analytical Data Store)</a:t>
              </a:r>
              <a:endParaRPr/>
            </a:p>
          </p:txBody>
        </p:sp>
        <p:sp>
          <p:nvSpPr>
            <p:cNvPr id="439" name="Google Shape;439;p50"/>
            <p:cNvSpPr/>
            <p:nvPr/>
          </p:nvSpPr>
          <p:spPr>
            <a:xfrm>
              <a:off x="1375177" y="4646403"/>
              <a:ext cx="194100" cy="1314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800" b="0" i="0" u="none" strike="noStrike" cap="none">
                  <a:solidFill>
                    <a:schemeClr val="lt1"/>
                  </a:solidFill>
                  <a:latin typeface="Roboto Condensed"/>
                  <a:ea typeface="Roboto Condensed"/>
                  <a:cs typeface="Roboto Condensed"/>
                  <a:sym typeface="Roboto Condensed"/>
                </a:rPr>
                <a:t>E</a:t>
              </a:r>
              <a:endParaRPr sz="800" b="0" i="0" u="none" strike="noStrike" cap="none">
                <a:solidFill>
                  <a:srgbClr val="000000"/>
                </a:solidFill>
                <a:latin typeface="Roboto Condensed"/>
                <a:ea typeface="Roboto Condensed"/>
                <a:cs typeface="Roboto Condensed"/>
                <a:sym typeface="Roboto Condensed"/>
              </a:endParaRPr>
            </a:p>
          </p:txBody>
        </p:sp>
        <p:sp>
          <p:nvSpPr>
            <p:cNvPr id="440" name="Google Shape;440;p50"/>
            <p:cNvSpPr/>
            <p:nvPr/>
          </p:nvSpPr>
          <p:spPr>
            <a:xfrm>
              <a:off x="8131382" y="4673346"/>
              <a:ext cx="194100" cy="1314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800" b="0" i="0" u="none" strike="noStrike" cap="none">
                  <a:solidFill>
                    <a:schemeClr val="lt1"/>
                  </a:solidFill>
                  <a:latin typeface="Roboto Condensed"/>
                  <a:ea typeface="Roboto Condensed"/>
                  <a:cs typeface="Roboto Condensed"/>
                  <a:sym typeface="Roboto Condensed"/>
                </a:rPr>
                <a:t>E</a:t>
              </a:r>
              <a:endParaRPr sz="800" b="0" i="0" u="none" strike="noStrike" cap="none">
                <a:solidFill>
                  <a:srgbClr val="000000"/>
                </a:solidFill>
                <a:latin typeface="Roboto Condensed"/>
                <a:ea typeface="Roboto Condensed"/>
                <a:cs typeface="Roboto Condensed"/>
                <a:sym typeface="Roboto Condensed"/>
              </a:endParaRPr>
            </a:p>
          </p:txBody>
        </p:sp>
      </p:grpSp>
      <p:grpSp>
        <p:nvGrpSpPr>
          <p:cNvPr id="441" name="Google Shape;441;p50"/>
          <p:cNvGrpSpPr/>
          <p:nvPr/>
        </p:nvGrpSpPr>
        <p:grpSpPr>
          <a:xfrm>
            <a:off x="1613043" y="6280801"/>
            <a:ext cx="7413264" cy="230700"/>
            <a:chOff x="1531103" y="6324551"/>
            <a:chExt cx="7413264" cy="230700"/>
          </a:xfrm>
        </p:grpSpPr>
        <p:sp>
          <p:nvSpPr>
            <p:cNvPr id="442" name="Google Shape;442;p50"/>
            <p:cNvSpPr txBox="1"/>
            <p:nvPr/>
          </p:nvSpPr>
          <p:spPr>
            <a:xfrm>
              <a:off x="1531103" y="6324551"/>
              <a:ext cx="15141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900" b="1" i="1" u="none" strike="noStrike" cap="none">
                  <a:solidFill>
                    <a:schemeClr val="accent3"/>
                  </a:solidFill>
                  <a:latin typeface="Roboto Condensed"/>
                  <a:ea typeface="Roboto Condensed"/>
                  <a:cs typeface="Roboto Condensed"/>
                  <a:sym typeface="Roboto Condensed"/>
                </a:rPr>
                <a:t>Level 1 Capability</a:t>
              </a:r>
              <a:endParaRPr sz="900" b="0" i="0" u="none" strike="noStrike" cap="none">
                <a:solidFill>
                  <a:srgbClr val="000000"/>
                </a:solidFill>
                <a:latin typeface="Roboto Condensed"/>
                <a:ea typeface="Roboto Condensed"/>
                <a:cs typeface="Roboto Condensed"/>
                <a:sym typeface="Roboto Condensed"/>
              </a:endParaRPr>
            </a:p>
          </p:txBody>
        </p:sp>
        <p:sp>
          <p:nvSpPr>
            <p:cNvPr id="443" name="Google Shape;443;p50"/>
            <p:cNvSpPr txBox="1"/>
            <p:nvPr/>
          </p:nvSpPr>
          <p:spPr>
            <a:xfrm>
              <a:off x="2677268" y="6324551"/>
              <a:ext cx="14811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900" b="1" i="1" u="none" strike="noStrike" cap="none">
                  <a:solidFill>
                    <a:srgbClr val="C00000"/>
                  </a:solidFill>
                  <a:latin typeface="Roboto Condensed"/>
                  <a:ea typeface="Roboto Condensed"/>
                  <a:cs typeface="Roboto Condensed"/>
                  <a:sym typeface="Roboto Condensed"/>
                </a:rPr>
                <a:t>Level 2 Capability</a:t>
              </a:r>
              <a:endParaRPr sz="900" b="0" i="0" u="none" strike="noStrike" cap="none">
                <a:solidFill>
                  <a:srgbClr val="000000"/>
                </a:solidFill>
                <a:latin typeface="Roboto Condensed"/>
                <a:ea typeface="Roboto Condensed"/>
                <a:cs typeface="Roboto Condensed"/>
                <a:sym typeface="Roboto Condensed"/>
              </a:endParaRPr>
            </a:p>
          </p:txBody>
        </p:sp>
        <p:sp>
          <p:nvSpPr>
            <p:cNvPr id="444" name="Google Shape;444;p50"/>
            <p:cNvSpPr/>
            <p:nvPr/>
          </p:nvSpPr>
          <p:spPr>
            <a:xfrm>
              <a:off x="7846967" y="6348507"/>
              <a:ext cx="1097400" cy="183000"/>
            </a:xfrm>
            <a:prstGeom prst="roundRect">
              <a:avLst>
                <a:gd name="adj" fmla="val 16667"/>
              </a:avLst>
            </a:prstGeom>
            <a:solidFill>
              <a:srgbClr val="EBF1F7"/>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DATA</a:t>
              </a:r>
              <a:endParaRPr sz="900" b="0" i="1" u="none" strike="noStrike" cap="none">
                <a:solidFill>
                  <a:srgbClr val="000000"/>
                </a:solidFill>
                <a:latin typeface="Roboto Condensed"/>
                <a:ea typeface="Roboto Condensed"/>
                <a:cs typeface="Roboto Condensed"/>
                <a:sym typeface="Roboto Condensed"/>
              </a:endParaRPr>
            </a:p>
          </p:txBody>
        </p:sp>
        <p:sp>
          <p:nvSpPr>
            <p:cNvPr id="445" name="Google Shape;445;p50"/>
            <p:cNvSpPr/>
            <p:nvPr/>
          </p:nvSpPr>
          <p:spPr>
            <a:xfrm>
              <a:off x="5348977" y="6348507"/>
              <a:ext cx="1097400" cy="183000"/>
            </a:xfrm>
            <a:prstGeom prst="roundRect">
              <a:avLst>
                <a:gd name="adj" fmla="val 16667"/>
              </a:avLst>
            </a:prstGeom>
            <a:solidFill>
              <a:srgbClr val="BCDFFC"/>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CLOUD &amp; INFRA</a:t>
              </a:r>
              <a:endParaRPr sz="900" b="0" i="1" u="none" strike="noStrike" cap="none">
                <a:solidFill>
                  <a:srgbClr val="000000"/>
                </a:solidFill>
                <a:latin typeface="Roboto Condensed"/>
                <a:ea typeface="Roboto Condensed"/>
                <a:cs typeface="Roboto Condensed"/>
                <a:sym typeface="Roboto Condensed"/>
              </a:endParaRPr>
            </a:p>
          </p:txBody>
        </p:sp>
        <p:sp>
          <p:nvSpPr>
            <p:cNvPr id="446" name="Google Shape;446;p50"/>
            <p:cNvSpPr/>
            <p:nvPr/>
          </p:nvSpPr>
          <p:spPr>
            <a:xfrm>
              <a:off x="6597972" y="6348507"/>
              <a:ext cx="1097400" cy="183000"/>
            </a:xfrm>
            <a:prstGeom prst="roundRect">
              <a:avLst>
                <a:gd name="adj" fmla="val 16667"/>
              </a:avLst>
            </a:prstGeom>
            <a:solidFill>
              <a:srgbClr val="EEEEEE"/>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PLATFORM</a:t>
              </a:r>
              <a:endParaRPr sz="900" b="0" i="1" u="none" strike="noStrike" cap="none">
                <a:solidFill>
                  <a:srgbClr val="000000"/>
                </a:solidFill>
                <a:latin typeface="Roboto Condensed"/>
                <a:ea typeface="Roboto Condensed"/>
                <a:cs typeface="Roboto Condensed"/>
                <a:sym typeface="Roboto Condensed"/>
              </a:endParaRPr>
            </a:p>
          </p:txBody>
        </p:sp>
        <p:sp>
          <p:nvSpPr>
            <p:cNvPr id="447" name="Google Shape;447;p50"/>
            <p:cNvSpPr/>
            <p:nvPr/>
          </p:nvSpPr>
          <p:spPr>
            <a:xfrm>
              <a:off x="3807294" y="6351538"/>
              <a:ext cx="1481100" cy="176700"/>
            </a:xfrm>
            <a:prstGeom prst="roundRect">
              <a:avLst>
                <a:gd name="adj" fmla="val 16667"/>
              </a:avLst>
            </a:prstGeom>
            <a:solidFill>
              <a:srgbClr val="0033A0"/>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lt1"/>
                  </a:solidFill>
                  <a:latin typeface="Roboto Condensed"/>
                  <a:ea typeface="Roboto Condensed"/>
                  <a:cs typeface="Roboto Condensed"/>
                  <a:sym typeface="Roboto Condensed"/>
                </a:rPr>
                <a:t>EXISTING CAPABILITY</a:t>
              </a:r>
              <a:endParaRPr/>
            </a:p>
          </p:txBody>
        </p:sp>
      </p:grpSp>
      <p:sp>
        <p:nvSpPr>
          <p:cNvPr id="448" name="Google Shape;448;p50"/>
          <p:cNvSpPr/>
          <p:nvPr/>
        </p:nvSpPr>
        <p:spPr>
          <a:xfrm>
            <a:off x="1451164" y="6230791"/>
            <a:ext cx="7737000" cy="330900"/>
          </a:xfrm>
          <a:prstGeom prst="roundRect">
            <a:avLst>
              <a:gd name="adj" fmla="val 16667"/>
            </a:avLst>
          </a:prstGeom>
          <a:noFill/>
          <a:ln w="9525" cap="flat" cmpd="sng">
            <a:solidFill>
              <a:srgbClr val="A5A5A5"/>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93" b="0" i="0" u="none" strike="noStrike" cap="none">
              <a:solidFill>
                <a:srgbClr val="000000"/>
              </a:solidFill>
              <a:latin typeface="Roboto Condensed"/>
              <a:ea typeface="Roboto Condensed"/>
              <a:cs typeface="Roboto Condensed"/>
              <a:sym typeface="Roboto Condensed"/>
            </a:endParaRPr>
          </a:p>
        </p:txBody>
      </p:sp>
      <p:sp>
        <p:nvSpPr>
          <p:cNvPr id="449" name="Google Shape;449;p50"/>
          <p:cNvSpPr/>
          <p:nvPr/>
        </p:nvSpPr>
        <p:spPr>
          <a:xfrm>
            <a:off x="9734111" y="124461"/>
            <a:ext cx="2180400" cy="66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lt1"/>
                </a:solidFill>
                <a:latin typeface="Roboto Condensed"/>
                <a:ea typeface="Roboto Condensed"/>
                <a:cs typeface="Roboto Condensed"/>
                <a:sym typeface="Roboto Condensed"/>
              </a:rPr>
              <a:t>*Existing capabilities will need enhancements during use case enablement</a:t>
            </a:r>
            <a:endParaRPr sz="1200" i="0" u="none" strike="noStrike" cap="none">
              <a:solidFill>
                <a:schemeClr val="lt1"/>
              </a:solidFill>
              <a:latin typeface="Roboto Condensed"/>
              <a:ea typeface="Roboto Condensed"/>
              <a:cs typeface="Roboto Condensed"/>
              <a:sym typeface="Roboto Condensed"/>
            </a:endParaRPr>
          </a:p>
        </p:txBody>
      </p:sp>
      <p:sp>
        <p:nvSpPr>
          <p:cNvPr id="450" name="Google Shape;450;p50"/>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33"/>
              <a:buFont typeface="Arial"/>
              <a:buNone/>
            </a:pPr>
            <a:fld id="{00000000-1234-1234-1234-123412341234}" type="slidenum">
              <a:rPr lang="en-US"/>
              <a:t>11</a:t>
            </a:fld>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3074"/>
        <p:cNvGrpSpPr/>
        <p:nvPr/>
      </p:nvGrpSpPr>
      <p:grpSpPr>
        <a:xfrm>
          <a:off x="0" y="0"/>
          <a:ext cx="0" cy="0"/>
          <a:chOff x="0" y="0"/>
          <a:chExt cx="0" cy="0"/>
        </a:xfrm>
      </p:grpSpPr>
      <p:sp>
        <p:nvSpPr>
          <p:cNvPr id="3075" name="Google Shape;3075;p149"/>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Arial"/>
              <a:buNone/>
            </a:pPr>
            <a:r>
              <a:rPr lang="en-US" sz="4000">
                <a:solidFill>
                  <a:srgbClr val="000000"/>
                </a:solidFill>
              </a:rPr>
              <a:t>Risk Patterns</a:t>
            </a:r>
            <a:endParaRPr/>
          </a:p>
          <a:p>
            <a:pPr marL="0" marR="0" lvl="0" indent="0" algn="l" rtl="0">
              <a:lnSpc>
                <a:spcPct val="90000"/>
              </a:lnSpc>
              <a:spcBef>
                <a:spcPts val="0"/>
              </a:spcBef>
              <a:spcAft>
                <a:spcPts val="0"/>
              </a:spcAft>
              <a:buClr>
                <a:schemeClr val="dk1"/>
              </a:buClr>
              <a:buSzPts val="4800"/>
              <a:buFont typeface="Arial"/>
              <a:buNone/>
            </a:pPr>
            <a:r>
              <a:rPr lang="en-US" sz="4000" i="1">
                <a:solidFill>
                  <a:srgbClr val="000000"/>
                </a:solidFill>
              </a:rPr>
              <a:t>Data Layer</a:t>
            </a:r>
            <a:endParaRPr/>
          </a:p>
          <a:p>
            <a:pPr marL="0" marR="0" lvl="0" indent="0" algn="l" rtl="0">
              <a:lnSpc>
                <a:spcPct val="90000"/>
              </a:lnSpc>
              <a:spcBef>
                <a:spcPts val="0"/>
              </a:spcBef>
              <a:spcAft>
                <a:spcPts val="0"/>
              </a:spcAft>
              <a:buClr>
                <a:schemeClr val="dk1"/>
              </a:buClr>
              <a:buSzPts val="4800"/>
              <a:buFont typeface="Arial"/>
              <a:buNone/>
            </a:pPr>
            <a:endParaRPr/>
          </a:p>
          <a:p>
            <a:pPr marL="457200" marR="0" lvl="0" indent="-228600" algn="l" rtl="0">
              <a:lnSpc>
                <a:spcPct val="90000"/>
              </a:lnSpc>
              <a:spcBef>
                <a:spcPts val="1000"/>
              </a:spcBef>
              <a:spcAft>
                <a:spcPts val="0"/>
              </a:spcAft>
              <a:buClr>
                <a:schemeClr val="dk1"/>
              </a:buClr>
              <a:buSzPts val="4800"/>
              <a:buFont typeface="Arial"/>
              <a:buNone/>
            </a:pPr>
            <a:endParaRPr sz="4000"/>
          </a:p>
        </p:txBody>
      </p:sp>
      <p:pic>
        <p:nvPicPr>
          <p:cNvPr id="3076" name="Google Shape;3076;p149"/>
          <p:cNvPicPr preferRelativeResize="0"/>
          <p:nvPr/>
        </p:nvPicPr>
        <p:blipFill rotWithShape="1">
          <a:blip r:embed="rId3">
            <a:alphaModFix/>
          </a:blip>
          <a:srcRect/>
          <a:stretch/>
        </p:blipFill>
        <p:spPr>
          <a:xfrm>
            <a:off x="1078158" y="825500"/>
            <a:ext cx="5207100" cy="5207100"/>
          </a:xfrm>
          <a:prstGeom prst="ellipse">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3080"/>
        <p:cNvGrpSpPr/>
        <p:nvPr/>
      </p:nvGrpSpPr>
      <p:grpSpPr>
        <a:xfrm>
          <a:off x="0" y="0"/>
          <a:ext cx="0" cy="0"/>
          <a:chOff x="0" y="0"/>
          <a:chExt cx="0" cy="0"/>
        </a:xfrm>
      </p:grpSpPr>
      <p:sp>
        <p:nvSpPr>
          <p:cNvPr id="3081" name="Google Shape;3081;p150"/>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Security | Risk Patterns &amp; Mitigations (1/1)</a:t>
            </a:r>
            <a:endParaRPr/>
          </a:p>
        </p:txBody>
      </p:sp>
      <p:graphicFrame>
        <p:nvGraphicFramePr>
          <p:cNvPr id="3082" name="Google Shape;3082;p150"/>
          <p:cNvGraphicFramePr/>
          <p:nvPr/>
        </p:nvGraphicFramePr>
        <p:xfrm>
          <a:off x="358431" y="1002361"/>
          <a:ext cx="3000000" cy="3000000"/>
        </p:xfrm>
        <a:graphic>
          <a:graphicData uri="http://schemas.openxmlformats.org/drawingml/2006/table">
            <a:tbl>
              <a:tblPr>
                <a:noFill/>
                <a:tableStyleId>{29CBDF55-6DA5-4320-84E6-689B39CA9C16}</a:tableStyleId>
              </a:tblPr>
              <a:tblGrid>
                <a:gridCol w="1181000">
                  <a:extLst>
                    <a:ext uri="{9D8B030D-6E8A-4147-A177-3AD203B41FA5}">
                      <a16:colId xmlns:a16="http://schemas.microsoft.com/office/drawing/2014/main" val="20000"/>
                    </a:ext>
                  </a:extLst>
                </a:gridCol>
                <a:gridCol w="3669175">
                  <a:extLst>
                    <a:ext uri="{9D8B030D-6E8A-4147-A177-3AD203B41FA5}">
                      <a16:colId xmlns:a16="http://schemas.microsoft.com/office/drawing/2014/main" val="20001"/>
                    </a:ext>
                  </a:extLst>
                </a:gridCol>
                <a:gridCol w="6652475">
                  <a:extLst>
                    <a:ext uri="{9D8B030D-6E8A-4147-A177-3AD203B41FA5}">
                      <a16:colId xmlns:a16="http://schemas.microsoft.com/office/drawing/2014/main" val="20002"/>
                    </a:ext>
                  </a:extLst>
                </a:gridCol>
              </a:tblGrid>
              <a:tr h="557775">
                <a:tc>
                  <a:txBody>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chemeClr val="lt1"/>
                          </a:solidFill>
                          <a:latin typeface="Roboto Condensed"/>
                          <a:ea typeface="Roboto Condensed"/>
                          <a:cs typeface="Roboto Condensed"/>
                          <a:sym typeface="Roboto Condensed"/>
                        </a:rPr>
                        <a:t>Risk</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chemeClr val="lt1"/>
                          </a:solidFill>
                          <a:latin typeface="Roboto Condensed"/>
                          <a:ea typeface="Roboto Condensed"/>
                          <a:cs typeface="Roboto Condensed"/>
                          <a:sym typeface="Roboto Condensed"/>
                        </a:rPr>
                        <a:t>Description</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chemeClr val="lt1"/>
                          </a:solidFill>
                          <a:latin typeface="Roboto Condensed"/>
                          <a:ea typeface="Roboto Condensed"/>
                          <a:cs typeface="Roboto Condensed"/>
                          <a:sym typeface="Roboto Condensed"/>
                        </a:rPr>
                        <a:t>Mitigation</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33A0"/>
                    </a:solidFill>
                  </a:tcPr>
                </a:tc>
                <a:extLst>
                  <a:ext uri="{0D108BD9-81ED-4DB2-BD59-A6C34878D82A}">
                    <a16:rowId xmlns:a16="http://schemas.microsoft.com/office/drawing/2014/main" val="10000"/>
                  </a:ext>
                </a:extLst>
              </a:tr>
              <a:tr h="10058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33A0"/>
                          </a:solidFill>
                          <a:latin typeface="Roboto Condensed"/>
                          <a:ea typeface="Roboto Condensed"/>
                          <a:cs typeface="Roboto Condensed"/>
                          <a:sym typeface="Roboto Condensed"/>
                        </a:rPr>
                        <a:t>Unauthorized training data</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This risk is introduced during model development when training data is not properly filtered out during data ingestion, processing and model evaluation during training</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The control need to be at the provider end</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0058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33A0"/>
                          </a:solidFill>
                          <a:latin typeface="Roboto Condensed"/>
                          <a:ea typeface="Roboto Condensed"/>
                          <a:cs typeface="Roboto Condensed"/>
                          <a:sym typeface="Roboto Condensed"/>
                        </a:rPr>
                        <a:t>Data poisoning</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33A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This risk occurs when the data intentionally contaminated causing the model to behave incorrectly, unfairly or unsafely after deployment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33A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At the consumer end, this risk needs to be controlled through extensive adversarial testing and evaluation</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33A0"/>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3086"/>
        <p:cNvGrpSpPr/>
        <p:nvPr/>
      </p:nvGrpSpPr>
      <p:grpSpPr>
        <a:xfrm>
          <a:off x="0" y="0"/>
          <a:ext cx="0" cy="0"/>
          <a:chOff x="0" y="0"/>
          <a:chExt cx="0" cy="0"/>
        </a:xfrm>
      </p:grpSpPr>
      <p:sp>
        <p:nvSpPr>
          <p:cNvPr id="3087" name="Google Shape;3087;p151"/>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Arial"/>
              <a:buNone/>
            </a:pPr>
            <a:r>
              <a:rPr lang="en-US" sz="4000">
                <a:solidFill>
                  <a:srgbClr val="000000"/>
                </a:solidFill>
              </a:rPr>
              <a:t>Multi Tenancy</a:t>
            </a:r>
            <a:endParaRPr/>
          </a:p>
          <a:p>
            <a:pPr marL="0" marR="0" lvl="0" indent="0" algn="l" rtl="0">
              <a:lnSpc>
                <a:spcPct val="90000"/>
              </a:lnSpc>
              <a:spcBef>
                <a:spcPts val="0"/>
              </a:spcBef>
              <a:spcAft>
                <a:spcPts val="0"/>
              </a:spcAft>
              <a:buClr>
                <a:schemeClr val="dk1"/>
              </a:buClr>
              <a:buSzPts val="4800"/>
              <a:buFont typeface="Arial"/>
              <a:buNone/>
            </a:pPr>
            <a:endParaRPr/>
          </a:p>
          <a:p>
            <a:pPr marL="457200" marR="0" lvl="0" indent="-228600" algn="l" rtl="0">
              <a:lnSpc>
                <a:spcPct val="90000"/>
              </a:lnSpc>
              <a:spcBef>
                <a:spcPts val="1000"/>
              </a:spcBef>
              <a:spcAft>
                <a:spcPts val="0"/>
              </a:spcAft>
              <a:buClr>
                <a:schemeClr val="dk1"/>
              </a:buClr>
              <a:buSzPts val="4800"/>
              <a:buFont typeface="Arial"/>
              <a:buNone/>
            </a:pPr>
            <a:endParaRPr sz="4000"/>
          </a:p>
        </p:txBody>
      </p:sp>
      <p:pic>
        <p:nvPicPr>
          <p:cNvPr id="3088" name="Google Shape;3088;p151"/>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3089" name="Google Shape;3089;p151"/>
          <p:cNvSpPr txBox="1"/>
          <p:nvPr/>
        </p:nvSpPr>
        <p:spPr>
          <a:xfrm>
            <a:off x="7230494" y="4724075"/>
            <a:ext cx="1839000" cy="4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4" action="ppaction://hlinksldjump"/>
              </a:rPr>
              <a:t>&gt; Return To Catalog</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3093"/>
        <p:cNvGrpSpPr/>
        <p:nvPr/>
      </p:nvGrpSpPr>
      <p:grpSpPr>
        <a:xfrm>
          <a:off x="0" y="0"/>
          <a:ext cx="0" cy="0"/>
          <a:chOff x="0" y="0"/>
          <a:chExt cx="0" cy="0"/>
        </a:xfrm>
      </p:grpSpPr>
      <p:sp>
        <p:nvSpPr>
          <p:cNvPr id="3094" name="Google Shape;3094;p152"/>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Multi Tenancy Approach</a:t>
            </a:r>
            <a:endParaRPr/>
          </a:p>
        </p:txBody>
      </p:sp>
      <p:sp>
        <p:nvSpPr>
          <p:cNvPr id="3095" name="Google Shape;3095;p152"/>
          <p:cNvSpPr/>
          <p:nvPr/>
        </p:nvSpPr>
        <p:spPr>
          <a:xfrm>
            <a:off x="839400" y="1428750"/>
            <a:ext cx="4161300" cy="3661200"/>
          </a:xfrm>
          <a:prstGeom prst="rect">
            <a:avLst/>
          </a:prstGeom>
          <a:solidFill>
            <a:srgbClr val="D8E6F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latin typeface="Roboto Condensed"/>
                <a:ea typeface="Roboto Condensed"/>
                <a:cs typeface="Roboto Condensed"/>
                <a:sym typeface="Roboto Condensed"/>
              </a:rPr>
              <a:t>Data Classification</a:t>
            </a:r>
            <a:endParaRPr sz="1400" b="1" i="0" u="none" strike="noStrike" cap="none">
              <a:solidFill>
                <a:srgbClr val="000000"/>
              </a:solidFill>
              <a:latin typeface="Roboto Condensed"/>
              <a:ea typeface="Roboto Condensed"/>
              <a:cs typeface="Roboto Condensed"/>
              <a:sym typeface="Roboto Condensed"/>
            </a:endParaRPr>
          </a:p>
        </p:txBody>
      </p:sp>
      <p:sp>
        <p:nvSpPr>
          <p:cNvPr id="3096" name="Google Shape;3096;p152"/>
          <p:cNvSpPr/>
          <p:nvPr/>
        </p:nvSpPr>
        <p:spPr>
          <a:xfrm>
            <a:off x="1232300" y="2214575"/>
            <a:ext cx="3214800" cy="2339700"/>
          </a:xfrm>
          <a:prstGeom prst="rect">
            <a:avLst/>
          </a:prstGeom>
          <a:solidFill>
            <a:schemeClr val="l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latin typeface="Roboto Condensed"/>
                <a:ea typeface="Roboto Condensed"/>
                <a:cs typeface="Roboto Condensed"/>
                <a:sym typeface="Roboto Condensed"/>
              </a:rPr>
              <a:t>Domain</a:t>
            </a:r>
            <a:endParaRPr sz="1400" b="1" i="0" u="none" strike="noStrike" cap="none">
              <a:solidFill>
                <a:srgbClr val="000000"/>
              </a:solidFill>
              <a:latin typeface="Roboto Condensed"/>
              <a:ea typeface="Roboto Condensed"/>
              <a:cs typeface="Roboto Condensed"/>
              <a:sym typeface="Roboto Condensed"/>
            </a:endParaRPr>
          </a:p>
        </p:txBody>
      </p:sp>
      <p:sp>
        <p:nvSpPr>
          <p:cNvPr id="3097" name="Google Shape;3097;p152"/>
          <p:cNvSpPr/>
          <p:nvPr/>
        </p:nvSpPr>
        <p:spPr>
          <a:xfrm>
            <a:off x="1857375" y="2875350"/>
            <a:ext cx="2053800" cy="1268100"/>
          </a:xfrm>
          <a:prstGeom prst="rect">
            <a:avLst/>
          </a:prstGeom>
          <a:solidFill>
            <a:srgbClr val="0033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Roboto Condensed"/>
                <a:ea typeface="Roboto Condensed"/>
                <a:cs typeface="Roboto Condensed"/>
                <a:sym typeface="Roboto Condensed"/>
              </a:rPr>
              <a:t>Application</a:t>
            </a:r>
            <a:endParaRPr sz="1400" b="1" i="0" u="none" strike="noStrike" cap="none">
              <a:solidFill>
                <a:schemeClr val="lt1"/>
              </a:solidFill>
              <a:latin typeface="Roboto Condensed"/>
              <a:ea typeface="Roboto Condensed"/>
              <a:cs typeface="Roboto Condensed"/>
              <a:sym typeface="Roboto Condensed"/>
            </a:endParaRPr>
          </a:p>
        </p:txBody>
      </p:sp>
      <p:sp>
        <p:nvSpPr>
          <p:cNvPr id="3098" name="Google Shape;3098;p152"/>
          <p:cNvSpPr/>
          <p:nvPr/>
        </p:nvSpPr>
        <p:spPr>
          <a:xfrm>
            <a:off x="6012480" y="1428750"/>
            <a:ext cx="5202300" cy="495300"/>
          </a:xfrm>
          <a:prstGeom prst="rect">
            <a:avLst/>
          </a:prstGeom>
          <a:solidFill>
            <a:srgbClr val="D8E6FC"/>
          </a:solid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33A0"/>
                </a:solidFill>
                <a:latin typeface="Roboto Condensed"/>
                <a:ea typeface="Roboto Condensed"/>
                <a:cs typeface="Roboto Condensed"/>
                <a:sym typeface="Roboto Condensed"/>
              </a:rPr>
              <a:t>Multi-tenancy Approach will follow the below hierarchy</a:t>
            </a:r>
            <a:endParaRPr sz="1400" b="1" i="0" u="none" strike="noStrike" cap="none">
              <a:solidFill>
                <a:srgbClr val="0033A0"/>
              </a:solidFill>
              <a:latin typeface="Roboto Condensed"/>
              <a:ea typeface="Roboto Condensed"/>
              <a:cs typeface="Roboto Condensed"/>
              <a:sym typeface="Roboto Condensed"/>
            </a:endParaRPr>
          </a:p>
        </p:txBody>
      </p:sp>
      <p:sp>
        <p:nvSpPr>
          <p:cNvPr id="3099" name="Google Shape;3099;p152"/>
          <p:cNvSpPr/>
          <p:nvPr/>
        </p:nvSpPr>
        <p:spPr>
          <a:xfrm>
            <a:off x="6007508" y="2041097"/>
            <a:ext cx="5207400" cy="5886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r>
              <a:rPr lang="en-US" b="1">
                <a:solidFill>
                  <a:schemeClr val="dk1"/>
                </a:solidFill>
                <a:latin typeface="Roboto Condensed"/>
                <a:ea typeface="Roboto Condensed"/>
                <a:cs typeface="Roboto Condensed"/>
                <a:sym typeface="Roboto Condensed"/>
              </a:rPr>
              <a:t>Data Classification - </a:t>
            </a:r>
            <a:r>
              <a:rPr lang="en-US">
                <a:solidFill>
                  <a:schemeClr val="dk1"/>
                </a:solidFill>
                <a:latin typeface="Roboto Condensed"/>
                <a:ea typeface="Roboto Condensed"/>
                <a:cs typeface="Roboto Condensed"/>
                <a:sym typeface="Roboto Condensed"/>
              </a:rPr>
              <a:t>There will be a physical isolation at data classification level</a:t>
            </a:r>
            <a:endParaRPr b="1">
              <a:solidFill>
                <a:schemeClr val="dk1"/>
              </a:solidFill>
              <a:latin typeface="Roboto Condensed"/>
              <a:ea typeface="Roboto Condensed"/>
              <a:cs typeface="Roboto Condensed"/>
              <a:sym typeface="Roboto Condensed"/>
            </a:endParaRPr>
          </a:p>
        </p:txBody>
      </p:sp>
      <p:sp>
        <p:nvSpPr>
          <p:cNvPr id="3100" name="Google Shape;3100;p152"/>
          <p:cNvSpPr/>
          <p:nvPr/>
        </p:nvSpPr>
        <p:spPr>
          <a:xfrm>
            <a:off x="7395360" y="2926493"/>
            <a:ext cx="3819300" cy="5886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r>
              <a:rPr lang="en-US" b="1">
                <a:solidFill>
                  <a:schemeClr val="dk1"/>
                </a:solidFill>
                <a:latin typeface="Roboto Condensed"/>
                <a:ea typeface="Roboto Condensed"/>
                <a:cs typeface="Roboto Condensed"/>
                <a:sym typeface="Roboto Condensed"/>
              </a:rPr>
              <a:t>Domain - </a:t>
            </a:r>
            <a:r>
              <a:rPr lang="en-US">
                <a:solidFill>
                  <a:schemeClr val="dk1"/>
                </a:solidFill>
                <a:latin typeface="Roboto Condensed"/>
                <a:ea typeface="Roboto Condensed"/>
                <a:cs typeface="Roboto Condensed"/>
                <a:sym typeface="Roboto Condensed"/>
              </a:rPr>
              <a:t>There will be a physical isolation of the set of services at the domain level</a:t>
            </a:r>
            <a:endParaRPr b="1">
              <a:solidFill>
                <a:schemeClr val="dk1"/>
              </a:solidFill>
              <a:latin typeface="Roboto Condensed"/>
              <a:ea typeface="Roboto Condensed"/>
              <a:cs typeface="Roboto Condensed"/>
              <a:sym typeface="Roboto Condensed"/>
            </a:endParaRPr>
          </a:p>
        </p:txBody>
      </p:sp>
      <p:sp>
        <p:nvSpPr>
          <p:cNvPr id="3101" name="Google Shape;3101;p152"/>
          <p:cNvSpPr/>
          <p:nvPr/>
        </p:nvSpPr>
        <p:spPr>
          <a:xfrm>
            <a:off x="9012404" y="3811889"/>
            <a:ext cx="2202300" cy="1668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Roboto Condensed"/>
                <a:ea typeface="Roboto Condensed"/>
                <a:cs typeface="Roboto Condensed"/>
                <a:sym typeface="Roboto Condensed"/>
              </a:rPr>
              <a:t>Application - </a:t>
            </a:r>
            <a:r>
              <a:rPr lang="en-US" sz="1400" b="0" i="0" u="none" strike="noStrike" cap="none">
                <a:solidFill>
                  <a:schemeClr val="dk1"/>
                </a:solidFill>
                <a:latin typeface="Roboto Condensed"/>
                <a:ea typeface="Roboto Condensed"/>
                <a:cs typeface="Roboto Condensed"/>
                <a:sym typeface="Roboto Condensed"/>
              </a:rPr>
              <a:t>Within a particular data classification and </a:t>
            </a:r>
            <a:r>
              <a:rPr lang="en-US">
                <a:solidFill>
                  <a:schemeClr val="dk1"/>
                </a:solidFill>
                <a:latin typeface="Roboto Condensed"/>
                <a:ea typeface="Roboto Condensed"/>
                <a:cs typeface="Roboto Condensed"/>
                <a:sym typeface="Roboto Condensed"/>
              </a:rPr>
              <a:t>domain</a:t>
            </a:r>
            <a:r>
              <a:rPr lang="en-US" sz="1400" b="0" i="0" u="none" strike="noStrike" cap="none">
                <a:solidFill>
                  <a:schemeClr val="dk1"/>
                </a:solidFill>
                <a:latin typeface="Roboto Condensed"/>
                <a:ea typeface="Roboto Condensed"/>
                <a:cs typeface="Roboto Condensed"/>
                <a:sym typeface="Roboto Condensed"/>
              </a:rPr>
              <a:t>, services will be further logically isolated using schema-based separation</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3102" name="Google Shape;3102;p152"/>
          <p:cNvCxnSpPr>
            <a:stCxn id="3099" idx="1"/>
            <a:endCxn id="3100" idx="1"/>
          </p:cNvCxnSpPr>
          <p:nvPr/>
        </p:nvCxnSpPr>
        <p:spPr>
          <a:xfrm>
            <a:off x="6007508" y="2335397"/>
            <a:ext cx="1387800" cy="885300"/>
          </a:xfrm>
          <a:prstGeom prst="bentConnector3">
            <a:avLst>
              <a:gd name="adj1" fmla="val -16472"/>
            </a:avLst>
          </a:prstGeom>
          <a:noFill/>
          <a:ln w="25400" cap="flat" cmpd="sng">
            <a:solidFill>
              <a:schemeClr val="accent3"/>
            </a:solidFill>
            <a:prstDash val="solid"/>
            <a:round/>
            <a:headEnd type="none" w="sm" len="sm"/>
            <a:tailEnd type="triangle" w="med" len="med"/>
          </a:ln>
          <a:effectLst>
            <a:outerShdw blurRad="40000" dist="20000" dir="5400000" rotWithShape="0">
              <a:srgbClr val="000000">
                <a:alpha val="37650"/>
              </a:srgbClr>
            </a:outerShdw>
          </a:effectLst>
        </p:spPr>
      </p:cxnSp>
      <p:cxnSp>
        <p:nvCxnSpPr>
          <p:cNvPr id="3103" name="Google Shape;3103;p152"/>
          <p:cNvCxnSpPr/>
          <p:nvPr/>
        </p:nvCxnSpPr>
        <p:spPr>
          <a:xfrm>
            <a:off x="7395360" y="3336328"/>
            <a:ext cx="1617000" cy="1425300"/>
          </a:xfrm>
          <a:prstGeom prst="bentConnector3">
            <a:avLst>
              <a:gd name="adj1" fmla="val -14137"/>
            </a:avLst>
          </a:prstGeom>
          <a:noFill/>
          <a:ln w="25400" cap="flat" cmpd="sng">
            <a:solidFill>
              <a:schemeClr val="accent3"/>
            </a:solidFill>
            <a:prstDash val="solid"/>
            <a:round/>
            <a:headEnd type="none" w="sm" len="sm"/>
            <a:tailEnd type="triangle" w="med" len="med"/>
          </a:ln>
          <a:effectLst>
            <a:outerShdw blurRad="40000" dist="20000" dir="5400000" rotWithShape="0">
              <a:srgbClr val="000000">
                <a:alpha val="37650"/>
              </a:srgbClr>
            </a:outerShdw>
          </a:effectLst>
        </p:spPr>
      </p:cxn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3107"/>
        <p:cNvGrpSpPr/>
        <p:nvPr/>
      </p:nvGrpSpPr>
      <p:grpSpPr>
        <a:xfrm>
          <a:off x="0" y="0"/>
          <a:ext cx="0" cy="0"/>
          <a:chOff x="0" y="0"/>
          <a:chExt cx="0" cy="0"/>
        </a:xfrm>
      </p:grpSpPr>
      <p:sp>
        <p:nvSpPr>
          <p:cNvPr id="3108" name="Google Shape;3108;p153"/>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Multi Tenancy Approach | Vector Stores</a:t>
            </a:r>
            <a:endParaRPr/>
          </a:p>
        </p:txBody>
      </p:sp>
      <p:sp>
        <p:nvSpPr>
          <p:cNvPr id="3109" name="Google Shape;3109;p153"/>
          <p:cNvSpPr/>
          <p:nvPr/>
        </p:nvSpPr>
        <p:spPr>
          <a:xfrm>
            <a:off x="44895" y="1410900"/>
            <a:ext cx="3857700" cy="359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374"/>
              <a:buFont typeface="Arial"/>
              <a:buNone/>
            </a:pPr>
            <a:r>
              <a:rPr lang="en-US" sz="1374" b="1">
                <a:solidFill>
                  <a:srgbClr val="0033A0"/>
                </a:solidFill>
                <a:latin typeface="Roboto Condensed"/>
                <a:ea typeface="Roboto Condensed"/>
                <a:cs typeface="Roboto Condensed"/>
                <a:sym typeface="Roboto Condensed"/>
              </a:rPr>
              <a:t>PII</a:t>
            </a:r>
            <a:endParaRPr sz="1374" b="1" i="0" u="none" strike="noStrike" cap="none">
              <a:solidFill>
                <a:srgbClr val="0033A0"/>
              </a:solidFill>
              <a:latin typeface="Roboto Condensed"/>
              <a:ea typeface="Roboto Condensed"/>
              <a:cs typeface="Roboto Condensed"/>
              <a:sym typeface="Roboto Condensed"/>
            </a:endParaRPr>
          </a:p>
        </p:txBody>
      </p:sp>
      <p:sp>
        <p:nvSpPr>
          <p:cNvPr id="3110" name="Google Shape;3110;p153"/>
          <p:cNvSpPr/>
          <p:nvPr/>
        </p:nvSpPr>
        <p:spPr>
          <a:xfrm>
            <a:off x="311442" y="2351072"/>
            <a:ext cx="1451700" cy="2040300"/>
          </a:xfrm>
          <a:prstGeom prst="rect">
            <a:avLst/>
          </a:prstGeom>
          <a:solidFill>
            <a:srgbClr val="D8E6FC"/>
          </a:solidFill>
          <a:ln>
            <a:noFill/>
          </a:ln>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079"/>
              <a:buFont typeface="Arial"/>
              <a:buNone/>
            </a:pPr>
            <a:r>
              <a:rPr lang="en-US" sz="1079" b="1">
                <a:solidFill>
                  <a:srgbClr val="0033A0"/>
                </a:solidFill>
                <a:latin typeface="Roboto Condensed"/>
                <a:ea typeface="Roboto Condensed"/>
                <a:cs typeface="Roboto Condensed"/>
                <a:sym typeface="Roboto Condensed"/>
              </a:rPr>
              <a:t>E-COMMERCE</a:t>
            </a:r>
            <a:endParaRPr sz="1079" b="1" i="0" u="none" strike="noStrike" cap="none">
              <a:solidFill>
                <a:srgbClr val="0033A0"/>
              </a:solidFill>
              <a:latin typeface="Roboto Condensed"/>
              <a:ea typeface="Roboto Condensed"/>
              <a:cs typeface="Roboto Condensed"/>
              <a:sym typeface="Roboto Condensed"/>
            </a:endParaRPr>
          </a:p>
        </p:txBody>
      </p:sp>
      <p:sp>
        <p:nvSpPr>
          <p:cNvPr id="3111" name="Google Shape;3111;p153"/>
          <p:cNvSpPr/>
          <p:nvPr/>
        </p:nvSpPr>
        <p:spPr>
          <a:xfrm>
            <a:off x="2108912" y="2351072"/>
            <a:ext cx="1451700" cy="2040300"/>
          </a:xfrm>
          <a:prstGeom prst="rect">
            <a:avLst/>
          </a:prstGeom>
          <a:solidFill>
            <a:srgbClr val="D8E6FC"/>
          </a:solidFill>
          <a:ln>
            <a:noFill/>
          </a:ln>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079"/>
              <a:buFont typeface="Arial"/>
              <a:buNone/>
            </a:pPr>
            <a:r>
              <a:rPr lang="en-US" sz="1079" b="1">
                <a:solidFill>
                  <a:srgbClr val="0033A0"/>
                </a:solidFill>
                <a:latin typeface="Roboto Condensed"/>
                <a:ea typeface="Roboto Condensed"/>
                <a:cs typeface="Roboto Condensed"/>
                <a:sym typeface="Roboto Condensed"/>
              </a:rPr>
              <a:t>INVENTORY</a:t>
            </a:r>
            <a:endParaRPr sz="1079" b="1" i="0" u="none" strike="noStrike" cap="none">
              <a:solidFill>
                <a:srgbClr val="0033A0"/>
              </a:solidFill>
              <a:latin typeface="Roboto Condensed"/>
              <a:ea typeface="Roboto Condensed"/>
              <a:cs typeface="Roboto Condensed"/>
              <a:sym typeface="Roboto Condensed"/>
            </a:endParaRPr>
          </a:p>
        </p:txBody>
      </p:sp>
      <p:sp>
        <p:nvSpPr>
          <p:cNvPr id="3112" name="Google Shape;3112;p153"/>
          <p:cNvSpPr/>
          <p:nvPr/>
        </p:nvSpPr>
        <p:spPr>
          <a:xfrm>
            <a:off x="674340" y="4215874"/>
            <a:ext cx="799547" cy="473238"/>
          </a:xfrm>
          <a:prstGeom prst="flowChartMagneticDisk">
            <a:avLst/>
          </a:prstGeom>
          <a:solidFill>
            <a:srgbClr val="0033A0"/>
          </a:solidFill>
          <a:ln w="9525" cap="flat" cmpd="sng">
            <a:solidFill>
              <a:schemeClr val="lt1"/>
            </a:solidFill>
            <a:prstDash val="solid"/>
            <a:round/>
            <a:headEnd type="none" w="sm" len="sm"/>
            <a:tailEnd type="none" w="sm" len="sm"/>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374"/>
              <a:buFont typeface="Arial"/>
              <a:buNone/>
            </a:pPr>
            <a:endParaRPr sz="1374" b="0" i="0" u="none" strike="noStrike" cap="none">
              <a:solidFill>
                <a:srgbClr val="000000"/>
              </a:solidFill>
              <a:latin typeface="Roboto Condensed"/>
              <a:ea typeface="Roboto Condensed"/>
              <a:cs typeface="Roboto Condensed"/>
              <a:sym typeface="Roboto Condensed"/>
            </a:endParaRPr>
          </a:p>
        </p:txBody>
      </p:sp>
      <p:sp>
        <p:nvSpPr>
          <p:cNvPr id="3113" name="Google Shape;3113;p153"/>
          <p:cNvSpPr/>
          <p:nvPr/>
        </p:nvSpPr>
        <p:spPr>
          <a:xfrm>
            <a:off x="2435033" y="4215874"/>
            <a:ext cx="799547" cy="473238"/>
          </a:xfrm>
          <a:prstGeom prst="flowChartMagneticDisk">
            <a:avLst/>
          </a:prstGeom>
          <a:solidFill>
            <a:srgbClr val="0033A0"/>
          </a:solidFill>
          <a:ln w="9525" cap="flat" cmpd="sng">
            <a:solidFill>
              <a:schemeClr val="lt1"/>
            </a:solidFill>
            <a:prstDash val="solid"/>
            <a:round/>
            <a:headEnd type="none" w="sm" len="sm"/>
            <a:tailEnd type="none" w="sm" len="sm"/>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374"/>
              <a:buFont typeface="Arial"/>
              <a:buNone/>
            </a:pPr>
            <a:endParaRPr sz="1374" b="0" i="0" u="none" strike="noStrike" cap="none">
              <a:solidFill>
                <a:srgbClr val="000000"/>
              </a:solidFill>
              <a:latin typeface="Roboto Condensed"/>
              <a:ea typeface="Roboto Condensed"/>
              <a:cs typeface="Roboto Condensed"/>
              <a:sym typeface="Roboto Condensed"/>
            </a:endParaRPr>
          </a:p>
        </p:txBody>
      </p:sp>
      <p:sp>
        <p:nvSpPr>
          <p:cNvPr id="3114" name="Google Shape;3114;p153"/>
          <p:cNvSpPr/>
          <p:nvPr/>
        </p:nvSpPr>
        <p:spPr>
          <a:xfrm>
            <a:off x="470191" y="2827080"/>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1 Schema</a:t>
            </a:r>
            <a:endParaRPr sz="1174" b="0" i="0" u="none" strike="noStrike" cap="none">
              <a:solidFill>
                <a:srgbClr val="000000"/>
              </a:solidFill>
              <a:latin typeface="Roboto Condensed"/>
              <a:ea typeface="Roboto Condensed"/>
              <a:cs typeface="Roboto Condensed"/>
              <a:sym typeface="Roboto Condensed"/>
            </a:endParaRPr>
          </a:p>
        </p:txBody>
      </p:sp>
      <p:sp>
        <p:nvSpPr>
          <p:cNvPr id="3115" name="Google Shape;3115;p153"/>
          <p:cNvSpPr/>
          <p:nvPr/>
        </p:nvSpPr>
        <p:spPr>
          <a:xfrm>
            <a:off x="470191" y="3444700"/>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2 Schema</a:t>
            </a:r>
            <a:endParaRPr sz="1174" b="0" i="0" u="none" strike="noStrike" cap="none">
              <a:solidFill>
                <a:srgbClr val="000000"/>
              </a:solidFill>
              <a:latin typeface="Roboto Condensed"/>
              <a:ea typeface="Roboto Condensed"/>
              <a:cs typeface="Roboto Condensed"/>
              <a:sym typeface="Roboto Condensed"/>
            </a:endParaRPr>
          </a:p>
        </p:txBody>
      </p:sp>
      <p:sp>
        <p:nvSpPr>
          <p:cNvPr id="3116" name="Google Shape;3116;p153"/>
          <p:cNvSpPr/>
          <p:nvPr/>
        </p:nvSpPr>
        <p:spPr>
          <a:xfrm>
            <a:off x="2239325" y="2837819"/>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1 Schema</a:t>
            </a:r>
            <a:endParaRPr sz="1174" b="0" i="0" u="none" strike="noStrike" cap="none">
              <a:solidFill>
                <a:srgbClr val="000000"/>
              </a:solidFill>
              <a:latin typeface="Roboto Condensed"/>
              <a:ea typeface="Roboto Condensed"/>
              <a:cs typeface="Roboto Condensed"/>
              <a:sym typeface="Roboto Condensed"/>
            </a:endParaRPr>
          </a:p>
        </p:txBody>
      </p:sp>
      <p:sp>
        <p:nvSpPr>
          <p:cNvPr id="3117" name="Google Shape;3117;p153"/>
          <p:cNvSpPr/>
          <p:nvPr/>
        </p:nvSpPr>
        <p:spPr>
          <a:xfrm>
            <a:off x="2239325" y="3455439"/>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2 Schema</a:t>
            </a:r>
            <a:endParaRPr sz="1174" b="0" i="0" u="none" strike="noStrike" cap="none">
              <a:solidFill>
                <a:srgbClr val="000000"/>
              </a:solidFill>
              <a:latin typeface="Roboto Condensed"/>
              <a:ea typeface="Roboto Condensed"/>
              <a:cs typeface="Roboto Condensed"/>
              <a:sym typeface="Roboto Condensed"/>
            </a:endParaRPr>
          </a:p>
        </p:txBody>
      </p:sp>
      <p:sp>
        <p:nvSpPr>
          <p:cNvPr id="3118" name="Google Shape;3118;p153"/>
          <p:cNvSpPr/>
          <p:nvPr/>
        </p:nvSpPr>
        <p:spPr>
          <a:xfrm>
            <a:off x="4217147" y="1410900"/>
            <a:ext cx="3857700" cy="359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374"/>
              <a:buFont typeface="Arial"/>
              <a:buNone/>
            </a:pPr>
            <a:r>
              <a:rPr lang="en-US" sz="1374" b="1">
                <a:solidFill>
                  <a:srgbClr val="0033A0"/>
                </a:solidFill>
                <a:latin typeface="Roboto Condensed"/>
                <a:ea typeface="Roboto Condensed"/>
                <a:cs typeface="Roboto Condensed"/>
                <a:sym typeface="Roboto Condensed"/>
              </a:rPr>
              <a:t>PCI</a:t>
            </a:r>
            <a:endParaRPr sz="1374" b="1" i="0" u="none" strike="noStrike" cap="none">
              <a:solidFill>
                <a:srgbClr val="0033A0"/>
              </a:solidFill>
              <a:latin typeface="Roboto Condensed"/>
              <a:ea typeface="Roboto Condensed"/>
              <a:cs typeface="Roboto Condensed"/>
              <a:sym typeface="Roboto Condensed"/>
            </a:endParaRPr>
          </a:p>
        </p:txBody>
      </p:sp>
      <p:sp>
        <p:nvSpPr>
          <p:cNvPr id="3119" name="Google Shape;3119;p153"/>
          <p:cNvSpPr/>
          <p:nvPr/>
        </p:nvSpPr>
        <p:spPr>
          <a:xfrm>
            <a:off x="4299831" y="2408847"/>
            <a:ext cx="1451700" cy="2040300"/>
          </a:xfrm>
          <a:prstGeom prst="rect">
            <a:avLst/>
          </a:prstGeom>
          <a:solidFill>
            <a:srgbClr val="D8E6FC"/>
          </a:solidFill>
          <a:ln>
            <a:noFill/>
          </a:ln>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079"/>
              <a:buFont typeface="Arial"/>
              <a:buNone/>
            </a:pPr>
            <a:r>
              <a:rPr lang="en-US" sz="1079" b="1">
                <a:solidFill>
                  <a:srgbClr val="0033A0"/>
                </a:solidFill>
                <a:latin typeface="Roboto Condensed"/>
                <a:ea typeface="Roboto Condensed"/>
                <a:cs typeface="Roboto Condensed"/>
                <a:sym typeface="Roboto Condensed"/>
              </a:rPr>
              <a:t>E-COMMERCE</a:t>
            </a:r>
            <a:endParaRPr sz="1079" b="1" i="0" u="none" strike="noStrike" cap="none">
              <a:solidFill>
                <a:srgbClr val="0033A0"/>
              </a:solidFill>
              <a:latin typeface="Roboto Condensed"/>
              <a:ea typeface="Roboto Condensed"/>
              <a:cs typeface="Roboto Condensed"/>
              <a:sym typeface="Roboto Condensed"/>
            </a:endParaRPr>
          </a:p>
        </p:txBody>
      </p:sp>
      <p:sp>
        <p:nvSpPr>
          <p:cNvPr id="3120" name="Google Shape;3120;p153"/>
          <p:cNvSpPr/>
          <p:nvPr/>
        </p:nvSpPr>
        <p:spPr>
          <a:xfrm>
            <a:off x="4458579" y="2884855"/>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1 Schema</a:t>
            </a:r>
            <a:endParaRPr sz="1174" b="0" i="0" u="none" strike="noStrike" cap="none">
              <a:solidFill>
                <a:srgbClr val="000000"/>
              </a:solidFill>
              <a:latin typeface="Roboto Condensed"/>
              <a:ea typeface="Roboto Condensed"/>
              <a:cs typeface="Roboto Condensed"/>
              <a:sym typeface="Roboto Condensed"/>
            </a:endParaRPr>
          </a:p>
        </p:txBody>
      </p:sp>
      <p:sp>
        <p:nvSpPr>
          <p:cNvPr id="3121" name="Google Shape;3121;p153"/>
          <p:cNvSpPr/>
          <p:nvPr/>
        </p:nvSpPr>
        <p:spPr>
          <a:xfrm>
            <a:off x="4458579" y="3502475"/>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2 Schema</a:t>
            </a:r>
            <a:endParaRPr sz="1174" b="0" i="0" u="none" strike="noStrike" cap="none">
              <a:solidFill>
                <a:srgbClr val="000000"/>
              </a:solidFill>
              <a:latin typeface="Roboto Condensed"/>
              <a:ea typeface="Roboto Condensed"/>
              <a:cs typeface="Roboto Condensed"/>
              <a:sym typeface="Roboto Condensed"/>
            </a:endParaRPr>
          </a:p>
        </p:txBody>
      </p:sp>
      <p:sp>
        <p:nvSpPr>
          <p:cNvPr id="3122" name="Google Shape;3122;p153"/>
          <p:cNvSpPr/>
          <p:nvPr/>
        </p:nvSpPr>
        <p:spPr>
          <a:xfrm>
            <a:off x="6205814" y="2408847"/>
            <a:ext cx="1451700" cy="2040300"/>
          </a:xfrm>
          <a:prstGeom prst="rect">
            <a:avLst/>
          </a:prstGeom>
          <a:solidFill>
            <a:srgbClr val="D8E6FC"/>
          </a:solidFill>
          <a:ln>
            <a:noFill/>
          </a:ln>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079"/>
              <a:buFont typeface="Arial"/>
              <a:buNone/>
            </a:pPr>
            <a:r>
              <a:rPr lang="en-US" sz="1079" b="1">
                <a:solidFill>
                  <a:srgbClr val="0033A0"/>
                </a:solidFill>
                <a:latin typeface="Roboto Condensed"/>
                <a:ea typeface="Roboto Condensed"/>
                <a:cs typeface="Roboto Condensed"/>
                <a:sym typeface="Roboto Condensed"/>
              </a:rPr>
              <a:t>INVENTORY</a:t>
            </a:r>
            <a:endParaRPr sz="1079" b="1" i="0" u="none" strike="noStrike" cap="none">
              <a:solidFill>
                <a:srgbClr val="0033A0"/>
              </a:solidFill>
              <a:latin typeface="Roboto Condensed"/>
              <a:ea typeface="Roboto Condensed"/>
              <a:cs typeface="Roboto Condensed"/>
              <a:sym typeface="Roboto Condensed"/>
            </a:endParaRPr>
          </a:p>
        </p:txBody>
      </p:sp>
      <p:sp>
        <p:nvSpPr>
          <p:cNvPr id="3123" name="Google Shape;3123;p153"/>
          <p:cNvSpPr/>
          <p:nvPr/>
        </p:nvSpPr>
        <p:spPr>
          <a:xfrm>
            <a:off x="6364563" y="2884855"/>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1 Schema</a:t>
            </a:r>
            <a:endParaRPr sz="1174" b="0" i="0" u="none" strike="noStrike" cap="none">
              <a:solidFill>
                <a:srgbClr val="000000"/>
              </a:solidFill>
              <a:latin typeface="Roboto Condensed"/>
              <a:ea typeface="Roboto Condensed"/>
              <a:cs typeface="Roboto Condensed"/>
              <a:sym typeface="Roboto Condensed"/>
            </a:endParaRPr>
          </a:p>
        </p:txBody>
      </p:sp>
      <p:sp>
        <p:nvSpPr>
          <p:cNvPr id="3124" name="Google Shape;3124;p153"/>
          <p:cNvSpPr/>
          <p:nvPr/>
        </p:nvSpPr>
        <p:spPr>
          <a:xfrm>
            <a:off x="6364563" y="3502475"/>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2 Schema</a:t>
            </a:r>
            <a:endParaRPr sz="1174" b="0" i="0" u="none" strike="noStrike" cap="none">
              <a:solidFill>
                <a:srgbClr val="000000"/>
              </a:solidFill>
              <a:latin typeface="Roboto Condensed"/>
              <a:ea typeface="Roboto Condensed"/>
              <a:cs typeface="Roboto Condensed"/>
              <a:sym typeface="Roboto Condensed"/>
            </a:endParaRPr>
          </a:p>
        </p:txBody>
      </p:sp>
      <p:sp>
        <p:nvSpPr>
          <p:cNvPr id="3125" name="Google Shape;3125;p153"/>
          <p:cNvSpPr/>
          <p:nvPr/>
        </p:nvSpPr>
        <p:spPr>
          <a:xfrm>
            <a:off x="4662729" y="4215874"/>
            <a:ext cx="799547" cy="473238"/>
          </a:xfrm>
          <a:prstGeom prst="flowChartMagneticDisk">
            <a:avLst/>
          </a:prstGeom>
          <a:solidFill>
            <a:srgbClr val="0033A0"/>
          </a:solidFill>
          <a:ln w="9525" cap="flat" cmpd="sng">
            <a:solidFill>
              <a:schemeClr val="lt1"/>
            </a:solidFill>
            <a:prstDash val="solid"/>
            <a:round/>
            <a:headEnd type="none" w="sm" len="sm"/>
            <a:tailEnd type="none" w="sm" len="sm"/>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374"/>
              <a:buFont typeface="Arial"/>
              <a:buNone/>
            </a:pPr>
            <a:endParaRPr sz="1374" b="0" i="0" u="none" strike="noStrike" cap="none">
              <a:solidFill>
                <a:srgbClr val="000000"/>
              </a:solidFill>
              <a:latin typeface="Roboto Condensed"/>
              <a:ea typeface="Roboto Condensed"/>
              <a:cs typeface="Roboto Condensed"/>
              <a:sym typeface="Roboto Condensed"/>
            </a:endParaRPr>
          </a:p>
        </p:txBody>
      </p:sp>
      <p:sp>
        <p:nvSpPr>
          <p:cNvPr id="3126" name="Google Shape;3126;p153"/>
          <p:cNvSpPr/>
          <p:nvPr/>
        </p:nvSpPr>
        <p:spPr>
          <a:xfrm>
            <a:off x="6423421" y="4215874"/>
            <a:ext cx="799547" cy="473238"/>
          </a:xfrm>
          <a:prstGeom prst="flowChartMagneticDisk">
            <a:avLst/>
          </a:prstGeom>
          <a:solidFill>
            <a:srgbClr val="0033A0"/>
          </a:solidFill>
          <a:ln w="9525" cap="flat" cmpd="sng">
            <a:solidFill>
              <a:schemeClr val="lt1"/>
            </a:solidFill>
            <a:prstDash val="solid"/>
            <a:round/>
            <a:headEnd type="none" w="sm" len="sm"/>
            <a:tailEnd type="none" w="sm" len="sm"/>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374"/>
              <a:buFont typeface="Arial"/>
              <a:buNone/>
            </a:pPr>
            <a:endParaRPr sz="1374" b="0" i="0" u="none" strike="noStrike" cap="none">
              <a:solidFill>
                <a:srgbClr val="000000"/>
              </a:solidFill>
              <a:latin typeface="Roboto Condensed"/>
              <a:ea typeface="Roboto Condensed"/>
              <a:cs typeface="Roboto Condensed"/>
              <a:sym typeface="Roboto Condensed"/>
            </a:endParaRPr>
          </a:p>
        </p:txBody>
      </p:sp>
      <p:sp>
        <p:nvSpPr>
          <p:cNvPr id="3127" name="Google Shape;3127;p153"/>
          <p:cNvSpPr/>
          <p:nvPr/>
        </p:nvSpPr>
        <p:spPr>
          <a:xfrm>
            <a:off x="8270710" y="1410900"/>
            <a:ext cx="3857700" cy="359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374"/>
              <a:buFont typeface="Arial"/>
              <a:buNone/>
            </a:pPr>
            <a:r>
              <a:rPr lang="en-US" sz="1374" b="1">
                <a:solidFill>
                  <a:srgbClr val="0033A0"/>
                </a:solidFill>
                <a:latin typeface="Roboto Condensed"/>
                <a:ea typeface="Roboto Condensed"/>
                <a:cs typeface="Roboto Condensed"/>
                <a:sym typeface="Roboto Condensed"/>
              </a:rPr>
              <a:t>PUBLIC</a:t>
            </a:r>
            <a:endParaRPr sz="1374" b="1" i="0" u="none" strike="noStrike" cap="none">
              <a:solidFill>
                <a:srgbClr val="0033A0"/>
              </a:solidFill>
              <a:latin typeface="Roboto Condensed"/>
              <a:ea typeface="Roboto Condensed"/>
              <a:cs typeface="Roboto Condensed"/>
              <a:sym typeface="Roboto Condensed"/>
            </a:endParaRPr>
          </a:p>
        </p:txBody>
      </p:sp>
      <p:sp>
        <p:nvSpPr>
          <p:cNvPr id="3128" name="Google Shape;3128;p153"/>
          <p:cNvSpPr/>
          <p:nvPr/>
        </p:nvSpPr>
        <p:spPr>
          <a:xfrm>
            <a:off x="8353393" y="2408847"/>
            <a:ext cx="1451700" cy="2040300"/>
          </a:xfrm>
          <a:prstGeom prst="rect">
            <a:avLst/>
          </a:prstGeom>
          <a:solidFill>
            <a:srgbClr val="D8E6FC"/>
          </a:solidFill>
          <a:ln>
            <a:noFill/>
          </a:ln>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079"/>
              <a:buFont typeface="Arial"/>
              <a:buNone/>
            </a:pPr>
            <a:r>
              <a:rPr lang="en-US" sz="1079" b="1">
                <a:solidFill>
                  <a:srgbClr val="0033A0"/>
                </a:solidFill>
                <a:latin typeface="Roboto Condensed"/>
                <a:ea typeface="Roboto Condensed"/>
                <a:cs typeface="Roboto Condensed"/>
                <a:sym typeface="Roboto Condensed"/>
              </a:rPr>
              <a:t>E-COMMERCE</a:t>
            </a:r>
            <a:endParaRPr sz="1079" b="1" i="0" u="none" strike="noStrike" cap="none">
              <a:solidFill>
                <a:srgbClr val="0033A0"/>
              </a:solidFill>
              <a:latin typeface="Roboto Condensed"/>
              <a:ea typeface="Roboto Condensed"/>
              <a:cs typeface="Roboto Condensed"/>
              <a:sym typeface="Roboto Condensed"/>
            </a:endParaRPr>
          </a:p>
        </p:txBody>
      </p:sp>
      <p:sp>
        <p:nvSpPr>
          <p:cNvPr id="3129" name="Google Shape;3129;p153"/>
          <p:cNvSpPr/>
          <p:nvPr/>
        </p:nvSpPr>
        <p:spPr>
          <a:xfrm>
            <a:off x="8512142" y="2884855"/>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1 Schema</a:t>
            </a:r>
            <a:endParaRPr sz="1174" b="0" i="0" u="none" strike="noStrike" cap="none">
              <a:solidFill>
                <a:srgbClr val="000000"/>
              </a:solidFill>
              <a:latin typeface="Roboto Condensed"/>
              <a:ea typeface="Roboto Condensed"/>
              <a:cs typeface="Roboto Condensed"/>
              <a:sym typeface="Roboto Condensed"/>
            </a:endParaRPr>
          </a:p>
        </p:txBody>
      </p:sp>
      <p:sp>
        <p:nvSpPr>
          <p:cNvPr id="3130" name="Google Shape;3130;p153"/>
          <p:cNvSpPr/>
          <p:nvPr/>
        </p:nvSpPr>
        <p:spPr>
          <a:xfrm>
            <a:off x="8512142" y="3502475"/>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2 Schema</a:t>
            </a:r>
            <a:endParaRPr sz="1174" b="0" i="0" u="none" strike="noStrike" cap="none">
              <a:solidFill>
                <a:srgbClr val="000000"/>
              </a:solidFill>
              <a:latin typeface="Roboto Condensed"/>
              <a:ea typeface="Roboto Condensed"/>
              <a:cs typeface="Roboto Condensed"/>
              <a:sym typeface="Roboto Condensed"/>
            </a:endParaRPr>
          </a:p>
        </p:txBody>
      </p:sp>
      <p:sp>
        <p:nvSpPr>
          <p:cNvPr id="3131" name="Google Shape;3131;p153"/>
          <p:cNvSpPr/>
          <p:nvPr/>
        </p:nvSpPr>
        <p:spPr>
          <a:xfrm>
            <a:off x="10259377" y="2408847"/>
            <a:ext cx="1451700" cy="2040300"/>
          </a:xfrm>
          <a:prstGeom prst="rect">
            <a:avLst/>
          </a:prstGeom>
          <a:solidFill>
            <a:srgbClr val="D8E6FC"/>
          </a:solidFill>
          <a:ln>
            <a:noFill/>
          </a:ln>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079"/>
              <a:buFont typeface="Arial"/>
              <a:buNone/>
            </a:pPr>
            <a:r>
              <a:rPr lang="en-US" sz="1079" b="1">
                <a:solidFill>
                  <a:srgbClr val="0033A0"/>
                </a:solidFill>
                <a:latin typeface="Roboto Condensed"/>
                <a:ea typeface="Roboto Condensed"/>
                <a:cs typeface="Roboto Condensed"/>
                <a:sym typeface="Roboto Condensed"/>
              </a:rPr>
              <a:t>INVENTORY</a:t>
            </a:r>
            <a:endParaRPr sz="1079" b="1" i="0" u="none" strike="noStrike" cap="none">
              <a:solidFill>
                <a:srgbClr val="0033A0"/>
              </a:solidFill>
              <a:latin typeface="Roboto Condensed"/>
              <a:ea typeface="Roboto Condensed"/>
              <a:cs typeface="Roboto Condensed"/>
              <a:sym typeface="Roboto Condensed"/>
            </a:endParaRPr>
          </a:p>
        </p:txBody>
      </p:sp>
      <p:sp>
        <p:nvSpPr>
          <p:cNvPr id="3132" name="Google Shape;3132;p153"/>
          <p:cNvSpPr/>
          <p:nvPr/>
        </p:nvSpPr>
        <p:spPr>
          <a:xfrm>
            <a:off x="10418125" y="2884855"/>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1 Schema</a:t>
            </a:r>
            <a:endParaRPr sz="1174" b="0" i="0" u="none" strike="noStrike" cap="none">
              <a:solidFill>
                <a:srgbClr val="000000"/>
              </a:solidFill>
              <a:latin typeface="Roboto Condensed"/>
              <a:ea typeface="Roboto Condensed"/>
              <a:cs typeface="Roboto Condensed"/>
              <a:sym typeface="Roboto Condensed"/>
            </a:endParaRPr>
          </a:p>
        </p:txBody>
      </p:sp>
      <p:sp>
        <p:nvSpPr>
          <p:cNvPr id="3133" name="Google Shape;3133;p153"/>
          <p:cNvSpPr/>
          <p:nvPr/>
        </p:nvSpPr>
        <p:spPr>
          <a:xfrm>
            <a:off x="10418125" y="3502475"/>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2 Schema</a:t>
            </a:r>
            <a:endParaRPr sz="1174" b="0" i="0" u="none" strike="noStrike" cap="none">
              <a:solidFill>
                <a:srgbClr val="000000"/>
              </a:solidFill>
              <a:latin typeface="Roboto Condensed"/>
              <a:ea typeface="Roboto Condensed"/>
              <a:cs typeface="Roboto Condensed"/>
              <a:sym typeface="Roboto Condensed"/>
            </a:endParaRPr>
          </a:p>
        </p:txBody>
      </p:sp>
      <p:sp>
        <p:nvSpPr>
          <p:cNvPr id="3134" name="Google Shape;3134;p153"/>
          <p:cNvSpPr/>
          <p:nvPr/>
        </p:nvSpPr>
        <p:spPr>
          <a:xfrm>
            <a:off x="8716291" y="4215874"/>
            <a:ext cx="799547" cy="473238"/>
          </a:xfrm>
          <a:prstGeom prst="flowChartMagneticDisk">
            <a:avLst/>
          </a:prstGeom>
          <a:solidFill>
            <a:srgbClr val="0033A0"/>
          </a:solidFill>
          <a:ln w="9525" cap="flat" cmpd="sng">
            <a:solidFill>
              <a:schemeClr val="lt1"/>
            </a:solidFill>
            <a:prstDash val="solid"/>
            <a:round/>
            <a:headEnd type="none" w="sm" len="sm"/>
            <a:tailEnd type="none" w="sm" len="sm"/>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374"/>
              <a:buFont typeface="Arial"/>
              <a:buNone/>
            </a:pPr>
            <a:endParaRPr sz="1374" b="0" i="0" u="none" strike="noStrike" cap="none">
              <a:solidFill>
                <a:srgbClr val="000000"/>
              </a:solidFill>
              <a:latin typeface="Roboto Condensed"/>
              <a:ea typeface="Roboto Condensed"/>
              <a:cs typeface="Roboto Condensed"/>
              <a:sym typeface="Roboto Condensed"/>
            </a:endParaRPr>
          </a:p>
        </p:txBody>
      </p:sp>
      <p:sp>
        <p:nvSpPr>
          <p:cNvPr id="3135" name="Google Shape;3135;p153"/>
          <p:cNvSpPr/>
          <p:nvPr/>
        </p:nvSpPr>
        <p:spPr>
          <a:xfrm>
            <a:off x="10476984" y="4215874"/>
            <a:ext cx="799547" cy="473238"/>
          </a:xfrm>
          <a:prstGeom prst="flowChartMagneticDisk">
            <a:avLst/>
          </a:prstGeom>
          <a:solidFill>
            <a:srgbClr val="0033A0"/>
          </a:solidFill>
          <a:ln w="9525" cap="flat" cmpd="sng">
            <a:solidFill>
              <a:schemeClr val="lt1"/>
            </a:solidFill>
            <a:prstDash val="solid"/>
            <a:round/>
            <a:headEnd type="none" w="sm" len="sm"/>
            <a:tailEnd type="none" w="sm" len="sm"/>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374"/>
              <a:buFont typeface="Arial"/>
              <a:buNone/>
            </a:pPr>
            <a:endParaRPr sz="1374" b="0" i="0" u="none" strike="noStrike" cap="none">
              <a:solidFill>
                <a:srgbClr val="000000"/>
              </a:solidFill>
              <a:latin typeface="Roboto Condensed"/>
              <a:ea typeface="Roboto Condensed"/>
              <a:cs typeface="Roboto Condensed"/>
              <a:sym typeface="Roboto Condensed"/>
            </a:endParaRPr>
          </a:p>
        </p:txBody>
      </p:sp>
      <p:sp>
        <p:nvSpPr>
          <p:cNvPr id="3136" name="Google Shape;3136;p153"/>
          <p:cNvSpPr/>
          <p:nvPr/>
        </p:nvSpPr>
        <p:spPr>
          <a:xfrm>
            <a:off x="196450" y="5143950"/>
            <a:ext cx="11861700" cy="606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Each </a:t>
            </a:r>
            <a:r>
              <a:rPr lang="en-US" sz="1200">
                <a:latin typeface="Roboto Condensed"/>
                <a:ea typeface="Roboto Condensed"/>
                <a:cs typeface="Roboto Condensed"/>
                <a:sym typeface="Roboto Condensed"/>
              </a:rPr>
              <a:t>data classification </a:t>
            </a:r>
            <a:r>
              <a:rPr lang="en-US" sz="1200" b="0" i="0" u="none" strike="noStrike" cap="none">
                <a:solidFill>
                  <a:srgbClr val="000000"/>
                </a:solidFill>
                <a:latin typeface="Roboto Condensed"/>
                <a:ea typeface="Roboto Condensed"/>
                <a:cs typeface="Roboto Condensed"/>
                <a:sym typeface="Roboto Condensed"/>
              </a:rPr>
              <a:t>has vector stores that are physically isolated. Within the </a:t>
            </a:r>
            <a:r>
              <a:rPr lang="en-US" sz="1200">
                <a:latin typeface="Roboto Condensed"/>
                <a:ea typeface="Roboto Condensed"/>
                <a:cs typeface="Roboto Condensed"/>
                <a:sym typeface="Roboto Condensed"/>
              </a:rPr>
              <a:t>data classification </a:t>
            </a:r>
            <a:r>
              <a:rPr lang="en-US" sz="1200" b="0" i="0" u="none" strike="noStrike" cap="none">
                <a:solidFill>
                  <a:srgbClr val="000000"/>
                </a:solidFill>
                <a:latin typeface="Roboto Condensed"/>
                <a:ea typeface="Roboto Condensed"/>
                <a:cs typeface="Roboto Condensed"/>
                <a:sym typeface="Roboto Condensed"/>
              </a:rPr>
              <a:t>vector</a:t>
            </a:r>
            <a:r>
              <a:rPr lang="en-US" sz="1200">
                <a:latin typeface="Roboto Condensed"/>
                <a:ea typeface="Roboto Condensed"/>
                <a:cs typeface="Roboto Condensed"/>
                <a:sym typeface="Roboto Condensed"/>
              </a:rPr>
              <a:t> stores </a:t>
            </a:r>
            <a:r>
              <a:rPr lang="en-US" sz="1200" b="0" i="0" u="none" strike="noStrike" cap="none">
                <a:solidFill>
                  <a:srgbClr val="000000"/>
                </a:solidFill>
                <a:latin typeface="Roboto Condensed"/>
                <a:ea typeface="Roboto Condensed"/>
                <a:cs typeface="Roboto Condensed"/>
                <a:sym typeface="Roboto Condensed"/>
              </a:rPr>
              <a:t>are physically isolated by d</a:t>
            </a:r>
            <a:r>
              <a:rPr lang="en-US" sz="1200">
                <a:latin typeface="Roboto Condensed"/>
                <a:ea typeface="Roboto Condensed"/>
                <a:cs typeface="Roboto Condensed"/>
                <a:sym typeface="Roboto Condensed"/>
              </a:rPr>
              <a:t>omain</a:t>
            </a:r>
            <a:r>
              <a:rPr lang="en-US" sz="1200" b="0" i="0" u="none" strike="noStrike" cap="none">
                <a:solidFill>
                  <a:srgbClr val="000000"/>
                </a:solidFill>
                <a:latin typeface="Roboto Condensed"/>
                <a:ea typeface="Roboto Condensed"/>
                <a:cs typeface="Roboto Condensed"/>
                <a:sym typeface="Roboto Condensed"/>
              </a:rPr>
              <a:t>. With a given </a:t>
            </a:r>
            <a:r>
              <a:rPr lang="en-US" sz="1200">
                <a:latin typeface="Roboto Condensed"/>
                <a:ea typeface="Roboto Condensed"/>
                <a:cs typeface="Roboto Condensed"/>
                <a:sym typeface="Roboto Condensed"/>
              </a:rPr>
              <a:t>domain</a:t>
            </a:r>
            <a:r>
              <a:rPr lang="en-US" sz="1200" b="0" i="0" u="none" strike="noStrike" cap="none">
                <a:solidFill>
                  <a:srgbClr val="000000"/>
                </a:solidFill>
                <a:latin typeface="Roboto Condensed"/>
                <a:ea typeface="Roboto Condensed"/>
                <a:cs typeface="Roboto Condensed"/>
                <a:sym typeface="Roboto Condensed"/>
              </a:rPr>
              <a:t>, vector stores are logically isolated per application</a:t>
            </a:r>
            <a:endParaRPr sz="1200" b="0" i="0" u="none" strike="noStrike" cap="none">
              <a:solidFill>
                <a:srgbClr val="000000"/>
              </a:solidFill>
              <a:latin typeface="Roboto Condensed"/>
              <a:ea typeface="Roboto Condensed"/>
              <a:cs typeface="Roboto Condensed"/>
              <a:sym typeface="Roboto Condensed"/>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3140"/>
        <p:cNvGrpSpPr/>
        <p:nvPr/>
      </p:nvGrpSpPr>
      <p:grpSpPr>
        <a:xfrm>
          <a:off x="0" y="0"/>
          <a:ext cx="0" cy="0"/>
          <a:chOff x="0" y="0"/>
          <a:chExt cx="0" cy="0"/>
        </a:xfrm>
      </p:grpSpPr>
      <p:sp>
        <p:nvSpPr>
          <p:cNvPr id="3141" name="Google Shape;3141;p154"/>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Multi Tenancy Approach | Knowledge Stores</a:t>
            </a:r>
            <a:endParaRPr/>
          </a:p>
        </p:txBody>
      </p:sp>
      <p:sp>
        <p:nvSpPr>
          <p:cNvPr id="3142" name="Google Shape;3142;p154"/>
          <p:cNvSpPr/>
          <p:nvPr/>
        </p:nvSpPr>
        <p:spPr>
          <a:xfrm>
            <a:off x="44895" y="1410900"/>
            <a:ext cx="3857700" cy="359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374"/>
              <a:buFont typeface="Arial"/>
              <a:buNone/>
            </a:pPr>
            <a:r>
              <a:rPr lang="en-US" sz="1374" b="1">
                <a:solidFill>
                  <a:srgbClr val="0033A0"/>
                </a:solidFill>
                <a:latin typeface="Roboto Condensed"/>
                <a:ea typeface="Roboto Condensed"/>
                <a:cs typeface="Roboto Condensed"/>
                <a:sym typeface="Roboto Condensed"/>
              </a:rPr>
              <a:t>PII</a:t>
            </a:r>
            <a:endParaRPr sz="1374" b="1" i="0" u="none" strike="noStrike" cap="none">
              <a:solidFill>
                <a:srgbClr val="0033A0"/>
              </a:solidFill>
              <a:latin typeface="Roboto Condensed"/>
              <a:ea typeface="Roboto Condensed"/>
              <a:cs typeface="Roboto Condensed"/>
              <a:sym typeface="Roboto Condensed"/>
            </a:endParaRPr>
          </a:p>
        </p:txBody>
      </p:sp>
      <p:sp>
        <p:nvSpPr>
          <p:cNvPr id="3143" name="Google Shape;3143;p154"/>
          <p:cNvSpPr/>
          <p:nvPr/>
        </p:nvSpPr>
        <p:spPr>
          <a:xfrm>
            <a:off x="311442" y="2351072"/>
            <a:ext cx="1451700" cy="2040300"/>
          </a:xfrm>
          <a:prstGeom prst="rect">
            <a:avLst/>
          </a:prstGeom>
          <a:solidFill>
            <a:srgbClr val="D8E6FC"/>
          </a:solidFill>
          <a:ln>
            <a:noFill/>
          </a:ln>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079"/>
              <a:buFont typeface="Arial"/>
              <a:buNone/>
            </a:pPr>
            <a:r>
              <a:rPr lang="en-US" sz="1079" b="1">
                <a:solidFill>
                  <a:srgbClr val="0033A0"/>
                </a:solidFill>
                <a:latin typeface="Roboto Condensed"/>
                <a:ea typeface="Roboto Condensed"/>
                <a:cs typeface="Roboto Condensed"/>
                <a:sym typeface="Roboto Condensed"/>
              </a:rPr>
              <a:t>E-COMMERCE</a:t>
            </a:r>
            <a:endParaRPr sz="1079" b="1" i="0" u="none" strike="noStrike" cap="none">
              <a:solidFill>
                <a:srgbClr val="0033A0"/>
              </a:solidFill>
              <a:latin typeface="Roboto Condensed"/>
              <a:ea typeface="Roboto Condensed"/>
              <a:cs typeface="Roboto Condensed"/>
              <a:sym typeface="Roboto Condensed"/>
            </a:endParaRPr>
          </a:p>
        </p:txBody>
      </p:sp>
      <p:sp>
        <p:nvSpPr>
          <p:cNvPr id="3144" name="Google Shape;3144;p154"/>
          <p:cNvSpPr/>
          <p:nvPr/>
        </p:nvSpPr>
        <p:spPr>
          <a:xfrm>
            <a:off x="2108912" y="2351072"/>
            <a:ext cx="1451700" cy="2040300"/>
          </a:xfrm>
          <a:prstGeom prst="rect">
            <a:avLst/>
          </a:prstGeom>
          <a:solidFill>
            <a:srgbClr val="D8E6FC"/>
          </a:solidFill>
          <a:ln>
            <a:noFill/>
          </a:ln>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079"/>
              <a:buFont typeface="Arial"/>
              <a:buNone/>
            </a:pPr>
            <a:r>
              <a:rPr lang="en-US" sz="1079" b="1">
                <a:solidFill>
                  <a:srgbClr val="0033A0"/>
                </a:solidFill>
                <a:latin typeface="Roboto Condensed"/>
                <a:ea typeface="Roboto Condensed"/>
                <a:cs typeface="Roboto Condensed"/>
                <a:sym typeface="Roboto Condensed"/>
              </a:rPr>
              <a:t>INVENTORY</a:t>
            </a:r>
            <a:endParaRPr sz="1079" b="1" i="0" u="none" strike="noStrike" cap="none">
              <a:solidFill>
                <a:srgbClr val="0033A0"/>
              </a:solidFill>
              <a:latin typeface="Roboto Condensed"/>
              <a:ea typeface="Roboto Condensed"/>
              <a:cs typeface="Roboto Condensed"/>
              <a:sym typeface="Roboto Condensed"/>
            </a:endParaRPr>
          </a:p>
        </p:txBody>
      </p:sp>
      <p:sp>
        <p:nvSpPr>
          <p:cNvPr id="3145" name="Google Shape;3145;p154"/>
          <p:cNvSpPr/>
          <p:nvPr/>
        </p:nvSpPr>
        <p:spPr>
          <a:xfrm>
            <a:off x="674340" y="4215874"/>
            <a:ext cx="799547" cy="473238"/>
          </a:xfrm>
          <a:prstGeom prst="flowChartMagneticDisk">
            <a:avLst/>
          </a:prstGeom>
          <a:solidFill>
            <a:srgbClr val="0033A0"/>
          </a:solidFill>
          <a:ln w="9525" cap="flat" cmpd="sng">
            <a:solidFill>
              <a:schemeClr val="lt1"/>
            </a:solidFill>
            <a:prstDash val="solid"/>
            <a:round/>
            <a:headEnd type="none" w="sm" len="sm"/>
            <a:tailEnd type="none" w="sm" len="sm"/>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374"/>
              <a:buFont typeface="Arial"/>
              <a:buNone/>
            </a:pPr>
            <a:endParaRPr sz="1374" b="0" i="0" u="none" strike="noStrike" cap="none">
              <a:solidFill>
                <a:srgbClr val="000000"/>
              </a:solidFill>
              <a:latin typeface="Roboto Condensed"/>
              <a:ea typeface="Roboto Condensed"/>
              <a:cs typeface="Roboto Condensed"/>
              <a:sym typeface="Roboto Condensed"/>
            </a:endParaRPr>
          </a:p>
        </p:txBody>
      </p:sp>
      <p:sp>
        <p:nvSpPr>
          <p:cNvPr id="3146" name="Google Shape;3146;p154"/>
          <p:cNvSpPr/>
          <p:nvPr/>
        </p:nvSpPr>
        <p:spPr>
          <a:xfrm>
            <a:off x="2435033" y="4215874"/>
            <a:ext cx="799547" cy="473238"/>
          </a:xfrm>
          <a:prstGeom prst="flowChartMagneticDisk">
            <a:avLst/>
          </a:prstGeom>
          <a:solidFill>
            <a:srgbClr val="0033A0"/>
          </a:solidFill>
          <a:ln w="9525" cap="flat" cmpd="sng">
            <a:solidFill>
              <a:schemeClr val="lt1"/>
            </a:solidFill>
            <a:prstDash val="solid"/>
            <a:round/>
            <a:headEnd type="none" w="sm" len="sm"/>
            <a:tailEnd type="none" w="sm" len="sm"/>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374"/>
              <a:buFont typeface="Arial"/>
              <a:buNone/>
            </a:pPr>
            <a:endParaRPr sz="1374" b="0" i="0" u="none" strike="noStrike" cap="none">
              <a:solidFill>
                <a:srgbClr val="000000"/>
              </a:solidFill>
              <a:latin typeface="Roboto Condensed"/>
              <a:ea typeface="Roboto Condensed"/>
              <a:cs typeface="Roboto Condensed"/>
              <a:sym typeface="Roboto Condensed"/>
            </a:endParaRPr>
          </a:p>
        </p:txBody>
      </p:sp>
      <p:sp>
        <p:nvSpPr>
          <p:cNvPr id="3147" name="Google Shape;3147;p154"/>
          <p:cNvSpPr/>
          <p:nvPr/>
        </p:nvSpPr>
        <p:spPr>
          <a:xfrm>
            <a:off x="470191" y="2827080"/>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1 </a:t>
            </a:r>
            <a:r>
              <a:rPr lang="en-US" sz="1174">
                <a:latin typeface="Roboto Condensed"/>
                <a:ea typeface="Roboto Condensed"/>
                <a:cs typeface="Roboto Condensed"/>
                <a:sym typeface="Roboto Condensed"/>
              </a:rPr>
              <a:t>RBAC</a:t>
            </a:r>
            <a:endParaRPr sz="1174" b="0" i="0" u="none" strike="noStrike" cap="none">
              <a:solidFill>
                <a:srgbClr val="000000"/>
              </a:solidFill>
              <a:latin typeface="Roboto Condensed"/>
              <a:ea typeface="Roboto Condensed"/>
              <a:cs typeface="Roboto Condensed"/>
              <a:sym typeface="Roboto Condensed"/>
            </a:endParaRPr>
          </a:p>
        </p:txBody>
      </p:sp>
      <p:sp>
        <p:nvSpPr>
          <p:cNvPr id="3148" name="Google Shape;3148;p154"/>
          <p:cNvSpPr/>
          <p:nvPr/>
        </p:nvSpPr>
        <p:spPr>
          <a:xfrm>
            <a:off x="470191" y="3444700"/>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2 </a:t>
            </a:r>
            <a:r>
              <a:rPr lang="en-US" sz="1174">
                <a:latin typeface="Roboto Condensed"/>
                <a:ea typeface="Roboto Condensed"/>
                <a:cs typeface="Roboto Condensed"/>
                <a:sym typeface="Roboto Condensed"/>
              </a:rPr>
              <a:t>RBAC</a:t>
            </a:r>
            <a:endParaRPr sz="1174" b="0" i="0" u="none" strike="noStrike" cap="none">
              <a:solidFill>
                <a:srgbClr val="000000"/>
              </a:solidFill>
              <a:latin typeface="Roboto Condensed"/>
              <a:ea typeface="Roboto Condensed"/>
              <a:cs typeface="Roboto Condensed"/>
              <a:sym typeface="Roboto Condensed"/>
            </a:endParaRPr>
          </a:p>
        </p:txBody>
      </p:sp>
      <p:sp>
        <p:nvSpPr>
          <p:cNvPr id="3149" name="Google Shape;3149;p154"/>
          <p:cNvSpPr/>
          <p:nvPr/>
        </p:nvSpPr>
        <p:spPr>
          <a:xfrm>
            <a:off x="2239325" y="2837819"/>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1 </a:t>
            </a:r>
            <a:r>
              <a:rPr lang="en-US" sz="1174">
                <a:latin typeface="Roboto Condensed"/>
                <a:ea typeface="Roboto Condensed"/>
                <a:cs typeface="Roboto Condensed"/>
                <a:sym typeface="Roboto Condensed"/>
              </a:rPr>
              <a:t>RBAC</a:t>
            </a:r>
            <a:endParaRPr sz="1174" b="0" i="0" u="none" strike="noStrike" cap="none">
              <a:solidFill>
                <a:srgbClr val="000000"/>
              </a:solidFill>
              <a:latin typeface="Roboto Condensed"/>
              <a:ea typeface="Roboto Condensed"/>
              <a:cs typeface="Roboto Condensed"/>
              <a:sym typeface="Roboto Condensed"/>
            </a:endParaRPr>
          </a:p>
        </p:txBody>
      </p:sp>
      <p:sp>
        <p:nvSpPr>
          <p:cNvPr id="3150" name="Google Shape;3150;p154"/>
          <p:cNvSpPr/>
          <p:nvPr/>
        </p:nvSpPr>
        <p:spPr>
          <a:xfrm>
            <a:off x="2239325" y="3455439"/>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2 </a:t>
            </a:r>
            <a:r>
              <a:rPr lang="en-US" sz="1174">
                <a:latin typeface="Roboto Condensed"/>
                <a:ea typeface="Roboto Condensed"/>
                <a:cs typeface="Roboto Condensed"/>
                <a:sym typeface="Roboto Condensed"/>
              </a:rPr>
              <a:t>RBAC</a:t>
            </a:r>
            <a:endParaRPr sz="1174" b="0" i="0" u="none" strike="noStrike" cap="none">
              <a:solidFill>
                <a:srgbClr val="000000"/>
              </a:solidFill>
              <a:latin typeface="Roboto Condensed"/>
              <a:ea typeface="Roboto Condensed"/>
              <a:cs typeface="Roboto Condensed"/>
              <a:sym typeface="Roboto Condensed"/>
            </a:endParaRPr>
          </a:p>
        </p:txBody>
      </p:sp>
      <p:sp>
        <p:nvSpPr>
          <p:cNvPr id="3151" name="Google Shape;3151;p154"/>
          <p:cNvSpPr/>
          <p:nvPr/>
        </p:nvSpPr>
        <p:spPr>
          <a:xfrm>
            <a:off x="4217147" y="1410900"/>
            <a:ext cx="3857700" cy="359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374"/>
              <a:buFont typeface="Arial"/>
              <a:buNone/>
            </a:pPr>
            <a:r>
              <a:rPr lang="en-US" sz="1374" b="1">
                <a:solidFill>
                  <a:srgbClr val="0033A0"/>
                </a:solidFill>
                <a:latin typeface="Roboto Condensed"/>
                <a:ea typeface="Roboto Condensed"/>
                <a:cs typeface="Roboto Condensed"/>
                <a:sym typeface="Roboto Condensed"/>
              </a:rPr>
              <a:t>PCI</a:t>
            </a:r>
            <a:endParaRPr sz="1374" b="1" i="0" u="none" strike="noStrike" cap="none">
              <a:solidFill>
                <a:srgbClr val="0033A0"/>
              </a:solidFill>
              <a:latin typeface="Roboto Condensed"/>
              <a:ea typeface="Roboto Condensed"/>
              <a:cs typeface="Roboto Condensed"/>
              <a:sym typeface="Roboto Condensed"/>
            </a:endParaRPr>
          </a:p>
        </p:txBody>
      </p:sp>
      <p:sp>
        <p:nvSpPr>
          <p:cNvPr id="3152" name="Google Shape;3152;p154"/>
          <p:cNvSpPr/>
          <p:nvPr/>
        </p:nvSpPr>
        <p:spPr>
          <a:xfrm>
            <a:off x="4299831" y="2408847"/>
            <a:ext cx="1451700" cy="2040300"/>
          </a:xfrm>
          <a:prstGeom prst="rect">
            <a:avLst/>
          </a:prstGeom>
          <a:solidFill>
            <a:srgbClr val="D8E6FC"/>
          </a:solidFill>
          <a:ln>
            <a:noFill/>
          </a:ln>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079"/>
              <a:buFont typeface="Arial"/>
              <a:buNone/>
            </a:pPr>
            <a:r>
              <a:rPr lang="en-US" sz="1079" b="1">
                <a:solidFill>
                  <a:srgbClr val="0033A0"/>
                </a:solidFill>
                <a:latin typeface="Roboto Condensed"/>
                <a:ea typeface="Roboto Condensed"/>
                <a:cs typeface="Roboto Condensed"/>
                <a:sym typeface="Roboto Condensed"/>
              </a:rPr>
              <a:t>E-COMMERCE</a:t>
            </a:r>
            <a:endParaRPr sz="1079" b="1" i="0" u="none" strike="noStrike" cap="none">
              <a:solidFill>
                <a:srgbClr val="0033A0"/>
              </a:solidFill>
              <a:latin typeface="Roboto Condensed"/>
              <a:ea typeface="Roboto Condensed"/>
              <a:cs typeface="Roboto Condensed"/>
              <a:sym typeface="Roboto Condensed"/>
            </a:endParaRPr>
          </a:p>
        </p:txBody>
      </p:sp>
      <p:sp>
        <p:nvSpPr>
          <p:cNvPr id="3153" name="Google Shape;3153;p154"/>
          <p:cNvSpPr/>
          <p:nvPr/>
        </p:nvSpPr>
        <p:spPr>
          <a:xfrm>
            <a:off x="4458579" y="2884855"/>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1 </a:t>
            </a:r>
            <a:r>
              <a:rPr lang="en-US" sz="1174">
                <a:latin typeface="Roboto Condensed"/>
                <a:ea typeface="Roboto Condensed"/>
                <a:cs typeface="Roboto Condensed"/>
                <a:sym typeface="Roboto Condensed"/>
              </a:rPr>
              <a:t>RBAC</a:t>
            </a:r>
            <a:endParaRPr sz="1174" b="0" i="0" u="none" strike="noStrike" cap="none">
              <a:solidFill>
                <a:srgbClr val="000000"/>
              </a:solidFill>
              <a:latin typeface="Roboto Condensed"/>
              <a:ea typeface="Roboto Condensed"/>
              <a:cs typeface="Roboto Condensed"/>
              <a:sym typeface="Roboto Condensed"/>
            </a:endParaRPr>
          </a:p>
        </p:txBody>
      </p:sp>
      <p:sp>
        <p:nvSpPr>
          <p:cNvPr id="3154" name="Google Shape;3154;p154"/>
          <p:cNvSpPr/>
          <p:nvPr/>
        </p:nvSpPr>
        <p:spPr>
          <a:xfrm>
            <a:off x="4458579" y="3502475"/>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2 </a:t>
            </a:r>
            <a:r>
              <a:rPr lang="en-US" sz="1174">
                <a:latin typeface="Roboto Condensed"/>
                <a:ea typeface="Roboto Condensed"/>
                <a:cs typeface="Roboto Condensed"/>
                <a:sym typeface="Roboto Condensed"/>
              </a:rPr>
              <a:t>RBAC</a:t>
            </a:r>
            <a:endParaRPr sz="1174" b="0" i="0" u="none" strike="noStrike" cap="none">
              <a:solidFill>
                <a:srgbClr val="000000"/>
              </a:solidFill>
              <a:latin typeface="Roboto Condensed"/>
              <a:ea typeface="Roboto Condensed"/>
              <a:cs typeface="Roboto Condensed"/>
              <a:sym typeface="Roboto Condensed"/>
            </a:endParaRPr>
          </a:p>
        </p:txBody>
      </p:sp>
      <p:sp>
        <p:nvSpPr>
          <p:cNvPr id="3155" name="Google Shape;3155;p154"/>
          <p:cNvSpPr/>
          <p:nvPr/>
        </p:nvSpPr>
        <p:spPr>
          <a:xfrm>
            <a:off x="6205814" y="2408847"/>
            <a:ext cx="1451700" cy="2040300"/>
          </a:xfrm>
          <a:prstGeom prst="rect">
            <a:avLst/>
          </a:prstGeom>
          <a:solidFill>
            <a:srgbClr val="D8E6FC"/>
          </a:solidFill>
          <a:ln>
            <a:noFill/>
          </a:ln>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079"/>
              <a:buFont typeface="Arial"/>
              <a:buNone/>
            </a:pPr>
            <a:r>
              <a:rPr lang="en-US" sz="1079" b="1">
                <a:solidFill>
                  <a:srgbClr val="0033A0"/>
                </a:solidFill>
                <a:latin typeface="Roboto Condensed"/>
                <a:ea typeface="Roboto Condensed"/>
                <a:cs typeface="Roboto Condensed"/>
                <a:sym typeface="Roboto Condensed"/>
              </a:rPr>
              <a:t>INVENTORY</a:t>
            </a:r>
            <a:endParaRPr sz="1079" b="1" i="0" u="none" strike="noStrike" cap="none">
              <a:solidFill>
                <a:srgbClr val="0033A0"/>
              </a:solidFill>
              <a:latin typeface="Roboto Condensed"/>
              <a:ea typeface="Roboto Condensed"/>
              <a:cs typeface="Roboto Condensed"/>
              <a:sym typeface="Roboto Condensed"/>
            </a:endParaRPr>
          </a:p>
        </p:txBody>
      </p:sp>
      <p:sp>
        <p:nvSpPr>
          <p:cNvPr id="3156" name="Google Shape;3156;p154"/>
          <p:cNvSpPr/>
          <p:nvPr/>
        </p:nvSpPr>
        <p:spPr>
          <a:xfrm>
            <a:off x="6364563" y="2884855"/>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1 </a:t>
            </a:r>
            <a:r>
              <a:rPr lang="en-US" sz="1174">
                <a:latin typeface="Roboto Condensed"/>
                <a:ea typeface="Roboto Condensed"/>
                <a:cs typeface="Roboto Condensed"/>
                <a:sym typeface="Roboto Condensed"/>
              </a:rPr>
              <a:t>RBAC</a:t>
            </a:r>
            <a:endParaRPr sz="1174" b="0" i="0" u="none" strike="noStrike" cap="none">
              <a:solidFill>
                <a:srgbClr val="000000"/>
              </a:solidFill>
              <a:latin typeface="Roboto Condensed"/>
              <a:ea typeface="Roboto Condensed"/>
              <a:cs typeface="Roboto Condensed"/>
              <a:sym typeface="Roboto Condensed"/>
            </a:endParaRPr>
          </a:p>
        </p:txBody>
      </p:sp>
      <p:sp>
        <p:nvSpPr>
          <p:cNvPr id="3157" name="Google Shape;3157;p154"/>
          <p:cNvSpPr/>
          <p:nvPr/>
        </p:nvSpPr>
        <p:spPr>
          <a:xfrm>
            <a:off x="6364563" y="3502475"/>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2 </a:t>
            </a:r>
            <a:r>
              <a:rPr lang="en-US" sz="1174">
                <a:latin typeface="Roboto Condensed"/>
                <a:ea typeface="Roboto Condensed"/>
                <a:cs typeface="Roboto Condensed"/>
                <a:sym typeface="Roboto Condensed"/>
              </a:rPr>
              <a:t>RBAC</a:t>
            </a:r>
            <a:endParaRPr sz="1174" b="0" i="0" u="none" strike="noStrike" cap="none">
              <a:solidFill>
                <a:srgbClr val="000000"/>
              </a:solidFill>
              <a:latin typeface="Roboto Condensed"/>
              <a:ea typeface="Roboto Condensed"/>
              <a:cs typeface="Roboto Condensed"/>
              <a:sym typeface="Roboto Condensed"/>
            </a:endParaRPr>
          </a:p>
        </p:txBody>
      </p:sp>
      <p:sp>
        <p:nvSpPr>
          <p:cNvPr id="3158" name="Google Shape;3158;p154"/>
          <p:cNvSpPr/>
          <p:nvPr/>
        </p:nvSpPr>
        <p:spPr>
          <a:xfrm>
            <a:off x="4662729" y="4215874"/>
            <a:ext cx="799547" cy="473238"/>
          </a:xfrm>
          <a:prstGeom prst="flowChartMagneticDisk">
            <a:avLst/>
          </a:prstGeom>
          <a:solidFill>
            <a:srgbClr val="0033A0"/>
          </a:solidFill>
          <a:ln w="9525" cap="flat" cmpd="sng">
            <a:solidFill>
              <a:schemeClr val="lt1"/>
            </a:solidFill>
            <a:prstDash val="solid"/>
            <a:round/>
            <a:headEnd type="none" w="sm" len="sm"/>
            <a:tailEnd type="none" w="sm" len="sm"/>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374"/>
              <a:buFont typeface="Arial"/>
              <a:buNone/>
            </a:pPr>
            <a:endParaRPr sz="1374" b="0" i="0" u="none" strike="noStrike" cap="none">
              <a:solidFill>
                <a:srgbClr val="000000"/>
              </a:solidFill>
              <a:latin typeface="Roboto Condensed"/>
              <a:ea typeface="Roboto Condensed"/>
              <a:cs typeface="Roboto Condensed"/>
              <a:sym typeface="Roboto Condensed"/>
            </a:endParaRPr>
          </a:p>
        </p:txBody>
      </p:sp>
      <p:sp>
        <p:nvSpPr>
          <p:cNvPr id="3159" name="Google Shape;3159;p154"/>
          <p:cNvSpPr/>
          <p:nvPr/>
        </p:nvSpPr>
        <p:spPr>
          <a:xfrm>
            <a:off x="6423421" y="4215874"/>
            <a:ext cx="799547" cy="473238"/>
          </a:xfrm>
          <a:prstGeom prst="flowChartMagneticDisk">
            <a:avLst/>
          </a:prstGeom>
          <a:solidFill>
            <a:srgbClr val="0033A0"/>
          </a:solidFill>
          <a:ln w="9525" cap="flat" cmpd="sng">
            <a:solidFill>
              <a:schemeClr val="lt1"/>
            </a:solidFill>
            <a:prstDash val="solid"/>
            <a:round/>
            <a:headEnd type="none" w="sm" len="sm"/>
            <a:tailEnd type="none" w="sm" len="sm"/>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374"/>
              <a:buFont typeface="Arial"/>
              <a:buNone/>
            </a:pPr>
            <a:endParaRPr sz="1374" b="0" i="0" u="none" strike="noStrike" cap="none">
              <a:solidFill>
                <a:srgbClr val="000000"/>
              </a:solidFill>
              <a:latin typeface="Roboto Condensed"/>
              <a:ea typeface="Roboto Condensed"/>
              <a:cs typeface="Roboto Condensed"/>
              <a:sym typeface="Roboto Condensed"/>
            </a:endParaRPr>
          </a:p>
        </p:txBody>
      </p:sp>
      <p:sp>
        <p:nvSpPr>
          <p:cNvPr id="3160" name="Google Shape;3160;p154"/>
          <p:cNvSpPr/>
          <p:nvPr/>
        </p:nvSpPr>
        <p:spPr>
          <a:xfrm>
            <a:off x="8270710" y="1410900"/>
            <a:ext cx="3857700" cy="359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374"/>
              <a:buFont typeface="Arial"/>
              <a:buNone/>
            </a:pPr>
            <a:r>
              <a:rPr lang="en-US" sz="1374" b="1">
                <a:solidFill>
                  <a:srgbClr val="0033A0"/>
                </a:solidFill>
                <a:latin typeface="Roboto Condensed"/>
                <a:ea typeface="Roboto Condensed"/>
                <a:cs typeface="Roboto Condensed"/>
                <a:sym typeface="Roboto Condensed"/>
              </a:rPr>
              <a:t>PUBLIC</a:t>
            </a:r>
            <a:endParaRPr sz="1374" b="1" i="0" u="none" strike="noStrike" cap="none">
              <a:solidFill>
                <a:srgbClr val="0033A0"/>
              </a:solidFill>
              <a:latin typeface="Roboto Condensed"/>
              <a:ea typeface="Roboto Condensed"/>
              <a:cs typeface="Roboto Condensed"/>
              <a:sym typeface="Roboto Condensed"/>
            </a:endParaRPr>
          </a:p>
        </p:txBody>
      </p:sp>
      <p:sp>
        <p:nvSpPr>
          <p:cNvPr id="3161" name="Google Shape;3161;p154"/>
          <p:cNvSpPr/>
          <p:nvPr/>
        </p:nvSpPr>
        <p:spPr>
          <a:xfrm>
            <a:off x="8353393" y="2408847"/>
            <a:ext cx="1451700" cy="2040300"/>
          </a:xfrm>
          <a:prstGeom prst="rect">
            <a:avLst/>
          </a:prstGeom>
          <a:solidFill>
            <a:srgbClr val="D8E6FC"/>
          </a:solidFill>
          <a:ln>
            <a:noFill/>
          </a:ln>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079"/>
              <a:buFont typeface="Arial"/>
              <a:buNone/>
            </a:pPr>
            <a:r>
              <a:rPr lang="en-US" sz="1079" b="1">
                <a:solidFill>
                  <a:srgbClr val="0033A0"/>
                </a:solidFill>
                <a:latin typeface="Roboto Condensed"/>
                <a:ea typeface="Roboto Condensed"/>
                <a:cs typeface="Roboto Condensed"/>
                <a:sym typeface="Roboto Condensed"/>
              </a:rPr>
              <a:t>E-COMMERCE</a:t>
            </a:r>
            <a:endParaRPr sz="1079" b="1" i="0" u="none" strike="noStrike" cap="none">
              <a:solidFill>
                <a:srgbClr val="0033A0"/>
              </a:solidFill>
              <a:latin typeface="Roboto Condensed"/>
              <a:ea typeface="Roboto Condensed"/>
              <a:cs typeface="Roboto Condensed"/>
              <a:sym typeface="Roboto Condensed"/>
            </a:endParaRPr>
          </a:p>
        </p:txBody>
      </p:sp>
      <p:sp>
        <p:nvSpPr>
          <p:cNvPr id="3162" name="Google Shape;3162;p154"/>
          <p:cNvSpPr/>
          <p:nvPr/>
        </p:nvSpPr>
        <p:spPr>
          <a:xfrm>
            <a:off x="8512142" y="2884855"/>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1 </a:t>
            </a:r>
            <a:r>
              <a:rPr lang="en-US" sz="1174">
                <a:latin typeface="Roboto Condensed"/>
                <a:ea typeface="Roboto Condensed"/>
                <a:cs typeface="Roboto Condensed"/>
                <a:sym typeface="Roboto Condensed"/>
              </a:rPr>
              <a:t>RBAC</a:t>
            </a:r>
            <a:endParaRPr sz="1174" b="0" i="0" u="none" strike="noStrike" cap="none">
              <a:solidFill>
                <a:srgbClr val="000000"/>
              </a:solidFill>
              <a:latin typeface="Roboto Condensed"/>
              <a:ea typeface="Roboto Condensed"/>
              <a:cs typeface="Roboto Condensed"/>
              <a:sym typeface="Roboto Condensed"/>
            </a:endParaRPr>
          </a:p>
        </p:txBody>
      </p:sp>
      <p:sp>
        <p:nvSpPr>
          <p:cNvPr id="3163" name="Google Shape;3163;p154"/>
          <p:cNvSpPr/>
          <p:nvPr/>
        </p:nvSpPr>
        <p:spPr>
          <a:xfrm>
            <a:off x="8512142" y="3502475"/>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2 </a:t>
            </a:r>
            <a:r>
              <a:rPr lang="en-US" sz="1174">
                <a:latin typeface="Roboto Condensed"/>
                <a:ea typeface="Roboto Condensed"/>
                <a:cs typeface="Roboto Condensed"/>
                <a:sym typeface="Roboto Condensed"/>
              </a:rPr>
              <a:t>RBAC</a:t>
            </a:r>
            <a:endParaRPr sz="1174" b="0" i="0" u="none" strike="noStrike" cap="none">
              <a:solidFill>
                <a:srgbClr val="000000"/>
              </a:solidFill>
              <a:latin typeface="Roboto Condensed"/>
              <a:ea typeface="Roboto Condensed"/>
              <a:cs typeface="Roboto Condensed"/>
              <a:sym typeface="Roboto Condensed"/>
            </a:endParaRPr>
          </a:p>
        </p:txBody>
      </p:sp>
      <p:sp>
        <p:nvSpPr>
          <p:cNvPr id="3164" name="Google Shape;3164;p154"/>
          <p:cNvSpPr/>
          <p:nvPr/>
        </p:nvSpPr>
        <p:spPr>
          <a:xfrm>
            <a:off x="10259377" y="2408847"/>
            <a:ext cx="1451700" cy="2040300"/>
          </a:xfrm>
          <a:prstGeom prst="rect">
            <a:avLst/>
          </a:prstGeom>
          <a:solidFill>
            <a:srgbClr val="D8E6FC"/>
          </a:solidFill>
          <a:ln>
            <a:noFill/>
          </a:ln>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079"/>
              <a:buFont typeface="Arial"/>
              <a:buNone/>
            </a:pPr>
            <a:r>
              <a:rPr lang="en-US" sz="1079" b="1">
                <a:solidFill>
                  <a:srgbClr val="0033A0"/>
                </a:solidFill>
                <a:latin typeface="Roboto Condensed"/>
                <a:ea typeface="Roboto Condensed"/>
                <a:cs typeface="Roboto Condensed"/>
                <a:sym typeface="Roboto Condensed"/>
              </a:rPr>
              <a:t>INVENTORY</a:t>
            </a:r>
            <a:endParaRPr sz="1079" b="1" i="0" u="none" strike="noStrike" cap="none">
              <a:solidFill>
                <a:srgbClr val="0033A0"/>
              </a:solidFill>
              <a:latin typeface="Roboto Condensed"/>
              <a:ea typeface="Roboto Condensed"/>
              <a:cs typeface="Roboto Condensed"/>
              <a:sym typeface="Roboto Condensed"/>
            </a:endParaRPr>
          </a:p>
        </p:txBody>
      </p:sp>
      <p:sp>
        <p:nvSpPr>
          <p:cNvPr id="3165" name="Google Shape;3165;p154"/>
          <p:cNvSpPr/>
          <p:nvPr/>
        </p:nvSpPr>
        <p:spPr>
          <a:xfrm>
            <a:off x="10418125" y="2884855"/>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1 </a:t>
            </a:r>
            <a:r>
              <a:rPr lang="en-US" sz="1174">
                <a:latin typeface="Roboto Condensed"/>
                <a:ea typeface="Roboto Condensed"/>
                <a:cs typeface="Roboto Condensed"/>
                <a:sym typeface="Roboto Condensed"/>
              </a:rPr>
              <a:t>RBAC</a:t>
            </a:r>
            <a:endParaRPr sz="1174" b="0" i="0" u="none" strike="noStrike" cap="none">
              <a:solidFill>
                <a:srgbClr val="000000"/>
              </a:solidFill>
              <a:latin typeface="Roboto Condensed"/>
              <a:ea typeface="Roboto Condensed"/>
              <a:cs typeface="Roboto Condensed"/>
              <a:sym typeface="Roboto Condensed"/>
            </a:endParaRPr>
          </a:p>
        </p:txBody>
      </p:sp>
      <p:sp>
        <p:nvSpPr>
          <p:cNvPr id="3166" name="Google Shape;3166;p154"/>
          <p:cNvSpPr/>
          <p:nvPr/>
        </p:nvSpPr>
        <p:spPr>
          <a:xfrm>
            <a:off x="10418125" y="3502475"/>
            <a:ext cx="1191000" cy="375300"/>
          </a:xfrm>
          <a:prstGeom prst="rect">
            <a:avLst/>
          </a:prstGeom>
          <a:solidFill>
            <a:schemeClr val="lt1"/>
          </a:solidFill>
          <a:ln>
            <a:noFill/>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b="0" i="0" u="none" strike="noStrike" cap="none">
                <a:solidFill>
                  <a:srgbClr val="000000"/>
                </a:solidFill>
                <a:latin typeface="Roboto Condensed"/>
                <a:ea typeface="Roboto Condensed"/>
                <a:cs typeface="Roboto Condensed"/>
                <a:sym typeface="Roboto Condensed"/>
              </a:rPr>
              <a:t>App 2 </a:t>
            </a:r>
            <a:r>
              <a:rPr lang="en-US" sz="1174">
                <a:latin typeface="Roboto Condensed"/>
                <a:ea typeface="Roboto Condensed"/>
                <a:cs typeface="Roboto Condensed"/>
                <a:sym typeface="Roboto Condensed"/>
              </a:rPr>
              <a:t>RBAC</a:t>
            </a:r>
            <a:endParaRPr sz="1174" b="0" i="0" u="none" strike="noStrike" cap="none">
              <a:solidFill>
                <a:srgbClr val="000000"/>
              </a:solidFill>
              <a:latin typeface="Roboto Condensed"/>
              <a:ea typeface="Roboto Condensed"/>
              <a:cs typeface="Roboto Condensed"/>
              <a:sym typeface="Roboto Condensed"/>
            </a:endParaRPr>
          </a:p>
        </p:txBody>
      </p:sp>
      <p:sp>
        <p:nvSpPr>
          <p:cNvPr id="3167" name="Google Shape;3167;p154"/>
          <p:cNvSpPr/>
          <p:nvPr/>
        </p:nvSpPr>
        <p:spPr>
          <a:xfrm>
            <a:off x="8716291" y="4215874"/>
            <a:ext cx="799547" cy="473238"/>
          </a:xfrm>
          <a:prstGeom prst="flowChartMagneticDisk">
            <a:avLst/>
          </a:prstGeom>
          <a:solidFill>
            <a:srgbClr val="0033A0"/>
          </a:solidFill>
          <a:ln w="9525" cap="flat" cmpd="sng">
            <a:solidFill>
              <a:schemeClr val="lt1"/>
            </a:solidFill>
            <a:prstDash val="solid"/>
            <a:round/>
            <a:headEnd type="none" w="sm" len="sm"/>
            <a:tailEnd type="none" w="sm" len="sm"/>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374"/>
              <a:buFont typeface="Arial"/>
              <a:buNone/>
            </a:pPr>
            <a:endParaRPr sz="1374" b="0" i="0" u="none" strike="noStrike" cap="none">
              <a:solidFill>
                <a:srgbClr val="000000"/>
              </a:solidFill>
              <a:latin typeface="Roboto Condensed"/>
              <a:ea typeface="Roboto Condensed"/>
              <a:cs typeface="Roboto Condensed"/>
              <a:sym typeface="Roboto Condensed"/>
            </a:endParaRPr>
          </a:p>
        </p:txBody>
      </p:sp>
      <p:sp>
        <p:nvSpPr>
          <p:cNvPr id="3168" name="Google Shape;3168;p154"/>
          <p:cNvSpPr/>
          <p:nvPr/>
        </p:nvSpPr>
        <p:spPr>
          <a:xfrm>
            <a:off x="10476984" y="4215874"/>
            <a:ext cx="799547" cy="473238"/>
          </a:xfrm>
          <a:prstGeom prst="flowChartMagneticDisk">
            <a:avLst/>
          </a:prstGeom>
          <a:solidFill>
            <a:srgbClr val="0033A0"/>
          </a:solidFill>
          <a:ln w="9525" cap="flat" cmpd="sng">
            <a:solidFill>
              <a:schemeClr val="lt1"/>
            </a:solidFill>
            <a:prstDash val="solid"/>
            <a:round/>
            <a:headEnd type="none" w="sm" len="sm"/>
            <a:tailEnd type="none" w="sm" len="sm"/>
          </a:ln>
        </p:spPr>
        <p:txBody>
          <a:bodyPr spcFirstLastPara="1" wrap="square" lIns="89750" tIns="89750" rIns="89750" bIns="89750" anchor="ctr" anchorCtr="0">
            <a:noAutofit/>
          </a:bodyPr>
          <a:lstStyle/>
          <a:p>
            <a:pPr marL="0" marR="0" lvl="0" indent="0" algn="ctr" rtl="0">
              <a:lnSpc>
                <a:spcPct val="100000"/>
              </a:lnSpc>
              <a:spcBef>
                <a:spcPts val="0"/>
              </a:spcBef>
              <a:spcAft>
                <a:spcPts val="0"/>
              </a:spcAft>
              <a:buClr>
                <a:srgbClr val="000000"/>
              </a:buClr>
              <a:buSzPts val="1374"/>
              <a:buFont typeface="Arial"/>
              <a:buNone/>
            </a:pPr>
            <a:endParaRPr sz="1374" b="0" i="0" u="none" strike="noStrike" cap="none">
              <a:solidFill>
                <a:srgbClr val="000000"/>
              </a:solidFill>
              <a:latin typeface="Roboto Condensed"/>
              <a:ea typeface="Roboto Condensed"/>
              <a:cs typeface="Roboto Condensed"/>
              <a:sym typeface="Roboto Condensed"/>
            </a:endParaRPr>
          </a:p>
        </p:txBody>
      </p:sp>
      <p:sp>
        <p:nvSpPr>
          <p:cNvPr id="3169" name="Google Shape;3169;p154"/>
          <p:cNvSpPr/>
          <p:nvPr/>
        </p:nvSpPr>
        <p:spPr>
          <a:xfrm>
            <a:off x="196450" y="5158575"/>
            <a:ext cx="11858700" cy="6036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Aura DB can have one DB per Instance. For MVP, we plan to create one Instance for each data classification and domain group. Multi DB creation feature within an instance will be available end of June or September. We will consider moving to multi-DB pattern when the feature will be available in Aura DB</a:t>
            </a:r>
            <a:endParaRPr sz="1200" b="0" i="0" u="none" strike="noStrike" cap="none">
              <a:solidFill>
                <a:srgbClr val="000000"/>
              </a:solidFill>
              <a:latin typeface="Roboto Condensed"/>
              <a:ea typeface="Roboto Condensed"/>
              <a:cs typeface="Roboto Condensed"/>
              <a:sym typeface="Roboto Condensed"/>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3173"/>
        <p:cNvGrpSpPr/>
        <p:nvPr/>
      </p:nvGrpSpPr>
      <p:grpSpPr>
        <a:xfrm>
          <a:off x="0" y="0"/>
          <a:ext cx="0" cy="0"/>
          <a:chOff x="0" y="0"/>
          <a:chExt cx="0" cy="0"/>
        </a:xfrm>
      </p:grpSpPr>
      <p:sp>
        <p:nvSpPr>
          <p:cNvPr id="3174" name="Google Shape;3174;p155"/>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Multi Tenancy Approach | AI Gateway</a:t>
            </a:r>
            <a:endParaRPr/>
          </a:p>
        </p:txBody>
      </p:sp>
      <p:sp>
        <p:nvSpPr>
          <p:cNvPr id="3175" name="Google Shape;3175;p155"/>
          <p:cNvSpPr/>
          <p:nvPr/>
        </p:nvSpPr>
        <p:spPr>
          <a:xfrm>
            <a:off x="216345" y="1410900"/>
            <a:ext cx="3857700" cy="359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374"/>
              <a:buFont typeface="Arial"/>
              <a:buNone/>
            </a:pPr>
            <a:r>
              <a:rPr lang="en-US" sz="1374" b="1">
                <a:solidFill>
                  <a:srgbClr val="0033A0"/>
                </a:solidFill>
                <a:latin typeface="Roboto Condensed"/>
                <a:ea typeface="Roboto Condensed"/>
                <a:cs typeface="Roboto Condensed"/>
                <a:sym typeface="Roboto Condensed"/>
              </a:rPr>
              <a:t>APIGEE ORGANIZATION</a:t>
            </a:r>
            <a:endParaRPr sz="1374" b="1" i="0" u="none" strike="noStrike" cap="none">
              <a:solidFill>
                <a:srgbClr val="0033A0"/>
              </a:solidFill>
              <a:latin typeface="Roboto Condensed"/>
              <a:ea typeface="Roboto Condensed"/>
              <a:cs typeface="Roboto Condensed"/>
              <a:sym typeface="Roboto Condensed"/>
            </a:endParaRPr>
          </a:p>
        </p:txBody>
      </p:sp>
      <p:sp>
        <p:nvSpPr>
          <p:cNvPr id="3176" name="Google Shape;3176;p155"/>
          <p:cNvSpPr/>
          <p:nvPr/>
        </p:nvSpPr>
        <p:spPr>
          <a:xfrm>
            <a:off x="311451" y="2351075"/>
            <a:ext cx="1673700" cy="2040300"/>
          </a:xfrm>
          <a:prstGeom prst="rect">
            <a:avLst/>
          </a:prstGeom>
          <a:solidFill>
            <a:srgbClr val="D8E6FC"/>
          </a:solidFill>
          <a:ln>
            <a:noFill/>
          </a:ln>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079"/>
              <a:buFont typeface="Arial"/>
              <a:buNone/>
            </a:pPr>
            <a:r>
              <a:rPr lang="en-US" sz="1079" b="1">
                <a:solidFill>
                  <a:srgbClr val="0033A0"/>
                </a:solidFill>
                <a:latin typeface="Roboto Condensed"/>
                <a:ea typeface="Roboto Condensed"/>
                <a:cs typeface="Roboto Condensed"/>
                <a:sym typeface="Roboto Condensed"/>
              </a:rPr>
              <a:t>ENVIRONMENT GROUP-1</a:t>
            </a:r>
            <a:endParaRPr sz="1079" b="1">
              <a:solidFill>
                <a:srgbClr val="0033A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079"/>
              <a:buFont typeface="Arial"/>
              <a:buNone/>
            </a:pPr>
            <a:r>
              <a:rPr lang="en-US" sz="1079" b="1">
                <a:solidFill>
                  <a:srgbClr val="0033A0"/>
                </a:solidFill>
                <a:latin typeface="Roboto Condensed"/>
                <a:ea typeface="Roboto Condensed"/>
                <a:cs typeface="Roboto Condensed"/>
                <a:sym typeface="Roboto Condensed"/>
              </a:rPr>
              <a:t>(Non Prod)</a:t>
            </a:r>
            <a:endParaRPr sz="1079" b="1">
              <a:solidFill>
                <a:srgbClr val="0033A0"/>
              </a:solidFill>
              <a:latin typeface="Roboto Condensed"/>
              <a:ea typeface="Roboto Condensed"/>
              <a:cs typeface="Roboto Condensed"/>
              <a:sym typeface="Roboto Condensed"/>
            </a:endParaRPr>
          </a:p>
        </p:txBody>
      </p:sp>
      <p:sp>
        <p:nvSpPr>
          <p:cNvPr id="3177" name="Google Shape;3177;p155"/>
          <p:cNvSpPr/>
          <p:nvPr/>
        </p:nvSpPr>
        <p:spPr>
          <a:xfrm>
            <a:off x="2216451" y="2351700"/>
            <a:ext cx="1673700" cy="2040300"/>
          </a:xfrm>
          <a:prstGeom prst="rect">
            <a:avLst/>
          </a:prstGeom>
          <a:solidFill>
            <a:srgbClr val="D8E6FC"/>
          </a:solidFill>
          <a:ln>
            <a:noFill/>
          </a:ln>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079"/>
              <a:buFont typeface="Arial"/>
              <a:buNone/>
            </a:pPr>
            <a:r>
              <a:rPr lang="en-US" sz="1079" b="1">
                <a:solidFill>
                  <a:srgbClr val="0033A0"/>
                </a:solidFill>
                <a:latin typeface="Roboto Condensed"/>
                <a:ea typeface="Roboto Condensed"/>
                <a:cs typeface="Roboto Condensed"/>
                <a:sym typeface="Roboto Condensed"/>
              </a:rPr>
              <a:t>ENVIRONMENT GROUP-2</a:t>
            </a:r>
            <a:endParaRPr sz="1079" b="1">
              <a:solidFill>
                <a:srgbClr val="0033A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079"/>
              <a:buFont typeface="Arial"/>
              <a:buNone/>
            </a:pPr>
            <a:r>
              <a:rPr lang="en-US" sz="1079" b="1">
                <a:solidFill>
                  <a:srgbClr val="0033A0"/>
                </a:solidFill>
                <a:latin typeface="Roboto Condensed"/>
                <a:ea typeface="Roboto Condensed"/>
                <a:cs typeface="Roboto Condensed"/>
                <a:sym typeface="Roboto Condensed"/>
              </a:rPr>
              <a:t>(Prod)</a:t>
            </a:r>
            <a:endParaRPr sz="1079" b="1">
              <a:solidFill>
                <a:srgbClr val="0033A0"/>
              </a:solidFill>
              <a:latin typeface="Roboto Condensed"/>
              <a:ea typeface="Roboto Condensed"/>
              <a:cs typeface="Roboto Condensed"/>
              <a:sym typeface="Roboto Condensed"/>
            </a:endParaRPr>
          </a:p>
        </p:txBody>
      </p:sp>
      <p:sp>
        <p:nvSpPr>
          <p:cNvPr id="3178" name="Google Shape;3178;p155"/>
          <p:cNvSpPr/>
          <p:nvPr/>
        </p:nvSpPr>
        <p:spPr>
          <a:xfrm>
            <a:off x="470200" y="2827075"/>
            <a:ext cx="1362300" cy="1066800"/>
          </a:xfrm>
          <a:prstGeom prst="rect">
            <a:avLst/>
          </a:prstGeom>
          <a:solidFill>
            <a:schemeClr val="lt1"/>
          </a:solidFill>
          <a:ln>
            <a:noFill/>
          </a:ln>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a:latin typeface="Roboto Condensed"/>
                <a:ea typeface="Roboto Condensed"/>
                <a:cs typeface="Roboto Condensed"/>
                <a:sym typeface="Roboto Condensed"/>
              </a:rPr>
              <a:t>Data Classification</a:t>
            </a:r>
            <a:endParaRPr sz="1174" b="0" i="0" u="none" strike="noStrike" cap="none">
              <a:solidFill>
                <a:srgbClr val="000000"/>
              </a:solidFill>
              <a:latin typeface="Roboto Condensed"/>
              <a:ea typeface="Roboto Condensed"/>
              <a:cs typeface="Roboto Condensed"/>
              <a:sym typeface="Roboto Condensed"/>
            </a:endParaRPr>
          </a:p>
        </p:txBody>
      </p:sp>
      <p:sp>
        <p:nvSpPr>
          <p:cNvPr id="3179" name="Google Shape;3179;p155"/>
          <p:cNvSpPr/>
          <p:nvPr/>
        </p:nvSpPr>
        <p:spPr>
          <a:xfrm>
            <a:off x="2372150" y="2838450"/>
            <a:ext cx="1362300" cy="1066800"/>
          </a:xfrm>
          <a:prstGeom prst="rect">
            <a:avLst/>
          </a:prstGeom>
          <a:solidFill>
            <a:schemeClr val="lt1"/>
          </a:solidFill>
          <a:ln>
            <a:noFill/>
          </a:ln>
        </p:spPr>
        <p:txBody>
          <a:bodyPr spcFirstLastPara="1" wrap="square" lIns="89750" tIns="89750" rIns="89750" bIns="89750" anchor="t" anchorCtr="0">
            <a:noAutofit/>
          </a:bodyPr>
          <a:lstStyle/>
          <a:p>
            <a:pPr marL="0" marR="0" lvl="0" indent="0" algn="ctr" rtl="0">
              <a:lnSpc>
                <a:spcPct val="100000"/>
              </a:lnSpc>
              <a:spcBef>
                <a:spcPts val="0"/>
              </a:spcBef>
              <a:spcAft>
                <a:spcPts val="0"/>
              </a:spcAft>
              <a:buClr>
                <a:srgbClr val="000000"/>
              </a:buClr>
              <a:buSzPts val="1174"/>
              <a:buFont typeface="Arial"/>
              <a:buNone/>
            </a:pPr>
            <a:r>
              <a:rPr lang="en-US" sz="1174">
                <a:latin typeface="Roboto Condensed"/>
                <a:ea typeface="Roboto Condensed"/>
                <a:cs typeface="Roboto Condensed"/>
                <a:sym typeface="Roboto Condensed"/>
              </a:rPr>
              <a:t>Data Classification</a:t>
            </a:r>
            <a:endParaRPr sz="1174" b="0" i="0" u="none" strike="noStrike" cap="none">
              <a:solidFill>
                <a:srgbClr val="000000"/>
              </a:solidFill>
              <a:latin typeface="Roboto Condensed"/>
              <a:ea typeface="Roboto Condensed"/>
              <a:cs typeface="Roboto Condensed"/>
              <a:sym typeface="Roboto Condensed"/>
            </a:endParaRPr>
          </a:p>
        </p:txBody>
      </p:sp>
      <p:sp>
        <p:nvSpPr>
          <p:cNvPr id="3180" name="Google Shape;3180;p155"/>
          <p:cNvSpPr/>
          <p:nvPr/>
        </p:nvSpPr>
        <p:spPr>
          <a:xfrm>
            <a:off x="594350" y="3227075"/>
            <a:ext cx="1066800" cy="247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i="1">
                <a:latin typeface="Roboto"/>
                <a:ea typeface="Roboto"/>
                <a:cs typeface="Roboto"/>
                <a:sym typeface="Roboto"/>
              </a:rPr>
              <a:t>Domain</a:t>
            </a:r>
            <a:endParaRPr i="1">
              <a:latin typeface="Roboto"/>
              <a:ea typeface="Roboto"/>
              <a:cs typeface="Roboto"/>
              <a:sym typeface="Roboto"/>
            </a:endParaRPr>
          </a:p>
        </p:txBody>
      </p:sp>
      <p:sp>
        <p:nvSpPr>
          <p:cNvPr id="3181" name="Google Shape;3181;p155"/>
          <p:cNvSpPr/>
          <p:nvPr/>
        </p:nvSpPr>
        <p:spPr>
          <a:xfrm>
            <a:off x="2519900" y="3247950"/>
            <a:ext cx="1066800" cy="247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i="1">
                <a:latin typeface="Roboto"/>
                <a:ea typeface="Roboto"/>
                <a:cs typeface="Roboto"/>
                <a:sym typeface="Roboto"/>
              </a:rPr>
              <a:t>Domain</a:t>
            </a:r>
            <a:endParaRPr i="1">
              <a:latin typeface="Roboto"/>
              <a:ea typeface="Roboto"/>
              <a:cs typeface="Roboto"/>
              <a:sym typeface="Roboto"/>
            </a:endParaRPr>
          </a:p>
        </p:txBody>
      </p:sp>
      <p:sp>
        <p:nvSpPr>
          <p:cNvPr id="3182" name="Google Shape;3182;p155"/>
          <p:cNvSpPr/>
          <p:nvPr/>
        </p:nvSpPr>
        <p:spPr>
          <a:xfrm>
            <a:off x="4499600" y="1417325"/>
            <a:ext cx="7276800" cy="359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457200" lvl="0" indent="-336550" algn="l" rtl="0">
              <a:spcBef>
                <a:spcPts val="0"/>
              </a:spcBef>
              <a:spcAft>
                <a:spcPts val="0"/>
              </a:spcAft>
              <a:buSzPts val="1700"/>
              <a:buFont typeface="Roboto"/>
              <a:buChar char="●"/>
            </a:pPr>
            <a:r>
              <a:rPr lang="en-US" sz="1700">
                <a:latin typeface="Roboto"/>
                <a:ea typeface="Roboto"/>
                <a:cs typeface="Roboto"/>
                <a:sym typeface="Roboto"/>
              </a:rPr>
              <a:t>A dedicated AI gateway will be stood up for Agentic A</a:t>
            </a:r>
            <a:endParaRPr sz="1700">
              <a:latin typeface="Roboto"/>
              <a:ea typeface="Roboto"/>
              <a:cs typeface="Roboto"/>
              <a:sym typeface="Roboto"/>
            </a:endParaRPr>
          </a:p>
          <a:p>
            <a:pPr marL="457200" lvl="0" indent="0" algn="l" rtl="0">
              <a:spcBef>
                <a:spcPts val="0"/>
              </a:spcBef>
              <a:spcAft>
                <a:spcPts val="0"/>
              </a:spcAft>
              <a:buNone/>
            </a:pPr>
            <a:endParaRPr sz="1700">
              <a:latin typeface="Roboto"/>
              <a:ea typeface="Roboto"/>
              <a:cs typeface="Roboto"/>
              <a:sym typeface="Roboto"/>
            </a:endParaRPr>
          </a:p>
          <a:p>
            <a:pPr marL="457200" lvl="0" indent="-336550" algn="l" rtl="0">
              <a:spcBef>
                <a:spcPts val="0"/>
              </a:spcBef>
              <a:spcAft>
                <a:spcPts val="0"/>
              </a:spcAft>
              <a:buSzPts val="1700"/>
              <a:buFont typeface="Roboto"/>
              <a:buChar char="●"/>
            </a:pPr>
            <a:r>
              <a:rPr lang="en-US" sz="1700">
                <a:latin typeface="Roboto"/>
                <a:ea typeface="Roboto"/>
                <a:cs typeface="Roboto"/>
                <a:sym typeface="Roboto"/>
              </a:rPr>
              <a:t>Environment groups will be used for physically isolate production and non-production</a:t>
            </a:r>
            <a:endParaRPr sz="1700">
              <a:latin typeface="Roboto"/>
              <a:ea typeface="Roboto"/>
              <a:cs typeface="Roboto"/>
              <a:sym typeface="Roboto"/>
            </a:endParaRPr>
          </a:p>
          <a:p>
            <a:pPr marL="457200" lvl="0" indent="0" algn="l" rtl="0">
              <a:spcBef>
                <a:spcPts val="0"/>
              </a:spcBef>
              <a:spcAft>
                <a:spcPts val="0"/>
              </a:spcAft>
              <a:buNone/>
            </a:pPr>
            <a:endParaRPr sz="1700">
              <a:latin typeface="Roboto"/>
              <a:ea typeface="Roboto"/>
              <a:cs typeface="Roboto"/>
              <a:sym typeface="Roboto"/>
            </a:endParaRPr>
          </a:p>
          <a:p>
            <a:pPr marL="457200" lvl="0" indent="-336550" algn="l" rtl="0">
              <a:spcBef>
                <a:spcPts val="0"/>
              </a:spcBef>
              <a:spcAft>
                <a:spcPts val="0"/>
              </a:spcAft>
              <a:buSzPts val="1700"/>
              <a:buFont typeface="Roboto"/>
              <a:buChar char="●"/>
            </a:pPr>
            <a:r>
              <a:rPr lang="en-US" sz="1700">
                <a:latin typeface="Roboto"/>
                <a:ea typeface="Roboto"/>
                <a:cs typeface="Roboto"/>
                <a:sym typeface="Roboto"/>
              </a:rPr>
              <a:t>Within each environment group, logical isolation will be achieved through proxy and base path for isolation based on data classification and domain</a:t>
            </a:r>
            <a:endParaRPr sz="1700">
              <a:latin typeface="Roboto"/>
              <a:ea typeface="Roboto"/>
              <a:cs typeface="Roboto"/>
              <a:sym typeface="Roboto"/>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3186"/>
        <p:cNvGrpSpPr/>
        <p:nvPr/>
      </p:nvGrpSpPr>
      <p:grpSpPr>
        <a:xfrm>
          <a:off x="0" y="0"/>
          <a:ext cx="0" cy="0"/>
          <a:chOff x="0" y="0"/>
          <a:chExt cx="0" cy="0"/>
        </a:xfrm>
      </p:grpSpPr>
      <p:sp>
        <p:nvSpPr>
          <p:cNvPr id="3187" name="Google Shape;3187;p156"/>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US" sz="4000">
                <a:solidFill>
                  <a:srgbClr val="000000"/>
                </a:solidFill>
              </a:rPr>
              <a:t>Defensive UI</a:t>
            </a:r>
            <a:endParaRPr/>
          </a:p>
          <a:p>
            <a:pPr marL="0" lvl="0" indent="0" algn="l" rtl="0">
              <a:lnSpc>
                <a:spcPct val="90000"/>
              </a:lnSpc>
              <a:spcBef>
                <a:spcPts val="0"/>
              </a:spcBef>
              <a:spcAft>
                <a:spcPts val="0"/>
              </a:spcAft>
              <a:buClr>
                <a:srgbClr val="000000"/>
              </a:buClr>
              <a:buSzPts val="3200"/>
              <a:buNone/>
            </a:pPr>
            <a:r>
              <a:rPr lang="en-US" sz="2400">
                <a:solidFill>
                  <a:srgbClr val="000000"/>
                </a:solidFill>
              </a:rPr>
              <a:t>Interface Patterns</a:t>
            </a:r>
            <a:endParaRPr sz="2400"/>
          </a:p>
        </p:txBody>
      </p:sp>
      <p:pic>
        <p:nvPicPr>
          <p:cNvPr id="3188" name="Google Shape;3188;p156"/>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3189" name="Google Shape;3189;p156"/>
          <p:cNvSpPr txBox="1"/>
          <p:nvPr/>
        </p:nvSpPr>
        <p:spPr>
          <a:xfrm>
            <a:off x="7230494" y="5432000"/>
            <a:ext cx="1839000" cy="4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4" action="ppaction://hlinksldjump"/>
              </a:rPr>
              <a:t>&gt; Return To Catalog</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3193"/>
        <p:cNvGrpSpPr/>
        <p:nvPr/>
      </p:nvGrpSpPr>
      <p:grpSpPr>
        <a:xfrm>
          <a:off x="0" y="0"/>
          <a:ext cx="0" cy="0"/>
          <a:chOff x="0" y="0"/>
          <a:chExt cx="0" cy="0"/>
        </a:xfrm>
      </p:grpSpPr>
      <p:sp>
        <p:nvSpPr>
          <p:cNvPr id="3194" name="Google Shape;3194;p157"/>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Defensive UI | Where does it fit?</a:t>
            </a:r>
            <a:endParaRPr/>
          </a:p>
        </p:txBody>
      </p:sp>
      <p:sp>
        <p:nvSpPr>
          <p:cNvPr id="3195" name="Google Shape;3195;p157"/>
          <p:cNvSpPr/>
          <p:nvPr/>
        </p:nvSpPr>
        <p:spPr>
          <a:xfrm>
            <a:off x="448423" y="1823422"/>
            <a:ext cx="2328900" cy="527100"/>
          </a:xfrm>
          <a:prstGeom prst="roundRect">
            <a:avLst>
              <a:gd name="adj" fmla="val 16667"/>
            </a:avLst>
          </a:prstGeom>
          <a:solidFill>
            <a:srgbClr val="FFFFFF"/>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Roboto Condensed"/>
                <a:ea typeface="Roboto Condensed"/>
                <a:cs typeface="Roboto Condensed"/>
                <a:sym typeface="Roboto Condensed"/>
              </a:rPr>
              <a:t>Users</a:t>
            </a:r>
            <a:endParaRPr/>
          </a:p>
          <a:p>
            <a:pPr marL="0" marR="0" lvl="0" indent="0" algn="ctr" rtl="0">
              <a:lnSpc>
                <a:spcPct val="100000"/>
              </a:lnSpc>
              <a:spcBef>
                <a:spcPts val="0"/>
              </a:spcBef>
              <a:spcAft>
                <a:spcPts val="0"/>
              </a:spcAft>
              <a:buClr>
                <a:srgbClr val="000000"/>
              </a:buClr>
              <a:buSzPts val="1050"/>
              <a:buFont typeface="Arial"/>
              <a:buNone/>
            </a:pPr>
            <a:r>
              <a:rPr lang="en-US" sz="1050" b="0" i="1" u="none" strike="noStrike" cap="none">
                <a:solidFill>
                  <a:srgbClr val="000000"/>
                </a:solidFill>
                <a:latin typeface="Roboto Condensed"/>
                <a:ea typeface="Roboto Condensed"/>
                <a:cs typeface="Roboto Condensed"/>
                <a:sym typeface="Roboto Condensed"/>
              </a:rPr>
              <a:t>(Conversational Interface)</a:t>
            </a:r>
            <a:endParaRPr sz="1800" b="0" i="0" u="none" strike="noStrike" cap="none">
              <a:solidFill>
                <a:srgbClr val="000000"/>
              </a:solidFill>
              <a:latin typeface="Roboto Condensed"/>
              <a:ea typeface="Roboto Condensed"/>
              <a:cs typeface="Roboto Condensed"/>
              <a:sym typeface="Roboto Condensed"/>
            </a:endParaRPr>
          </a:p>
        </p:txBody>
      </p:sp>
      <p:sp>
        <p:nvSpPr>
          <p:cNvPr id="3196" name="Google Shape;3196;p157"/>
          <p:cNvSpPr/>
          <p:nvPr/>
        </p:nvSpPr>
        <p:spPr>
          <a:xfrm>
            <a:off x="448422" y="2795196"/>
            <a:ext cx="2328900" cy="527100"/>
          </a:xfrm>
          <a:prstGeom prst="roundRect">
            <a:avLst>
              <a:gd name="adj" fmla="val 16667"/>
            </a:avLst>
          </a:prstGeom>
          <a:solidFill>
            <a:srgbClr val="0033A0"/>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FFFFFF"/>
                </a:solidFill>
                <a:latin typeface="Roboto Condensed"/>
                <a:ea typeface="Roboto Condensed"/>
                <a:cs typeface="Roboto Condensed"/>
                <a:sym typeface="Roboto Condensed"/>
              </a:rPr>
              <a:t>Experience Layer</a:t>
            </a:r>
            <a:endParaRPr/>
          </a:p>
          <a:p>
            <a:pPr marL="0" marR="0" lvl="0" indent="0" algn="ctr" rtl="0">
              <a:lnSpc>
                <a:spcPct val="100000"/>
              </a:lnSpc>
              <a:spcBef>
                <a:spcPts val="0"/>
              </a:spcBef>
              <a:spcAft>
                <a:spcPts val="0"/>
              </a:spcAft>
              <a:buNone/>
            </a:pPr>
            <a:r>
              <a:rPr lang="en-US" sz="1050" b="0" i="1" u="none" strike="noStrike" cap="none">
                <a:solidFill>
                  <a:srgbClr val="FFFFFF"/>
                </a:solidFill>
                <a:latin typeface="Roboto Condensed"/>
                <a:ea typeface="Roboto Condensed"/>
                <a:cs typeface="Roboto Condensed"/>
                <a:sym typeface="Roboto Condensed"/>
              </a:rPr>
              <a:t>(Defensive Patterns)</a:t>
            </a:r>
            <a:endParaRPr sz="1400" b="0" i="0" u="none" strike="noStrike" cap="none">
              <a:solidFill>
                <a:srgbClr val="FFFFFF"/>
              </a:solidFill>
              <a:latin typeface="Roboto Condensed"/>
              <a:ea typeface="Roboto Condensed"/>
              <a:cs typeface="Roboto Condensed"/>
              <a:sym typeface="Roboto Condensed"/>
            </a:endParaRPr>
          </a:p>
        </p:txBody>
      </p:sp>
      <p:sp>
        <p:nvSpPr>
          <p:cNvPr id="3197" name="Google Shape;3197;p157"/>
          <p:cNvSpPr/>
          <p:nvPr/>
        </p:nvSpPr>
        <p:spPr>
          <a:xfrm>
            <a:off x="448420" y="3766970"/>
            <a:ext cx="2328900" cy="527100"/>
          </a:xfrm>
          <a:prstGeom prst="roundRect">
            <a:avLst>
              <a:gd name="adj" fmla="val 16667"/>
            </a:avLst>
          </a:prstGeom>
          <a:solidFill>
            <a:srgbClr val="FFFFFF"/>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Roboto Condensed"/>
                <a:ea typeface="Roboto Condensed"/>
                <a:cs typeface="Roboto Condensed"/>
                <a:sym typeface="Roboto Condensed"/>
              </a:rPr>
              <a:t>Agent Layer</a:t>
            </a:r>
            <a:endParaRPr/>
          </a:p>
          <a:p>
            <a:pPr marL="0" marR="0" lvl="0" indent="0" algn="ctr" rtl="0">
              <a:lnSpc>
                <a:spcPct val="100000"/>
              </a:lnSpc>
              <a:spcBef>
                <a:spcPts val="0"/>
              </a:spcBef>
              <a:spcAft>
                <a:spcPts val="0"/>
              </a:spcAft>
              <a:buClr>
                <a:srgbClr val="000000"/>
              </a:buClr>
              <a:buSzPts val="1050"/>
              <a:buFont typeface="Arial"/>
              <a:buNone/>
            </a:pPr>
            <a:r>
              <a:rPr lang="en-US" sz="1050" b="0" i="1" u="none" strike="noStrike" cap="none">
                <a:solidFill>
                  <a:srgbClr val="000000"/>
                </a:solidFill>
                <a:latin typeface="Roboto Condensed"/>
                <a:ea typeface="Roboto Condensed"/>
                <a:cs typeface="Roboto Condensed"/>
                <a:sym typeface="Roboto Condensed"/>
              </a:rPr>
              <a:t>(Reasoning, Planning, Generation)</a:t>
            </a:r>
            <a:endParaRPr sz="1800" b="0" i="0" u="none" strike="noStrike" cap="none">
              <a:solidFill>
                <a:srgbClr val="000000"/>
              </a:solidFill>
              <a:latin typeface="Roboto Condensed"/>
              <a:ea typeface="Roboto Condensed"/>
              <a:cs typeface="Roboto Condensed"/>
              <a:sym typeface="Roboto Condensed"/>
            </a:endParaRPr>
          </a:p>
        </p:txBody>
      </p:sp>
      <p:sp>
        <p:nvSpPr>
          <p:cNvPr id="3198" name="Google Shape;3198;p157"/>
          <p:cNvSpPr/>
          <p:nvPr/>
        </p:nvSpPr>
        <p:spPr>
          <a:xfrm>
            <a:off x="448421" y="4738744"/>
            <a:ext cx="2328900" cy="527100"/>
          </a:xfrm>
          <a:prstGeom prst="roundRect">
            <a:avLst>
              <a:gd name="adj" fmla="val 16667"/>
            </a:avLst>
          </a:prstGeom>
          <a:solidFill>
            <a:srgbClr val="FFFFFF"/>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Roboto Condensed"/>
                <a:ea typeface="Roboto Condensed"/>
                <a:cs typeface="Roboto Condensed"/>
                <a:sym typeface="Roboto Condensed"/>
              </a:rPr>
              <a:t>Tools and Systems</a:t>
            </a:r>
            <a:endParaRPr/>
          </a:p>
          <a:p>
            <a:pPr marL="0" marR="0" lvl="0" indent="0" algn="ctr" rtl="0">
              <a:lnSpc>
                <a:spcPct val="100000"/>
              </a:lnSpc>
              <a:spcBef>
                <a:spcPts val="0"/>
              </a:spcBef>
              <a:spcAft>
                <a:spcPts val="0"/>
              </a:spcAft>
              <a:buClr>
                <a:srgbClr val="000000"/>
              </a:buClr>
              <a:buSzPts val="1050"/>
              <a:buFont typeface="Arial"/>
              <a:buNone/>
            </a:pPr>
            <a:r>
              <a:rPr lang="en-US" sz="1050" b="0" i="1" u="none" strike="noStrike" cap="none">
                <a:solidFill>
                  <a:srgbClr val="000000"/>
                </a:solidFill>
                <a:latin typeface="Roboto Condensed"/>
                <a:ea typeface="Roboto Condensed"/>
                <a:cs typeface="Roboto Condensed"/>
                <a:sym typeface="Roboto Condensed"/>
              </a:rPr>
              <a:t>(APIs, RPA, DB, SaaA)</a:t>
            </a:r>
            <a:endParaRPr sz="1800" b="0" i="0" u="none" strike="noStrike" cap="none">
              <a:solidFill>
                <a:srgbClr val="000000"/>
              </a:solidFill>
              <a:latin typeface="Roboto Condensed"/>
              <a:ea typeface="Roboto Condensed"/>
              <a:cs typeface="Roboto Condensed"/>
              <a:sym typeface="Roboto Condensed"/>
            </a:endParaRPr>
          </a:p>
        </p:txBody>
      </p:sp>
      <p:cxnSp>
        <p:nvCxnSpPr>
          <p:cNvPr id="3199" name="Google Shape;3199;p157"/>
          <p:cNvCxnSpPr>
            <a:stCxn id="3195" idx="2"/>
            <a:endCxn id="3196" idx="0"/>
          </p:cNvCxnSpPr>
          <p:nvPr/>
        </p:nvCxnSpPr>
        <p:spPr>
          <a:xfrm>
            <a:off x="1612873" y="2350522"/>
            <a:ext cx="0" cy="444600"/>
          </a:xfrm>
          <a:prstGeom prst="straightConnector1">
            <a:avLst/>
          </a:prstGeom>
          <a:noFill/>
          <a:ln w="9525" cap="flat" cmpd="sng">
            <a:solidFill>
              <a:srgbClr val="D3D3D3"/>
            </a:solidFill>
            <a:prstDash val="solid"/>
            <a:round/>
            <a:headEnd type="none" w="sm" len="sm"/>
            <a:tailEnd type="triangle" w="med" len="med"/>
          </a:ln>
        </p:spPr>
      </p:cxnSp>
      <p:cxnSp>
        <p:nvCxnSpPr>
          <p:cNvPr id="3200" name="Google Shape;3200;p157"/>
          <p:cNvCxnSpPr>
            <a:stCxn id="3196" idx="2"/>
            <a:endCxn id="3197" idx="0"/>
          </p:cNvCxnSpPr>
          <p:nvPr/>
        </p:nvCxnSpPr>
        <p:spPr>
          <a:xfrm>
            <a:off x="1612872" y="3322296"/>
            <a:ext cx="0" cy="444600"/>
          </a:xfrm>
          <a:prstGeom prst="straightConnector1">
            <a:avLst/>
          </a:prstGeom>
          <a:noFill/>
          <a:ln w="9525" cap="flat" cmpd="sng">
            <a:solidFill>
              <a:srgbClr val="D3D3D3"/>
            </a:solidFill>
            <a:prstDash val="solid"/>
            <a:round/>
            <a:headEnd type="none" w="sm" len="sm"/>
            <a:tailEnd type="triangle" w="med" len="med"/>
          </a:ln>
        </p:spPr>
      </p:cxnSp>
      <p:cxnSp>
        <p:nvCxnSpPr>
          <p:cNvPr id="3201" name="Google Shape;3201;p157"/>
          <p:cNvCxnSpPr>
            <a:stCxn id="3197" idx="2"/>
            <a:endCxn id="3198" idx="0"/>
          </p:cNvCxnSpPr>
          <p:nvPr/>
        </p:nvCxnSpPr>
        <p:spPr>
          <a:xfrm>
            <a:off x="1612870" y="4294070"/>
            <a:ext cx="0" cy="444600"/>
          </a:xfrm>
          <a:prstGeom prst="straightConnector1">
            <a:avLst/>
          </a:prstGeom>
          <a:noFill/>
          <a:ln w="9525" cap="flat" cmpd="sng">
            <a:solidFill>
              <a:srgbClr val="D3D3D3"/>
            </a:solidFill>
            <a:prstDash val="solid"/>
            <a:round/>
            <a:headEnd type="none" w="sm" len="sm"/>
            <a:tailEnd type="triangle" w="med" len="med"/>
          </a:ln>
        </p:spPr>
      </p:cxnSp>
      <p:sp>
        <p:nvSpPr>
          <p:cNvPr id="3202" name="Google Shape;3202;p157"/>
          <p:cNvSpPr/>
          <p:nvPr/>
        </p:nvSpPr>
        <p:spPr>
          <a:xfrm>
            <a:off x="602424" y="1140312"/>
            <a:ext cx="10908300" cy="3873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3A0"/>
              </a:buClr>
              <a:buSzPts val="1600"/>
              <a:buFont typeface="Arial"/>
              <a:buNone/>
            </a:pPr>
            <a:r>
              <a:rPr lang="en-US" sz="1600" b="1" i="1" u="none" strike="noStrike" cap="none">
                <a:solidFill>
                  <a:srgbClr val="0033A0"/>
                </a:solidFill>
                <a:latin typeface="Roboto Condensed"/>
                <a:ea typeface="Roboto Condensed"/>
                <a:cs typeface="Roboto Condensed"/>
                <a:sym typeface="Roboto Condensed"/>
              </a:rPr>
              <a:t>Conversational Agentic Applications need an experience layer that mediates autonomy, risk and user control</a:t>
            </a:r>
            <a:endParaRPr sz="1800" b="1" i="0" u="none" strike="noStrike" cap="none">
              <a:solidFill>
                <a:srgbClr val="0033A0"/>
              </a:solidFill>
              <a:latin typeface="Roboto Condensed"/>
              <a:ea typeface="Roboto Condensed"/>
              <a:cs typeface="Roboto Condensed"/>
              <a:sym typeface="Roboto Condensed"/>
            </a:endParaRPr>
          </a:p>
        </p:txBody>
      </p:sp>
      <p:sp>
        <p:nvSpPr>
          <p:cNvPr id="3203" name="Google Shape;3203;p157"/>
          <p:cNvSpPr/>
          <p:nvPr/>
        </p:nvSpPr>
        <p:spPr>
          <a:xfrm>
            <a:off x="3205779" y="1823422"/>
            <a:ext cx="8304900" cy="3270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Roboto Condensed"/>
                <a:ea typeface="Roboto Condensed"/>
                <a:cs typeface="Roboto Condensed"/>
                <a:sym typeface="Roboto Condensed"/>
              </a:rPr>
              <a:t>Conversational Agentic Experience </a:t>
            </a:r>
            <a:r>
              <a:rPr lang="en-US" sz="1600" b="0" i="0" u="none" strike="noStrike" cap="none">
                <a:solidFill>
                  <a:srgbClr val="000000"/>
                </a:solidFill>
                <a:latin typeface="Roboto Condensed"/>
                <a:ea typeface="Roboto Condensed"/>
                <a:cs typeface="Roboto Condensed"/>
                <a:sym typeface="Roboto Condensed"/>
              </a:rPr>
              <a:t>layer is the product surface that translates </a:t>
            </a:r>
            <a:r>
              <a:rPr lang="en-US" sz="1600" b="1" i="1" u="none" strike="noStrike" cap="none">
                <a:solidFill>
                  <a:srgbClr val="C91F28"/>
                </a:solidFill>
                <a:latin typeface="Roboto Condensed"/>
                <a:ea typeface="Roboto Condensed"/>
                <a:cs typeface="Roboto Condensed"/>
                <a:sym typeface="Roboto Condensed"/>
              </a:rPr>
              <a:t>intent into safe action, by making it explicit, setting its boundaries, asking for confirmation at the right moments </a:t>
            </a:r>
            <a:r>
              <a:rPr lang="en-US" sz="1600" b="0" i="0" u="none" strike="noStrike" cap="none">
                <a:solidFill>
                  <a:srgbClr val="000000"/>
                </a:solidFill>
                <a:latin typeface="Roboto Condensed"/>
                <a:ea typeface="Roboto Condensed"/>
                <a:cs typeface="Roboto Condensed"/>
                <a:sym typeface="Roboto Condensed"/>
              </a:rPr>
              <a:t>to ensure safe, secure and guided conversation with agents. </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rgbClr val="000000"/>
                </a:solidFill>
                <a:latin typeface="Roboto Condensed"/>
                <a:ea typeface="Roboto Condensed"/>
                <a:cs typeface="Roboto Condensed"/>
                <a:sym typeface="Roboto Condensed"/>
              </a:rPr>
              <a:t>We are now building experience layer on top of non-deterministic systems.</a:t>
            </a:r>
            <a:endParaRPr sz="1600" b="0" i="0" u="none" strike="noStrike" cap="none">
              <a:solidFill>
                <a:srgbClr val="000000"/>
              </a:solidFill>
              <a:latin typeface="Roboto Condensed"/>
              <a:ea typeface="Roboto Condensed"/>
              <a:cs typeface="Roboto Condensed"/>
              <a:sym typeface="Roboto Condensed"/>
            </a:endParaRPr>
          </a:p>
        </p:txBody>
      </p:sp>
      <p:sp>
        <p:nvSpPr>
          <p:cNvPr id="3204" name="Google Shape;3204;p157"/>
          <p:cNvSpPr/>
          <p:nvPr/>
        </p:nvSpPr>
        <p:spPr>
          <a:xfrm>
            <a:off x="641871" y="5649559"/>
            <a:ext cx="10908300" cy="3873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rgbClr val="000000"/>
                </a:solidFill>
                <a:latin typeface="Roboto Condensed"/>
                <a:ea typeface="Roboto Condensed"/>
                <a:cs typeface="Roboto Condensed"/>
                <a:sym typeface="Roboto Condensed"/>
              </a:rPr>
              <a:t>Design Goal</a:t>
            </a:r>
            <a:r>
              <a:rPr lang="en-US" sz="1600" b="0" i="1" u="none" strike="noStrike" cap="none">
                <a:solidFill>
                  <a:srgbClr val="000000"/>
                </a:solidFill>
                <a:latin typeface="Roboto Condensed"/>
                <a:ea typeface="Roboto Condensed"/>
                <a:cs typeface="Roboto Condensed"/>
                <a:sym typeface="Roboto Condensed"/>
              </a:rPr>
              <a:t>: Minimize the cost of being wrong without sacrificing the speed and advantage of agent autonomy</a:t>
            </a:r>
            <a:endParaRPr sz="1800" b="0" i="0" u="none" strike="noStrike" cap="none">
              <a:solidFill>
                <a:srgbClr val="000000"/>
              </a:solidFill>
              <a:latin typeface="Roboto Condensed"/>
              <a:ea typeface="Roboto Condensed"/>
              <a:cs typeface="Roboto Condensed"/>
              <a:sym typeface="Roboto Condensed"/>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3208"/>
        <p:cNvGrpSpPr/>
        <p:nvPr/>
      </p:nvGrpSpPr>
      <p:grpSpPr>
        <a:xfrm>
          <a:off x="0" y="0"/>
          <a:ext cx="0" cy="0"/>
          <a:chOff x="0" y="0"/>
          <a:chExt cx="0" cy="0"/>
        </a:xfrm>
      </p:grpSpPr>
      <p:sp>
        <p:nvSpPr>
          <p:cNvPr id="3209" name="Google Shape;3209;p158"/>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Defensive UI | Failure Modes</a:t>
            </a:r>
            <a:endParaRPr/>
          </a:p>
        </p:txBody>
      </p:sp>
      <p:sp>
        <p:nvSpPr>
          <p:cNvPr id="3210" name="Google Shape;3210;p158"/>
          <p:cNvSpPr/>
          <p:nvPr/>
        </p:nvSpPr>
        <p:spPr>
          <a:xfrm>
            <a:off x="2035628" y="1483184"/>
            <a:ext cx="7653300" cy="487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Condensed"/>
              <a:ea typeface="Roboto Condensed"/>
              <a:cs typeface="Roboto Condensed"/>
              <a:sym typeface="Roboto Condensed"/>
            </a:endParaRPr>
          </a:p>
        </p:txBody>
      </p:sp>
      <p:sp>
        <p:nvSpPr>
          <p:cNvPr id="3211" name="Google Shape;3211;p158"/>
          <p:cNvSpPr/>
          <p:nvPr/>
        </p:nvSpPr>
        <p:spPr>
          <a:xfrm>
            <a:off x="2064998" y="1673718"/>
            <a:ext cx="2424900" cy="3621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Hallucinated Facts</a:t>
            </a:r>
            <a:endParaRPr/>
          </a:p>
        </p:txBody>
      </p:sp>
      <p:sp>
        <p:nvSpPr>
          <p:cNvPr id="3212" name="Google Shape;3212;p158"/>
          <p:cNvSpPr/>
          <p:nvPr/>
        </p:nvSpPr>
        <p:spPr>
          <a:xfrm>
            <a:off x="7212869" y="1667365"/>
            <a:ext cx="2424900" cy="3621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Incorrect Decisions</a:t>
            </a:r>
            <a:endParaRPr/>
          </a:p>
        </p:txBody>
      </p:sp>
      <p:sp>
        <p:nvSpPr>
          <p:cNvPr id="3213" name="Google Shape;3213;p158"/>
          <p:cNvSpPr/>
          <p:nvPr/>
        </p:nvSpPr>
        <p:spPr>
          <a:xfrm>
            <a:off x="2064998" y="2442193"/>
            <a:ext cx="2424900" cy="3621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Over-confident Tone</a:t>
            </a:r>
            <a:endParaRPr/>
          </a:p>
        </p:txBody>
      </p:sp>
      <p:sp>
        <p:nvSpPr>
          <p:cNvPr id="3214" name="Google Shape;3214;p158"/>
          <p:cNvSpPr/>
          <p:nvPr/>
        </p:nvSpPr>
        <p:spPr>
          <a:xfrm>
            <a:off x="7212869" y="2442193"/>
            <a:ext cx="2424900" cy="3621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User over-trust</a:t>
            </a:r>
            <a:endParaRPr/>
          </a:p>
        </p:txBody>
      </p:sp>
      <p:sp>
        <p:nvSpPr>
          <p:cNvPr id="3215" name="Google Shape;3215;p158"/>
          <p:cNvSpPr/>
          <p:nvPr/>
        </p:nvSpPr>
        <p:spPr>
          <a:xfrm>
            <a:off x="2064998" y="3262267"/>
            <a:ext cx="2424900" cy="3621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Wrong tool and(or) Target</a:t>
            </a:r>
            <a:endParaRPr/>
          </a:p>
        </p:txBody>
      </p:sp>
      <p:sp>
        <p:nvSpPr>
          <p:cNvPr id="3216" name="Google Shape;3216;p158"/>
          <p:cNvSpPr/>
          <p:nvPr/>
        </p:nvSpPr>
        <p:spPr>
          <a:xfrm>
            <a:off x="7212869" y="3262267"/>
            <a:ext cx="2424900" cy="3621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Unintended changes and edits</a:t>
            </a:r>
            <a:endParaRPr/>
          </a:p>
        </p:txBody>
      </p:sp>
      <p:sp>
        <p:nvSpPr>
          <p:cNvPr id="3217" name="Google Shape;3217;p158"/>
          <p:cNvSpPr/>
          <p:nvPr/>
        </p:nvSpPr>
        <p:spPr>
          <a:xfrm>
            <a:off x="2064998" y="4082342"/>
            <a:ext cx="2424900" cy="3621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Hidden side effects</a:t>
            </a:r>
            <a:endParaRPr/>
          </a:p>
        </p:txBody>
      </p:sp>
      <p:sp>
        <p:nvSpPr>
          <p:cNvPr id="3218" name="Google Shape;3218;p158"/>
          <p:cNvSpPr/>
          <p:nvPr/>
        </p:nvSpPr>
        <p:spPr>
          <a:xfrm>
            <a:off x="7212869" y="4082342"/>
            <a:ext cx="2424900" cy="3621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Surprise automation</a:t>
            </a:r>
            <a:endParaRPr/>
          </a:p>
        </p:txBody>
      </p:sp>
      <p:sp>
        <p:nvSpPr>
          <p:cNvPr id="3219" name="Google Shape;3219;p158"/>
          <p:cNvSpPr/>
          <p:nvPr/>
        </p:nvSpPr>
        <p:spPr>
          <a:xfrm>
            <a:off x="2064998" y="4979423"/>
            <a:ext cx="2424900" cy="3621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Slow or stuck loops</a:t>
            </a:r>
            <a:endParaRPr/>
          </a:p>
        </p:txBody>
      </p:sp>
      <p:sp>
        <p:nvSpPr>
          <p:cNvPr id="3220" name="Google Shape;3220;p158"/>
          <p:cNvSpPr/>
          <p:nvPr/>
        </p:nvSpPr>
        <p:spPr>
          <a:xfrm>
            <a:off x="7212869" y="4979423"/>
            <a:ext cx="2424900" cy="3621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Repeated Action</a:t>
            </a:r>
            <a:endParaRPr/>
          </a:p>
        </p:txBody>
      </p:sp>
      <p:sp>
        <p:nvSpPr>
          <p:cNvPr id="3221" name="Google Shape;3221;p158"/>
          <p:cNvSpPr/>
          <p:nvPr/>
        </p:nvSpPr>
        <p:spPr>
          <a:xfrm>
            <a:off x="2064998" y="5876506"/>
            <a:ext cx="2424900" cy="3621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Privilege Creep</a:t>
            </a:r>
            <a:endParaRPr/>
          </a:p>
        </p:txBody>
      </p:sp>
      <p:sp>
        <p:nvSpPr>
          <p:cNvPr id="3222" name="Google Shape;3222;p158"/>
          <p:cNvSpPr/>
          <p:nvPr/>
        </p:nvSpPr>
        <p:spPr>
          <a:xfrm>
            <a:off x="7212869" y="5876506"/>
            <a:ext cx="2424900" cy="3621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Access beyond intent</a:t>
            </a:r>
            <a:endParaRPr/>
          </a:p>
        </p:txBody>
      </p:sp>
      <p:cxnSp>
        <p:nvCxnSpPr>
          <p:cNvPr id="3223" name="Google Shape;3223;p158"/>
          <p:cNvCxnSpPr>
            <a:stCxn id="3211" idx="3"/>
            <a:endCxn id="3212" idx="1"/>
          </p:cNvCxnSpPr>
          <p:nvPr/>
        </p:nvCxnSpPr>
        <p:spPr>
          <a:xfrm rot="10800000" flipH="1">
            <a:off x="4489898" y="1848468"/>
            <a:ext cx="2723100" cy="6300"/>
          </a:xfrm>
          <a:prstGeom prst="straightConnector1">
            <a:avLst/>
          </a:prstGeom>
          <a:noFill/>
          <a:ln w="9525" cap="flat" cmpd="sng">
            <a:solidFill>
              <a:srgbClr val="000000"/>
            </a:solidFill>
            <a:prstDash val="solid"/>
            <a:round/>
            <a:headEnd type="none" w="sm" len="sm"/>
            <a:tailEnd type="triangle" w="med" len="med"/>
          </a:ln>
        </p:spPr>
      </p:cxnSp>
      <p:cxnSp>
        <p:nvCxnSpPr>
          <p:cNvPr id="3224" name="Google Shape;3224;p158"/>
          <p:cNvCxnSpPr>
            <a:stCxn id="3213" idx="3"/>
            <a:endCxn id="3214" idx="1"/>
          </p:cNvCxnSpPr>
          <p:nvPr/>
        </p:nvCxnSpPr>
        <p:spPr>
          <a:xfrm>
            <a:off x="4489898" y="2623243"/>
            <a:ext cx="2723100" cy="0"/>
          </a:xfrm>
          <a:prstGeom prst="straightConnector1">
            <a:avLst/>
          </a:prstGeom>
          <a:noFill/>
          <a:ln w="9525" cap="flat" cmpd="sng">
            <a:solidFill>
              <a:srgbClr val="000000"/>
            </a:solidFill>
            <a:prstDash val="solid"/>
            <a:round/>
            <a:headEnd type="none" w="sm" len="sm"/>
            <a:tailEnd type="triangle" w="med" len="med"/>
          </a:ln>
        </p:spPr>
      </p:cxnSp>
      <p:cxnSp>
        <p:nvCxnSpPr>
          <p:cNvPr id="3225" name="Google Shape;3225;p158"/>
          <p:cNvCxnSpPr>
            <a:stCxn id="3215" idx="3"/>
            <a:endCxn id="3216" idx="1"/>
          </p:cNvCxnSpPr>
          <p:nvPr/>
        </p:nvCxnSpPr>
        <p:spPr>
          <a:xfrm>
            <a:off x="4489898" y="3443317"/>
            <a:ext cx="2723100" cy="0"/>
          </a:xfrm>
          <a:prstGeom prst="straightConnector1">
            <a:avLst/>
          </a:prstGeom>
          <a:noFill/>
          <a:ln w="9525" cap="flat" cmpd="sng">
            <a:solidFill>
              <a:srgbClr val="000000"/>
            </a:solidFill>
            <a:prstDash val="solid"/>
            <a:round/>
            <a:headEnd type="none" w="sm" len="sm"/>
            <a:tailEnd type="triangle" w="med" len="med"/>
          </a:ln>
        </p:spPr>
      </p:cxnSp>
      <p:cxnSp>
        <p:nvCxnSpPr>
          <p:cNvPr id="3226" name="Google Shape;3226;p158"/>
          <p:cNvCxnSpPr>
            <a:stCxn id="3217" idx="3"/>
            <a:endCxn id="3218" idx="1"/>
          </p:cNvCxnSpPr>
          <p:nvPr/>
        </p:nvCxnSpPr>
        <p:spPr>
          <a:xfrm>
            <a:off x="4489898" y="4263392"/>
            <a:ext cx="2723100" cy="0"/>
          </a:xfrm>
          <a:prstGeom prst="straightConnector1">
            <a:avLst/>
          </a:prstGeom>
          <a:noFill/>
          <a:ln w="9525" cap="flat" cmpd="sng">
            <a:solidFill>
              <a:srgbClr val="000000"/>
            </a:solidFill>
            <a:prstDash val="solid"/>
            <a:round/>
            <a:headEnd type="none" w="sm" len="sm"/>
            <a:tailEnd type="triangle" w="med" len="med"/>
          </a:ln>
        </p:spPr>
      </p:cxnSp>
      <p:cxnSp>
        <p:nvCxnSpPr>
          <p:cNvPr id="3227" name="Google Shape;3227;p158"/>
          <p:cNvCxnSpPr>
            <a:stCxn id="3219" idx="3"/>
            <a:endCxn id="3220" idx="1"/>
          </p:cNvCxnSpPr>
          <p:nvPr/>
        </p:nvCxnSpPr>
        <p:spPr>
          <a:xfrm>
            <a:off x="4489898" y="5160473"/>
            <a:ext cx="2723100" cy="0"/>
          </a:xfrm>
          <a:prstGeom prst="straightConnector1">
            <a:avLst/>
          </a:prstGeom>
          <a:noFill/>
          <a:ln w="9525" cap="flat" cmpd="sng">
            <a:solidFill>
              <a:srgbClr val="000000"/>
            </a:solidFill>
            <a:prstDash val="solid"/>
            <a:round/>
            <a:headEnd type="none" w="sm" len="sm"/>
            <a:tailEnd type="triangle" w="med" len="med"/>
          </a:ln>
        </p:spPr>
      </p:cxnSp>
      <p:cxnSp>
        <p:nvCxnSpPr>
          <p:cNvPr id="3228" name="Google Shape;3228;p158"/>
          <p:cNvCxnSpPr>
            <a:stCxn id="3221" idx="3"/>
            <a:endCxn id="3222" idx="1"/>
          </p:cNvCxnSpPr>
          <p:nvPr/>
        </p:nvCxnSpPr>
        <p:spPr>
          <a:xfrm>
            <a:off x="4489898" y="6057556"/>
            <a:ext cx="2723100" cy="0"/>
          </a:xfrm>
          <a:prstGeom prst="straightConnector1">
            <a:avLst/>
          </a:prstGeom>
          <a:noFill/>
          <a:ln w="9525" cap="flat" cmpd="sng">
            <a:solidFill>
              <a:srgbClr val="000000"/>
            </a:solidFill>
            <a:prstDash val="solid"/>
            <a:round/>
            <a:headEnd type="none" w="sm" len="sm"/>
            <a:tailEnd type="triangle" w="med" len="med"/>
          </a:ln>
        </p:spPr>
      </p:cxnSp>
      <p:sp>
        <p:nvSpPr>
          <p:cNvPr id="3229" name="Google Shape;3229;p158"/>
          <p:cNvSpPr/>
          <p:nvPr/>
        </p:nvSpPr>
        <p:spPr>
          <a:xfrm>
            <a:off x="2035629" y="1121176"/>
            <a:ext cx="2386800" cy="362100"/>
          </a:xfrm>
          <a:prstGeom prst="rect">
            <a:avLst/>
          </a:prstGeom>
          <a:solidFill>
            <a:srgbClr val="C91F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1" i="0" u="none" strike="noStrike" cap="none">
                <a:solidFill>
                  <a:srgbClr val="FFFFFF"/>
                </a:solidFill>
                <a:latin typeface="Roboto Condensed"/>
                <a:ea typeface="Roboto Condensed"/>
                <a:cs typeface="Roboto Condensed"/>
                <a:sym typeface="Roboto Condensed"/>
              </a:rPr>
              <a:t>Failure Modes</a:t>
            </a:r>
            <a:endParaRPr sz="1400" b="0" i="0" u="none" strike="noStrike" cap="none">
              <a:solidFill>
                <a:srgbClr val="FFFFFF"/>
              </a:solidFill>
              <a:latin typeface="Roboto Condensed"/>
              <a:ea typeface="Roboto Condensed"/>
              <a:cs typeface="Roboto Condensed"/>
              <a:sym typeface="Roboto Condensed"/>
            </a:endParaRPr>
          </a:p>
        </p:txBody>
      </p:sp>
      <p:sp>
        <p:nvSpPr>
          <p:cNvPr id="3230" name="Google Shape;3230;p158"/>
          <p:cNvSpPr/>
          <p:nvPr/>
        </p:nvSpPr>
        <p:spPr>
          <a:xfrm>
            <a:off x="7302202" y="1121176"/>
            <a:ext cx="2386800" cy="3621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rgbClr val="FFFFFF"/>
                </a:solidFill>
                <a:latin typeface="Roboto Condensed"/>
                <a:ea typeface="Roboto Condensed"/>
                <a:cs typeface="Roboto Condensed"/>
                <a:sym typeface="Roboto Condensed"/>
              </a:rPr>
              <a:t>Consequences</a:t>
            </a:r>
            <a:endParaRPr sz="1400" b="0" i="0" u="none" strike="noStrike" cap="none">
              <a:solidFill>
                <a:srgbClr val="FFFFFF"/>
              </a:solidFill>
              <a:latin typeface="Roboto Condensed"/>
              <a:ea typeface="Roboto Condensed"/>
              <a:cs typeface="Roboto Condensed"/>
              <a:sym typeface="Roboto Condense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1"/>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Agentic AI Platform Capabilities - Level 3</a:t>
            </a:r>
            <a:endParaRPr/>
          </a:p>
        </p:txBody>
      </p:sp>
      <p:grpSp>
        <p:nvGrpSpPr>
          <p:cNvPr id="456" name="Google Shape;456;p51"/>
          <p:cNvGrpSpPr/>
          <p:nvPr/>
        </p:nvGrpSpPr>
        <p:grpSpPr>
          <a:xfrm>
            <a:off x="459723" y="1111154"/>
            <a:ext cx="11286569" cy="5106959"/>
            <a:chOff x="449449" y="946583"/>
            <a:chExt cx="11286569" cy="5106959"/>
          </a:xfrm>
        </p:grpSpPr>
        <p:sp>
          <p:nvSpPr>
            <p:cNvPr id="457" name="Google Shape;457;p51"/>
            <p:cNvSpPr/>
            <p:nvPr/>
          </p:nvSpPr>
          <p:spPr>
            <a:xfrm>
              <a:off x="10197618" y="965750"/>
              <a:ext cx="1538400" cy="5066400"/>
            </a:xfrm>
            <a:prstGeom prst="rect">
              <a:avLst/>
            </a:prstGeom>
            <a:solidFill>
              <a:srgbClr val="D0CE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1000" b="1" i="0" u="none" strike="noStrike" cap="none">
                <a:solidFill>
                  <a:schemeClr val="dk1"/>
                </a:solidFill>
                <a:latin typeface="Roboto Condensed"/>
                <a:ea typeface="Roboto Condensed"/>
                <a:cs typeface="Roboto Condensed"/>
                <a:sym typeface="Roboto Condensed"/>
              </a:endParaRPr>
            </a:p>
          </p:txBody>
        </p:sp>
        <p:sp>
          <p:nvSpPr>
            <p:cNvPr id="458" name="Google Shape;458;p51"/>
            <p:cNvSpPr/>
            <p:nvPr/>
          </p:nvSpPr>
          <p:spPr>
            <a:xfrm>
              <a:off x="449450" y="5270542"/>
              <a:ext cx="9651900" cy="783000"/>
            </a:xfrm>
            <a:prstGeom prst="rect">
              <a:avLst/>
            </a:prstGeom>
            <a:solidFill>
              <a:srgbClr val="BCDF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459" name="Google Shape;459;p51"/>
            <p:cNvSpPr/>
            <p:nvPr/>
          </p:nvSpPr>
          <p:spPr>
            <a:xfrm>
              <a:off x="2410987" y="5309426"/>
              <a:ext cx="16701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Server, Container</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(Agent Run Time)</a:t>
              </a:r>
              <a:endParaRPr sz="1400" b="0" i="0" u="none" strike="noStrike" cap="none">
                <a:solidFill>
                  <a:srgbClr val="000000"/>
                </a:solidFill>
                <a:latin typeface="Roboto Condensed"/>
                <a:ea typeface="Roboto Condensed"/>
                <a:cs typeface="Roboto Condensed"/>
                <a:sym typeface="Roboto Condensed"/>
              </a:endParaRPr>
            </a:p>
          </p:txBody>
        </p:sp>
        <p:sp>
          <p:nvSpPr>
            <p:cNvPr id="460" name="Google Shape;460;p51"/>
            <p:cNvSpPr/>
            <p:nvPr/>
          </p:nvSpPr>
          <p:spPr>
            <a:xfrm>
              <a:off x="4278493" y="4671566"/>
              <a:ext cx="1670100" cy="2700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1400" b="0" i="0" u="none" strike="noStrike" cap="none">
                <a:solidFill>
                  <a:srgbClr val="000000"/>
                </a:solidFill>
                <a:latin typeface="Roboto Condensed"/>
                <a:ea typeface="Roboto Condensed"/>
                <a:cs typeface="Roboto Condensed"/>
                <a:sym typeface="Roboto Condensed"/>
              </a:endParaRPr>
            </a:p>
          </p:txBody>
        </p:sp>
        <p:sp>
          <p:nvSpPr>
            <p:cNvPr id="461" name="Google Shape;461;p51"/>
            <p:cNvSpPr/>
            <p:nvPr/>
          </p:nvSpPr>
          <p:spPr>
            <a:xfrm>
              <a:off x="4171252" y="5309426"/>
              <a:ext cx="16701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Cost Control</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(Tagging, Budgets and Alerts)</a:t>
              </a:r>
              <a:endParaRPr sz="1400" b="0" i="0" u="none" strike="noStrike" cap="none">
                <a:solidFill>
                  <a:srgbClr val="000000"/>
                </a:solidFill>
                <a:latin typeface="Roboto Condensed"/>
                <a:ea typeface="Roboto Condensed"/>
                <a:cs typeface="Roboto Condensed"/>
                <a:sym typeface="Roboto Condensed"/>
              </a:endParaRPr>
            </a:p>
          </p:txBody>
        </p:sp>
        <p:sp>
          <p:nvSpPr>
            <p:cNvPr id="462" name="Google Shape;462;p51"/>
            <p:cNvSpPr/>
            <p:nvPr/>
          </p:nvSpPr>
          <p:spPr>
            <a:xfrm>
              <a:off x="5936684" y="5309426"/>
              <a:ext cx="16701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Observability</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(Telemetry) </a:t>
              </a:r>
              <a:endParaRPr sz="1400" b="0" i="0" u="none" strike="noStrike" cap="none">
                <a:solidFill>
                  <a:srgbClr val="000000"/>
                </a:solidFill>
                <a:latin typeface="Roboto Condensed"/>
                <a:ea typeface="Roboto Condensed"/>
                <a:cs typeface="Roboto Condensed"/>
                <a:sym typeface="Roboto Condensed"/>
              </a:endParaRPr>
            </a:p>
          </p:txBody>
        </p:sp>
        <p:sp>
          <p:nvSpPr>
            <p:cNvPr id="463" name="Google Shape;463;p51"/>
            <p:cNvSpPr/>
            <p:nvPr/>
          </p:nvSpPr>
          <p:spPr>
            <a:xfrm>
              <a:off x="2410987" y="5664383"/>
              <a:ext cx="16701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Identity and Access Mgmt.</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(Identity Access Management) </a:t>
              </a:r>
              <a:endParaRPr sz="1400" b="0" i="0" u="none" strike="noStrike" cap="none">
                <a:solidFill>
                  <a:srgbClr val="000000"/>
                </a:solidFill>
                <a:latin typeface="Roboto Condensed"/>
                <a:ea typeface="Roboto Condensed"/>
                <a:cs typeface="Roboto Condensed"/>
                <a:sym typeface="Roboto Condensed"/>
              </a:endParaRPr>
            </a:p>
          </p:txBody>
        </p:sp>
        <p:sp>
          <p:nvSpPr>
            <p:cNvPr id="464" name="Google Shape;464;p51"/>
            <p:cNvSpPr/>
            <p:nvPr/>
          </p:nvSpPr>
          <p:spPr>
            <a:xfrm>
              <a:off x="4171252" y="5664383"/>
              <a:ext cx="16701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Network Management</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(VPC,Subnets, Routes) </a:t>
              </a:r>
              <a:endParaRPr sz="1400" b="0" i="0" u="none" strike="noStrike" cap="none">
                <a:solidFill>
                  <a:srgbClr val="000000"/>
                </a:solidFill>
                <a:latin typeface="Roboto Condensed"/>
                <a:ea typeface="Roboto Condensed"/>
                <a:cs typeface="Roboto Condensed"/>
                <a:sym typeface="Roboto Condensed"/>
              </a:endParaRPr>
            </a:p>
          </p:txBody>
        </p:sp>
        <p:sp>
          <p:nvSpPr>
            <p:cNvPr id="465" name="Google Shape;465;p51"/>
            <p:cNvSpPr/>
            <p:nvPr/>
          </p:nvSpPr>
          <p:spPr>
            <a:xfrm>
              <a:off x="5936684" y="5664383"/>
              <a:ext cx="16701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API Management</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(API access)</a:t>
              </a:r>
              <a:endParaRPr sz="1400" b="0" i="0" u="none" strike="noStrike" cap="none">
                <a:solidFill>
                  <a:srgbClr val="000000"/>
                </a:solidFill>
                <a:latin typeface="Roboto Condensed"/>
                <a:ea typeface="Roboto Condensed"/>
                <a:cs typeface="Roboto Condensed"/>
                <a:sym typeface="Roboto Condensed"/>
              </a:endParaRPr>
            </a:p>
          </p:txBody>
        </p:sp>
        <p:sp>
          <p:nvSpPr>
            <p:cNvPr id="466" name="Google Shape;466;p51"/>
            <p:cNvSpPr/>
            <p:nvPr/>
          </p:nvSpPr>
          <p:spPr>
            <a:xfrm>
              <a:off x="449449" y="4411006"/>
              <a:ext cx="9651900" cy="783000"/>
            </a:xfrm>
            <a:prstGeom prst="rect">
              <a:avLst/>
            </a:prstGeom>
            <a:solidFill>
              <a:srgbClr val="EBF1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467" name="Google Shape;467;p51"/>
            <p:cNvSpPr/>
            <p:nvPr/>
          </p:nvSpPr>
          <p:spPr>
            <a:xfrm>
              <a:off x="2410987" y="4463477"/>
              <a:ext cx="16701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Enterprise Data Governance</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(Data Catalog)</a:t>
              </a:r>
              <a:endParaRPr/>
            </a:p>
          </p:txBody>
        </p:sp>
        <p:sp>
          <p:nvSpPr>
            <p:cNvPr id="468" name="Google Shape;468;p51"/>
            <p:cNvSpPr/>
            <p:nvPr/>
          </p:nvSpPr>
          <p:spPr>
            <a:xfrm>
              <a:off x="4171252" y="4463477"/>
              <a:ext cx="16701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Analytical Data Stores</a:t>
              </a:r>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(Analytical Data Product)</a:t>
              </a:r>
              <a:endParaRPr/>
            </a:p>
          </p:txBody>
        </p:sp>
        <p:sp>
          <p:nvSpPr>
            <p:cNvPr id="469" name="Google Shape;469;p51"/>
            <p:cNvSpPr/>
            <p:nvPr/>
          </p:nvSpPr>
          <p:spPr>
            <a:xfrm>
              <a:off x="5931517" y="4463477"/>
              <a:ext cx="16701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Operational Data Stores</a:t>
              </a:r>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(Near | Real time Data Product)</a:t>
              </a:r>
              <a:endParaRPr/>
            </a:p>
          </p:txBody>
        </p:sp>
        <p:sp>
          <p:nvSpPr>
            <p:cNvPr id="470" name="Google Shape;470;p51"/>
            <p:cNvSpPr/>
            <p:nvPr/>
          </p:nvSpPr>
          <p:spPr>
            <a:xfrm>
              <a:off x="7691782" y="4463477"/>
              <a:ext cx="16701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Object Storage</a:t>
              </a:r>
              <a:endParaRPr/>
            </a:p>
          </p:txBody>
        </p:sp>
        <p:sp>
          <p:nvSpPr>
            <p:cNvPr id="471" name="Google Shape;471;p51"/>
            <p:cNvSpPr/>
            <p:nvPr/>
          </p:nvSpPr>
          <p:spPr>
            <a:xfrm>
              <a:off x="2410987" y="4818083"/>
              <a:ext cx="16701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Data Security Management</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(Masking, Encryption)</a:t>
              </a:r>
              <a:endParaRPr sz="1600" b="0" i="0" u="none" strike="noStrike" cap="none">
                <a:solidFill>
                  <a:srgbClr val="000000"/>
                </a:solidFill>
                <a:latin typeface="Roboto Condensed"/>
                <a:ea typeface="Roboto Condensed"/>
                <a:cs typeface="Roboto Condensed"/>
                <a:sym typeface="Roboto Condensed"/>
              </a:endParaRPr>
            </a:p>
          </p:txBody>
        </p:sp>
        <p:sp>
          <p:nvSpPr>
            <p:cNvPr id="472" name="Google Shape;472;p51"/>
            <p:cNvSpPr/>
            <p:nvPr/>
          </p:nvSpPr>
          <p:spPr>
            <a:xfrm>
              <a:off x="4171252" y="4818083"/>
              <a:ext cx="16701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Da</a:t>
              </a:r>
              <a:r>
                <a:rPr lang="en-US" sz="700" b="1">
                  <a:latin typeface="Roboto Condensed"/>
                  <a:ea typeface="Roboto Condensed"/>
                  <a:cs typeface="Roboto Condensed"/>
                  <a:sym typeface="Roboto Condensed"/>
                </a:rPr>
                <a:t>t</a:t>
              </a:r>
              <a:r>
                <a:rPr lang="en-US" sz="700" b="1" i="0" u="none" strike="noStrike" cap="none">
                  <a:solidFill>
                    <a:srgbClr val="000000"/>
                  </a:solidFill>
                  <a:latin typeface="Roboto Condensed"/>
                  <a:ea typeface="Roboto Condensed"/>
                  <a:cs typeface="Roboto Condensed"/>
                  <a:sym typeface="Roboto Condensed"/>
                </a:rPr>
                <a:t>a Integration Management</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(ETL, Pub/Sub, CDC)</a:t>
              </a:r>
              <a:endParaRPr sz="1600" b="0" i="0" u="none" strike="noStrike" cap="none">
                <a:solidFill>
                  <a:srgbClr val="000000"/>
                </a:solidFill>
                <a:latin typeface="Roboto Condensed"/>
                <a:ea typeface="Roboto Condensed"/>
                <a:cs typeface="Roboto Condensed"/>
                <a:sym typeface="Roboto Condensed"/>
              </a:endParaRPr>
            </a:p>
          </p:txBody>
        </p:sp>
        <p:sp>
          <p:nvSpPr>
            <p:cNvPr id="473" name="Google Shape;473;p51"/>
            <p:cNvSpPr/>
            <p:nvPr/>
          </p:nvSpPr>
          <p:spPr>
            <a:xfrm>
              <a:off x="449449" y="3551470"/>
              <a:ext cx="9651900" cy="783000"/>
            </a:xfrm>
            <a:prstGeom prst="rect">
              <a:avLst/>
            </a:prstGeom>
            <a:solidFill>
              <a:srgbClr val="D0CE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474" name="Google Shape;474;p51"/>
            <p:cNvSpPr/>
            <p:nvPr/>
          </p:nvSpPr>
          <p:spPr>
            <a:xfrm>
              <a:off x="2418508" y="3581347"/>
              <a:ext cx="16896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Knowledge Ingestion</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(Semi structured, Unstructured and Structured data)</a:t>
              </a:r>
              <a:endParaRPr sz="1600" b="0" i="0" u="none" strike="noStrike" cap="none">
                <a:solidFill>
                  <a:srgbClr val="000000"/>
                </a:solidFill>
                <a:latin typeface="Roboto Condensed"/>
                <a:ea typeface="Roboto Condensed"/>
                <a:cs typeface="Roboto Condensed"/>
                <a:sym typeface="Roboto Condensed"/>
              </a:endParaRPr>
            </a:p>
          </p:txBody>
        </p:sp>
        <p:sp>
          <p:nvSpPr>
            <p:cNvPr id="475" name="Google Shape;475;p51"/>
            <p:cNvSpPr/>
            <p:nvPr/>
          </p:nvSpPr>
          <p:spPr>
            <a:xfrm>
              <a:off x="4162325" y="3581347"/>
              <a:ext cx="16896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Knowledge Retrieval</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(Retrieval strategies)</a:t>
              </a:r>
              <a:endParaRPr sz="700" b="0" i="0" u="none" strike="noStrike" cap="none">
                <a:solidFill>
                  <a:schemeClr val="dk1"/>
                </a:solidFill>
                <a:latin typeface="Roboto Condensed"/>
                <a:ea typeface="Roboto Condensed"/>
                <a:cs typeface="Roboto Condensed"/>
                <a:sym typeface="Roboto Condensed"/>
              </a:endParaRPr>
            </a:p>
          </p:txBody>
        </p:sp>
        <p:sp>
          <p:nvSpPr>
            <p:cNvPr id="476" name="Google Shape;476;p51"/>
            <p:cNvSpPr/>
            <p:nvPr/>
          </p:nvSpPr>
          <p:spPr>
            <a:xfrm>
              <a:off x="5916476" y="3581346"/>
              <a:ext cx="16896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Knowledge Synthesis</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(Synthetic data generation)</a:t>
              </a:r>
              <a:endParaRPr sz="700" b="0" i="0" u="none" strike="noStrike" cap="none">
                <a:solidFill>
                  <a:schemeClr val="dk1"/>
                </a:solidFill>
                <a:latin typeface="Roboto Condensed"/>
                <a:ea typeface="Roboto Condensed"/>
                <a:cs typeface="Roboto Condensed"/>
                <a:sym typeface="Roboto Condensed"/>
              </a:endParaRPr>
            </a:p>
          </p:txBody>
        </p:sp>
        <p:sp>
          <p:nvSpPr>
            <p:cNvPr id="477" name="Google Shape;477;p51"/>
            <p:cNvSpPr/>
            <p:nvPr/>
          </p:nvSpPr>
          <p:spPr>
            <a:xfrm>
              <a:off x="7670626" y="3581346"/>
              <a:ext cx="16896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Metadata Management</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chemeClr val="dk1"/>
                  </a:solidFill>
                  <a:latin typeface="Roboto Condensed"/>
                  <a:ea typeface="Roboto Condensed"/>
                  <a:cs typeface="Roboto Condensed"/>
                  <a:sym typeface="Roboto Condensed"/>
                </a:rPr>
                <a:t>(metadata for unstructured content)</a:t>
              </a:r>
              <a:endParaRPr sz="1600" b="0" i="0" u="none" strike="noStrike" cap="none">
                <a:solidFill>
                  <a:srgbClr val="000000"/>
                </a:solidFill>
                <a:latin typeface="Roboto Condensed"/>
                <a:ea typeface="Roboto Condensed"/>
                <a:cs typeface="Roboto Condensed"/>
                <a:sym typeface="Roboto Condensed"/>
              </a:endParaRPr>
            </a:p>
          </p:txBody>
        </p:sp>
        <p:sp>
          <p:nvSpPr>
            <p:cNvPr id="478" name="Google Shape;478;p51"/>
            <p:cNvSpPr/>
            <p:nvPr/>
          </p:nvSpPr>
          <p:spPr>
            <a:xfrm>
              <a:off x="2418508" y="3938408"/>
              <a:ext cx="16896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C00000"/>
                  </a:solidFill>
                  <a:latin typeface="Roboto Condensed"/>
                  <a:ea typeface="Roboto Condensed"/>
                  <a:cs typeface="Roboto Condensed"/>
                  <a:sym typeface="Roboto Condensed"/>
                </a:rPr>
                <a:t>Taxonomy Management</a:t>
              </a:r>
              <a:endParaRPr sz="1400" b="0" i="0" u="none" strike="noStrike" cap="none">
                <a:solidFill>
                  <a:srgbClr val="C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(Create, curate and manage taxonomy)</a:t>
              </a:r>
              <a:endParaRPr sz="1600" b="0" i="0" u="none" strike="noStrike" cap="none">
                <a:solidFill>
                  <a:srgbClr val="000000"/>
                </a:solidFill>
                <a:latin typeface="Roboto Condensed"/>
                <a:ea typeface="Roboto Condensed"/>
                <a:cs typeface="Roboto Condensed"/>
                <a:sym typeface="Roboto Condensed"/>
              </a:endParaRPr>
            </a:p>
          </p:txBody>
        </p:sp>
        <p:sp>
          <p:nvSpPr>
            <p:cNvPr id="479" name="Google Shape;479;p51"/>
            <p:cNvSpPr/>
            <p:nvPr/>
          </p:nvSpPr>
          <p:spPr>
            <a:xfrm>
              <a:off x="4162325" y="3933492"/>
              <a:ext cx="16896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C00000"/>
                  </a:solidFill>
                  <a:latin typeface="Roboto Condensed"/>
                  <a:ea typeface="Roboto Condensed"/>
                  <a:cs typeface="Roboto Condensed"/>
                  <a:sym typeface="Roboto Condensed"/>
                </a:rPr>
                <a:t>Ontology Management</a:t>
              </a:r>
              <a:endParaRPr sz="1400" b="0" i="0" u="none" strike="noStrike" cap="none">
                <a:solidFill>
                  <a:srgbClr val="C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(Create, curate and manage ontologies)</a:t>
              </a:r>
              <a:endParaRPr sz="1600" b="0" i="0" u="none" strike="noStrike" cap="none">
                <a:solidFill>
                  <a:srgbClr val="000000"/>
                </a:solidFill>
                <a:latin typeface="Roboto Condensed"/>
                <a:ea typeface="Roboto Condensed"/>
                <a:cs typeface="Roboto Condensed"/>
                <a:sym typeface="Roboto Condensed"/>
              </a:endParaRPr>
            </a:p>
          </p:txBody>
        </p:sp>
        <p:sp>
          <p:nvSpPr>
            <p:cNvPr id="480" name="Google Shape;480;p51"/>
            <p:cNvSpPr/>
            <p:nvPr/>
          </p:nvSpPr>
          <p:spPr>
            <a:xfrm>
              <a:off x="5916476" y="3933218"/>
              <a:ext cx="16887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Knowledge Graph</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(KG creation using taxonomy and ontology)</a:t>
              </a:r>
              <a:endParaRPr sz="1600" b="0" i="0" u="none" strike="noStrike" cap="none">
                <a:solidFill>
                  <a:srgbClr val="000000"/>
                </a:solidFill>
                <a:latin typeface="Roboto Condensed"/>
                <a:ea typeface="Roboto Condensed"/>
                <a:cs typeface="Roboto Condensed"/>
                <a:sym typeface="Roboto Condensed"/>
              </a:endParaRPr>
            </a:p>
          </p:txBody>
        </p:sp>
        <p:sp>
          <p:nvSpPr>
            <p:cNvPr id="481" name="Google Shape;481;p51"/>
            <p:cNvSpPr/>
            <p:nvPr/>
          </p:nvSpPr>
          <p:spPr>
            <a:xfrm>
              <a:off x="7660482" y="3933218"/>
              <a:ext cx="16896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Vector Stores</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(Embedding Persistence)</a:t>
              </a:r>
              <a:endParaRPr sz="1600" b="0" i="0" u="none" strike="noStrike" cap="none">
                <a:solidFill>
                  <a:srgbClr val="000000"/>
                </a:solidFill>
                <a:latin typeface="Roboto Condensed"/>
                <a:ea typeface="Roboto Condensed"/>
                <a:cs typeface="Roboto Condensed"/>
                <a:sym typeface="Roboto Condensed"/>
              </a:endParaRPr>
            </a:p>
          </p:txBody>
        </p:sp>
        <p:sp>
          <p:nvSpPr>
            <p:cNvPr id="482" name="Google Shape;482;p51"/>
            <p:cNvSpPr/>
            <p:nvPr/>
          </p:nvSpPr>
          <p:spPr>
            <a:xfrm>
              <a:off x="449449" y="2691934"/>
              <a:ext cx="9651900" cy="783000"/>
            </a:xfrm>
            <a:prstGeom prst="rect">
              <a:avLst/>
            </a:prstGeom>
            <a:solidFill>
              <a:srgbClr val="D0CE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483" name="Google Shape;483;p51"/>
            <p:cNvSpPr/>
            <p:nvPr/>
          </p:nvSpPr>
          <p:spPr>
            <a:xfrm>
              <a:off x="2418508" y="2870805"/>
              <a:ext cx="17151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Registry</a:t>
              </a:r>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(Registry of approved Foundation models)</a:t>
              </a:r>
              <a:endParaRPr/>
            </a:p>
          </p:txBody>
        </p:sp>
        <p:sp>
          <p:nvSpPr>
            <p:cNvPr id="484" name="Google Shape;484;p51"/>
            <p:cNvSpPr/>
            <p:nvPr/>
          </p:nvSpPr>
          <p:spPr>
            <a:xfrm>
              <a:off x="4178336" y="2876085"/>
              <a:ext cx="18213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Fine Tuning</a:t>
              </a:r>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(Domain Adaptation of foundation models</a:t>
              </a:r>
              <a:r>
                <a:rPr lang="en-US" sz="800" b="0" i="0" u="none" strike="noStrike" cap="none">
                  <a:solidFill>
                    <a:srgbClr val="000000"/>
                  </a:solidFill>
                  <a:latin typeface="Roboto Condensed"/>
                  <a:ea typeface="Roboto Condensed"/>
                  <a:cs typeface="Roboto Condensed"/>
                  <a:sym typeface="Roboto Condensed"/>
                </a:rPr>
                <a:t>)</a:t>
              </a:r>
              <a:endParaRPr sz="800" b="0" i="0" u="none" strike="noStrike" cap="none">
                <a:solidFill>
                  <a:schemeClr val="dk1"/>
                </a:solidFill>
                <a:latin typeface="Roboto Condensed"/>
                <a:ea typeface="Roboto Condensed"/>
                <a:cs typeface="Roboto Condensed"/>
                <a:sym typeface="Roboto Condensed"/>
              </a:endParaRPr>
            </a:p>
          </p:txBody>
        </p:sp>
        <p:sp>
          <p:nvSpPr>
            <p:cNvPr id="485" name="Google Shape;485;p51"/>
            <p:cNvSpPr/>
            <p:nvPr/>
          </p:nvSpPr>
          <p:spPr>
            <a:xfrm>
              <a:off x="7978123" y="2870584"/>
              <a:ext cx="18213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Benchmarking</a:t>
              </a:r>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(Identifying the right-fit model for the use case)</a:t>
              </a:r>
              <a:endParaRPr/>
            </a:p>
          </p:txBody>
        </p:sp>
        <p:sp>
          <p:nvSpPr>
            <p:cNvPr id="486" name="Google Shape;486;p51"/>
            <p:cNvSpPr/>
            <p:nvPr/>
          </p:nvSpPr>
          <p:spPr>
            <a:xfrm>
              <a:off x="6028601" y="2877424"/>
              <a:ext cx="19107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Security</a:t>
              </a:r>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(Guardrails, Content Filter)</a:t>
              </a:r>
              <a:endParaRPr/>
            </a:p>
          </p:txBody>
        </p:sp>
        <p:sp>
          <p:nvSpPr>
            <p:cNvPr id="487" name="Google Shape;487;p51"/>
            <p:cNvSpPr/>
            <p:nvPr/>
          </p:nvSpPr>
          <p:spPr>
            <a:xfrm>
              <a:off x="449449" y="1832398"/>
              <a:ext cx="9651900" cy="783000"/>
            </a:xfrm>
            <a:prstGeom prst="rect">
              <a:avLst/>
            </a:prstGeom>
            <a:solidFill>
              <a:srgbClr val="D0CE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488" name="Google Shape;488;p51"/>
            <p:cNvSpPr/>
            <p:nvPr/>
          </p:nvSpPr>
          <p:spPr>
            <a:xfrm>
              <a:off x="2418508" y="1894591"/>
              <a:ext cx="16887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Orchestration</a:t>
              </a:r>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(no code, low code, pro-code)</a:t>
              </a:r>
              <a:endParaRPr/>
            </a:p>
          </p:txBody>
        </p:sp>
        <p:sp>
          <p:nvSpPr>
            <p:cNvPr id="489" name="Google Shape;489;p51"/>
            <p:cNvSpPr/>
            <p:nvPr/>
          </p:nvSpPr>
          <p:spPr>
            <a:xfrm>
              <a:off x="4165694" y="1894591"/>
              <a:ext cx="16887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Explainability</a:t>
              </a:r>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(Agent Activity and Token consumption tracking)</a:t>
              </a:r>
              <a:endParaRPr/>
            </a:p>
          </p:txBody>
        </p:sp>
        <p:sp>
          <p:nvSpPr>
            <p:cNvPr id="490" name="Google Shape;490;p51"/>
            <p:cNvSpPr/>
            <p:nvPr/>
          </p:nvSpPr>
          <p:spPr>
            <a:xfrm>
              <a:off x="2410987" y="2242049"/>
              <a:ext cx="16887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Memory</a:t>
              </a:r>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(Memory management)</a:t>
              </a:r>
              <a:endParaRPr/>
            </a:p>
          </p:txBody>
        </p:sp>
        <p:sp>
          <p:nvSpPr>
            <p:cNvPr id="491" name="Google Shape;491;p51"/>
            <p:cNvSpPr/>
            <p:nvPr/>
          </p:nvSpPr>
          <p:spPr>
            <a:xfrm>
              <a:off x="4161933" y="2242049"/>
              <a:ext cx="16887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Prompt Registry</a:t>
              </a:r>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(Prompt Management)</a:t>
              </a:r>
              <a:endParaRPr/>
            </a:p>
          </p:txBody>
        </p:sp>
        <p:sp>
          <p:nvSpPr>
            <p:cNvPr id="492" name="Google Shape;492;p51"/>
            <p:cNvSpPr/>
            <p:nvPr/>
          </p:nvSpPr>
          <p:spPr>
            <a:xfrm>
              <a:off x="5912879" y="1894591"/>
              <a:ext cx="16887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Tools and Protocols</a:t>
              </a:r>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(MCP, A2A, connectors)</a:t>
              </a:r>
              <a:endParaRPr/>
            </a:p>
          </p:txBody>
        </p:sp>
        <p:sp>
          <p:nvSpPr>
            <p:cNvPr id="493" name="Google Shape;493;p51"/>
            <p:cNvSpPr/>
            <p:nvPr/>
          </p:nvSpPr>
          <p:spPr>
            <a:xfrm>
              <a:off x="449449" y="965880"/>
              <a:ext cx="9651900" cy="783000"/>
            </a:xfrm>
            <a:prstGeom prst="rect">
              <a:avLst/>
            </a:prstGeom>
            <a:solidFill>
              <a:srgbClr val="D0CE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494" name="Google Shape;494;p51"/>
            <p:cNvSpPr/>
            <p:nvPr/>
          </p:nvSpPr>
          <p:spPr>
            <a:xfrm>
              <a:off x="2418508" y="1045655"/>
              <a:ext cx="16887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Certification</a:t>
              </a:r>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(Certified 1P and 3p Agents)</a:t>
              </a:r>
              <a:endParaRPr/>
            </a:p>
          </p:txBody>
        </p:sp>
        <p:sp>
          <p:nvSpPr>
            <p:cNvPr id="495" name="Google Shape;495;p51"/>
            <p:cNvSpPr/>
            <p:nvPr/>
          </p:nvSpPr>
          <p:spPr>
            <a:xfrm>
              <a:off x="5916476" y="1043284"/>
              <a:ext cx="16887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Evaluation</a:t>
              </a:r>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(LLM as judge, statistical metrics)</a:t>
              </a:r>
              <a:endParaRPr/>
            </a:p>
          </p:txBody>
        </p:sp>
        <p:sp>
          <p:nvSpPr>
            <p:cNvPr id="496" name="Google Shape;496;p51"/>
            <p:cNvSpPr/>
            <p:nvPr/>
          </p:nvSpPr>
          <p:spPr>
            <a:xfrm>
              <a:off x="2410988" y="1402568"/>
              <a:ext cx="16887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Human Feedback</a:t>
              </a:r>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(Thumbs up/down, structured feedback)</a:t>
              </a:r>
              <a:endParaRPr/>
            </a:p>
          </p:txBody>
        </p:sp>
        <p:sp>
          <p:nvSpPr>
            <p:cNvPr id="497" name="Google Shape;497;p51"/>
            <p:cNvSpPr/>
            <p:nvPr/>
          </p:nvSpPr>
          <p:spPr>
            <a:xfrm>
              <a:off x="4178334" y="1402568"/>
              <a:ext cx="16887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Security</a:t>
              </a:r>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(Identity management, Data and Tool controls)</a:t>
              </a:r>
              <a:endParaRPr/>
            </a:p>
          </p:txBody>
        </p:sp>
        <p:sp>
          <p:nvSpPr>
            <p:cNvPr id="498" name="Google Shape;498;p51"/>
            <p:cNvSpPr/>
            <p:nvPr/>
          </p:nvSpPr>
          <p:spPr>
            <a:xfrm>
              <a:off x="4167493" y="1049849"/>
              <a:ext cx="16887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Registry</a:t>
              </a:r>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(Agent registration – 1P and 3P agents)</a:t>
              </a:r>
              <a:endParaRPr/>
            </a:p>
          </p:txBody>
        </p:sp>
        <p:sp>
          <p:nvSpPr>
            <p:cNvPr id="499" name="Google Shape;499;p51"/>
            <p:cNvSpPr/>
            <p:nvPr/>
          </p:nvSpPr>
          <p:spPr>
            <a:xfrm>
              <a:off x="10309255" y="2321173"/>
              <a:ext cx="13332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Experimentation</a:t>
              </a:r>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(ML model experiment, Build, deploy, monitor)</a:t>
              </a:r>
              <a:endParaRPr sz="700" b="0" i="0" u="none" strike="noStrike" cap="none">
                <a:solidFill>
                  <a:schemeClr val="dk1"/>
                </a:solidFill>
                <a:latin typeface="Roboto Condensed"/>
                <a:ea typeface="Roboto Condensed"/>
                <a:cs typeface="Roboto Condensed"/>
                <a:sym typeface="Roboto Condensed"/>
              </a:endParaRPr>
            </a:p>
          </p:txBody>
        </p:sp>
        <p:sp>
          <p:nvSpPr>
            <p:cNvPr id="500" name="Google Shape;500;p51"/>
            <p:cNvSpPr/>
            <p:nvPr/>
          </p:nvSpPr>
          <p:spPr>
            <a:xfrm>
              <a:off x="10309255" y="2737209"/>
              <a:ext cx="13332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Serving</a:t>
              </a:r>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(ML Inferencing)</a:t>
              </a:r>
              <a:endParaRPr sz="700" b="0" i="0" u="none" strike="noStrike" cap="none">
                <a:solidFill>
                  <a:schemeClr val="dk1"/>
                </a:solidFill>
                <a:latin typeface="Roboto Condensed"/>
                <a:ea typeface="Roboto Condensed"/>
                <a:cs typeface="Roboto Condensed"/>
                <a:sym typeface="Roboto Condensed"/>
              </a:endParaRPr>
            </a:p>
          </p:txBody>
        </p:sp>
        <p:sp>
          <p:nvSpPr>
            <p:cNvPr id="501" name="Google Shape;501;p51"/>
            <p:cNvSpPr/>
            <p:nvPr/>
          </p:nvSpPr>
          <p:spPr>
            <a:xfrm>
              <a:off x="10309255" y="3153245"/>
              <a:ext cx="1333200" cy="5556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Agent Deploy</a:t>
              </a:r>
              <a:endParaRPr sz="700" b="0" i="0"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(Agentic Application development and operations)</a:t>
              </a:r>
              <a:endParaRPr sz="700" b="0" i="0" u="none" strike="noStrike" cap="none">
                <a:solidFill>
                  <a:schemeClr val="dk1"/>
                </a:solidFill>
                <a:latin typeface="Roboto Condensed"/>
                <a:ea typeface="Roboto Condensed"/>
                <a:cs typeface="Roboto Condensed"/>
                <a:sym typeface="Roboto Condensed"/>
              </a:endParaRPr>
            </a:p>
          </p:txBody>
        </p:sp>
        <p:sp>
          <p:nvSpPr>
            <p:cNvPr id="502" name="Google Shape;502;p51"/>
            <p:cNvSpPr/>
            <p:nvPr/>
          </p:nvSpPr>
          <p:spPr>
            <a:xfrm>
              <a:off x="10309255" y="3828441"/>
              <a:ext cx="1333200" cy="5556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chemeClr val="dk1"/>
                  </a:solidFill>
                  <a:latin typeface="Roboto Condensed"/>
                  <a:ea typeface="Roboto Condensed"/>
                  <a:cs typeface="Roboto Condensed"/>
                  <a:sym typeface="Roboto Condensed"/>
                </a:rPr>
                <a:t>Agent </a:t>
              </a:r>
              <a:r>
                <a:rPr lang="en-US" sz="700" b="1" i="0" u="none" strike="noStrike" cap="none">
                  <a:solidFill>
                    <a:srgbClr val="000000"/>
                  </a:solidFill>
                  <a:latin typeface="Roboto Condensed"/>
                  <a:ea typeface="Roboto Condensed"/>
                  <a:cs typeface="Roboto Condensed"/>
                  <a:sym typeface="Roboto Condensed"/>
                </a:rPr>
                <a:t>Observability</a:t>
              </a:r>
              <a:endParaRPr sz="700" b="0" i="0"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(Model, Application, Agent, Prompts, Ingestion pipelines)</a:t>
              </a:r>
              <a:endParaRPr sz="700" b="0" i="0" u="none" strike="noStrike" cap="none">
                <a:solidFill>
                  <a:schemeClr val="dk1"/>
                </a:solidFill>
                <a:latin typeface="Roboto Condensed"/>
                <a:ea typeface="Roboto Condensed"/>
                <a:cs typeface="Roboto Condensed"/>
                <a:sym typeface="Roboto Condensed"/>
              </a:endParaRPr>
            </a:p>
          </p:txBody>
        </p:sp>
        <p:sp>
          <p:nvSpPr>
            <p:cNvPr id="503" name="Google Shape;503;p51"/>
            <p:cNvSpPr/>
            <p:nvPr/>
          </p:nvSpPr>
          <p:spPr>
            <a:xfrm>
              <a:off x="10309255" y="4503637"/>
              <a:ext cx="13332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Agent Improvement</a:t>
              </a:r>
              <a:endParaRPr sz="700" b="0" i="0"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(Feedback Integration)</a:t>
              </a:r>
              <a:endParaRPr sz="700" b="0" i="0" u="none" strike="noStrike" cap="none">
                <a:solidFill>
                  <a:schemeClr val="dk1"/>
                </a:solidFill>
                <a:latin typeface="Roboto Condensed"/>
                <a:ea typeface="Roboto Condensed"/>
                <a:cs typeface="Roboto Condensed"/>
                <a:sym typeface="Roboto Condensed"/>
              </a:endParaRPr>
            </a:p>
          </p:txBody>
        </p:sp>
        <p:sp>
          <p:nvSpPr>
            <p:cNvPr id="504" name="Google Shape;504;p51"/>
            <p:cNvSpPr/>
            <p:nvPr/>
          </p:nvSpPr>
          <p:spPr>
            <a:xfrm>
              <a:off x="10309255" y="4919673"/>
              <a:ext cx="13332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AI Gateway</a:t>
              </a:r>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(Model, Agent)</a:t>
              </a:r>
              <a:endParaRPr/>
            </a:p>
          </p:txBody>
        </p:sp>
        <p:sp>
          <p:nvSpPr>
            <p:cNvPr id="505" name="Google Shape;505;p51"/>
            <p:cNvSpPr/>
            <p:nvPr/>
          </p:nvSpPr>
          <p:spPr>
            <a:xfrm>
              <a:off x="10275318" y="2327823"/>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chemeClr val="lt1"/>
                </a:solidFill>
                <a:latin typeface="Roboto Condensed"/>
                <a:ea typeface="Roboto Condensed"/>
                <a:cs typeface="Roboto Condensed"/>
                <a:sym typeface="Roboto Condensed"/>
              </a:endParaRPr>
            </a:p>
          </p:txBody>
        </p:sp>
        <p:sp>
          <p:nvSpPr>
            <p:cNvPr id="506" name="Google Shape;506;p51"/>
            <p:cNvSpPr/>
            <p:nvPr/>
          </p:nvSpPr>
          <p:spPr>
            <a:xfrm>
              <a:off x="10275318" y="2738819"/>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chemeClr val="lt1"/>
                </a:solidFill>
                <a:latin typeface="Roboto Condensed"/>
                <a:ea typeface="Roboto Condensed"/>
                <a:cs typeface="Roboto Condensed"/>
                <a:sym typeface="Roboto Condensed"/>
              </a:endParaRPr>
            </a:p>
          </p:txBody>
        </p:sp>
        <p:sp>
          <p:nvSpPr>
            <p:cNvPr id="507" name="Google Shape;507;p51"/>
            <p:cNvSpPr/>
            <p:nvPr/>
          </p:nvSpPr>
          <p:spPr>
            <a:xfrm>
              <a:off x="2418508" y="5337696"/>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508" name="Google Shape;508;p51"/>
            <p:cNvSpPr/>
            <p:nvPr/>
          </p:nvSpPr>
          <p:spPr>
            <a:xfrm>
              <a:off x="4181396" y="5337696"/>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509" name="Google Shape;509;p51"/>
            <p:cNvSpPr/>
            <p:nvPr/>
          </p:nvSpPr>
          <p:spPr>
            <a:xfrm>
              <a:off x="5945401" y="5337696"/>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chemeClr val="lt1"/>
                </a:solidFill>
                <a:latin typeface="Roboto Condensed"/>
                <a:ea typeface="Roboto Condensed"/>
                <a:cs typeface="Roboto Condensed"/>
                <a:sym typeface="Roboto Condensed"/>
              </a:endParaRPr>
            </a:p>
          </p:txBody>
        </p:sp>
        <p:sp>
          <p:nvSpPr>
            <p:cNvPr id="510" name="Google Shape;510;p51"/>
            <p:cNvSpPr/>
            <p:nvPr/>
          </p:nvSpPr>
          <p:spPr>
            <a:xfrm>
              <a:off x="2418508" y="5692653"/>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511" name="Google Shape;511;p51"/>
            <p:cNvSpPr/>
            <p:nvPr/>
          </p:nvSpPr>
          <p:spPr>
            <a:xfrm>
              <a:off x="4189220" y="567579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512" name="Google Shape;512;p51"/>
            <p:cNvSpPr/>
            <p:nvPr/>
          </p:nvSpPr>
          <p:spPr>
            <a:xfrm>
              <a:off x="5945401" y="567579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chemeClr val="lt1"/>
                </a:solidFill>
                <a:latin typeface="Roboto Condensed"/>
                <a:ea typeface="Roboto Condensed"/>
                <a:cs typeface="Roboto Condensed"/>
                <a:sym typeface="Roboto Condensed"/>
              </a:endParaRPr>
            </a:p>
          </p:txBody>
        </p:sp>
        <p:sp>
          <p:nvSpPr>
            <p:cNvPr id="513" name="Google Shape;513;p51"/>
            <p:cNvSpPr/>
            <p:nvPr/>
          </p:nvSpPr>
          <p:spPr>
            <a:xfrm>
              <a:off x="2418508" y="4476893"/>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514" name="Google Shape;514;p51"/>
            <p:cNvSpPr/>
            <p:nvPr/>
          </p:nvSpPr>
          <p:spPr>
            <a:xfrm>
              <a:off x="2427935" y="4841930"/>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515" name="Google Shape;515;p51"/>
            <p:cNvSpPr/>
            <p:nvPr/>
          </p:nvSpPr>
          <p:spPr>
            <a:xfrm>
              <a:off x="4189220" y="4476893"/>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516" name="Google Shape;516;p51"/>
            <p:cNvSpPr/>
            <p:nvPr/>
          </p:nvSpPr>
          <p:spPr>
            <a:xfrm>
              <a:off x="4171252" y="4841930"/>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517" name="Google Shape;517;p51"/>
            <p:cNvSpPr/>
            <p:nvPr/>
          </p:nvSpPr>
          <p:spPr>
            <a:xfrm>
              <a:off x="5945401" y="4476893"/>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chemeClr val="lt1"/>
                </a:solidFill>
                <a:latin typeface="Roboto Condensed"/>
                <a:ea typeface="Roboto Condensed"/>
                <a:cs typeface="Roboto Condensed"/>
                <a:sym typeface="Roboto Condensed"/>
              </a:endParaRPr>
            </a:p>
          </p:txBody>
        </p:sp>
        <p:sp>
          <p:nvSpPr>
            <p:cNvPr id="518" name="Google Shape;518;p51"/>
            <p:cNvSpPr/>
            <p:nvPr/>
          </p:nvSpPr>
          <p:spPr>
            <a:xfrm>
              <a:off x="7705667" y="4476893"/>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chemeClr val="lt1"/>
                </a:solidFill>
                <a:latin typeface="Roboto Condensed"/>
                <a:ea typeface="Roboto Condensed"/>
                <a:cs typeface="Roboto Condensed"/>
                <a:sym typeface="Roboto Condensed"/>
              </a:endParaRPr>
            </a:p>
          </p:txBody>
        </p:sp>
        <p:sp>
          <p:nvSpPr>
            <p:cNvPr id="519" name="Google Shape;519;p51"/>
            <p:cNvSpPr/>
            <p:nvPr/>
          </p:nvSpPr>
          <p:spPr>
            <a:xfrm>
              <a:off x="455877" y="5295344"/>
              <a:ext cx="13668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Cloud and Infrastructure</a:t>
              </a:r>
              <a:endParaRPr sz="1600" b="0" i="0" u="none" strike="noStrike" cap="none">
                <a:solidFill>
                  <a:srgbClr val="000000"/>
                </a:solidFill>
                <a:latin typeface="Roboto Condensed"/>
                <a:ea typeface="Roboto Condensed"/>
                <a:cs typeface="Roboto Condensed"/>
                <a:sym typeface="Roboto Condensed"/>
              </a:endParaRPr>
            </a:p>
          </p:txBody>
        </p:sp>
        <p:sp>
          <p:nvSpPr>
            <p:cNvPr id="520" name="Google Shape;520;p51"/>
            <p:cNvSpPr/>
            <p:nvPr/>
          </p:nvSpPr>
          <p:spPr>
            <a:xfrm>
              <a:off x="455877" y="4447767"/>
              <a:ext cx="13668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Data</a:t>
              </a:r>
              <a:endParaRPr sz="1600" b="0" i="0" u="none" strike="noStrike" cap="none">
                <a:solidFill>
                  <a:srgbClr val="000000"/>
                </a:solidFill>
                <a:latin typeface="Roboto Condensed"/>
                <a:ea typeface="Roboto Condensed"/>
                <a:cs typeface="Roboto Condensed"/>
                <a:sym typeface="Roboto Condensed"/>
              </a:endParaRPr>
            </a:p>
          </p:txBody>
        </p:sp>
        <p:sp>
          <p:nvSpPr>
            <p:cNvPr id="521" name="Google Shape;521;p51"/>
            <p:cNvSpPr/>
            <p:nvPr/>
          </p:nvSpPr>
          <p:spPr>
            <a:xfrm>
              <a:off x="455877" y="3594928"/>
              <a:ext cx="13668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Knowledge</a:t>
              </a:r>
              <a:endParaRPr sz="1600" b="0" i="0" u="none" strike="noStrike" cap="none">
                <a:solidFill>
                  <a:srgbClr val="000000"/>
                </a:solidFill>
                <a:latin typeface="Roboto Condensed"/>
                <a:ea typeface="Roboto Condensed"/>
                <a:cs typeface="Roboto Condensed"/>
                <a:sym typeface="Roboto Condensed"/>
              </a:endParaRPr>
            </a:p>
          </p:txBody>
        </p:sp>
        <p:sp>
          <p:nvSpPr>
            <p:cNvPr id="522" name="Google Shape;522;p51"/>
            <p:cNvSpPr/>
            <p:nvPr/>
          </p:nvSpPr>
          <p:spPr>
            <a:xfrm>
              <a:off x="455877" y="2682995"/>
              <a:ext cx="13668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Model</a:t>
              </a:r>
              <a:endParaRPr sz="1600" b="0" i="0" u="none" strike="noStrike" cap="none">
                <a:solidFill>
                  <a:srgbClr val="000000"/>
                </a:solidFill>
                <a:latin typeface="Roboto Condensed"/>
                <a:ea typeface="Roboto Condensed"/>
                <a:cs typeface="Roboto Condensed"/>
                <a:sym typeface="Roboto Condensed"/>
              </a:endParaRPr>
            </a:p>
          </p:txBody>
        </p:sp>
        <p:sp>
          <p:nvSpPr>
            <p:cNvPr id="523" name="Google Shape;523;p51"/>
            <p:cNvSpPr/>
            <p:nvPr/>
          </p:nvSpPr>
          <p:spPr>
            <a:xfrm>
              <a:off x="455877" y="1870362"/>
              <a:ext cx="13668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Agent</a:t>
              </a:r>
              <a:endParaRPr sz="1600" b="0" i="0" u="none" strike="noStrike" cap="none">
                <a:solidFill>
                  <a:srgbClr val="000000"/>
                </a:solidFill>
                <a:latin typeface="Roboto Condensed"/>
                <a:ea typeface="Roboto Condensed"/>
                <a:cs typeface="Roboto Condensed"/>
                <a:sym typeface="Roboto Condensed"/>
              </a:endParaRPr>
            </a:p>
          </p:txBody>
        </p:sp>
        <p:sp>
          <p:nvSpPr>
            <p:cNvPr id="524" name="Google Shape;524;p51"/>
            <p:cNvSpPr/>
            <p:nvPr/>
          </p:nvSpPr>
          <p:spPr>
            <a:xfrm>
              <a:off x="455877" y="1017508"/>
              <a:ext cx="13668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Agent </a:t>
              </a:r>
              <a:endParaRPr sz="16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Governance</a:t>
              </a:r>
              <a:endParaRPr sz="1600" b="0" i="0" u="none" strike="noStrike" cap="none">
                <a:solidFill>
                  <a:srgbClr val="000000"/>
                </a:solidFill>
                <a:latin typeface="Roboto Condensed"/>
                <a:ea typeface="Roboto Condensed"/>
                <a:cs typeface="Roboto Condensed"/>
                <a:sym typeface="Roboto Condensed"/>
              </a:endParaRPr>
            </a:p>
          </p:txBody>
        </p:sp>
        <p:sp>
          <p:nvSpPr>
            <p:cNvPr id="525" name="Google Shape;525;p51"/>
            <p:cNvSpPr/>
            <p:nvPr/>
          </p:nvSpPr>
          <p:spPr>
            <a:xfrm>
              <a:off x="10197618" y="946583"/>
              <a:ext cx="1538400" cy="6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1050" b="1" i="0" u="none" strike="noStrike" cap="none">
                  <a:solidFill>
                    <a:schemeClr val="dk1"/>
                  </a:solidFill>
                  <a:latin typeface="Roboto Condensed"/>
                  <a:ea typeface="Roboto Condensed"/>
                  <a:cs typeface="Roboto Condensed"/>
                  <a:sym typeface="Roboto Condensed"/>
                </a:rPr>
                <a:t>AI Operations</a:t>
              </a:r>
              <a:endParaRPr sz="1050" b="0" i="0" u="none" strike="noStrike" cap="none">
                <a:solidFill>
                  <a:srgbClr val="000000"/>
                </a:solidFill>
                <a:latin typeface="Roboto Condensed"/>
                <a:ea typeface="Roboto Condensed"/>
                <a:cs typeface="Roboto Condensed"/>
                <a:sym typeface="Roboto Condensed"/>
              </a:endParaRPr>
            </a:p>
          </p:txBody>
        </p:sp>
        <p:sp>
          <p:nvSpPr>
            <p:cNvPr id="526" name="Google Shape;526;p51"/>
            <p:cNvSpPr/>
            <p:nvPr/>
          </p:nvSpPr>
          <p:spPr>
            <a:xfrm>
              <a:off x="7670279" y="5298259"/>
              <a:ext cx="16698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Standards and Policy Mgmt.</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(NIST Controls) </a:t>
              </a:r>
              <a:endParaRPr sz="1400" b="0" i="0" u="none" strike="noStrike" cap="none">
                <a:solidFill>
                  <a:srgbClr val="000000"/>
                </a:solidFill>
                <a:latin typeface="Roboto Condensed"/>
                <a:ea typeface="Roboto Condensed"/>
                <a:cs typeface="Roboto Condensed"/>
                <a:sym typeface="Roboto Condensed"/>
              </a:endParaRPr>
            </a:p>
          </p:txBody>
        </p:sp>
        <p:sp>
          <p:nvSpPr>
            <p:cNvPr id="527" name="Google Shape;527;p51"/>
            <p:cNvSpPr/>
            <p:nvPr/>
          </p:nvSpPr>
          <p:spPr>
            <a:xfrm>
              <a:off x="7670266" y="5661135"/>
              <a:ext cx="16698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Vulnerability Management</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endParaRPr sz="1400" b="0" i="0" u="none" strike="noStrike" cap="none">
                <a:solidFill>
                  <a:srgbClr val="000000"/>
                </a:solidFill>
                <a:latin typeface="Roboto Condensed"/>
                <a:ea typeface="Roboto Condensed"/>
                <a:cs typeface="Roboto Condensed"/>
                <a:sym typeface="Roboto Condensed"/>
              </a:endParaRPr>
            </a:p>
          </p:txBody>
        </p:sp>
        <p:sp>
          <p:nvSpPr>
            <p:cNvPr id="528" name="Google Shape;528;p51"/>
            <p:cNvSpPr/>
            <p:nvPr/>
          </p:nvSpPr>
          <p:spPr>
            <a:xfrm>
              <a:off x="7646771" y="5312217"/>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chemeClr val="lt1"/>
                </a:solidFill>
                <a:latin typeface="Roboto Condensed"/>
                <a:ea typeface="Roboto Condensed"/>
                <a:cs typeface="Roboto Condensed"/>
                <a:sym typeface="Roboto Condensed"/>
              </a:endParaRPr>
            </a:p>
          </p:txBody>
        </p:sp>
        <p:sp>
          <p:nvSpPr>
            <p:cNvPr id="529" name="Google Shape;529;p51"/>
            <p:cNvSpPr/>
            <p:nvPr/>
          </p:nvSpPr>
          <p:spPr>
            <a:xfrm>
              <a:off x="7642061" y="5649321"/>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chemeClr val="lt1"/>
                </a:solidFill>
                <a:latin typeface="Roboto Condensed"/>
                <a:ea typeface="Roboto Condensed"/>
                <a:cs typeface="Roboto Condensed"/>
                <a:sym typeface="Roboto Condensed"/>
              </a:endParaRPr>
            </a:p>
          </p:txBody>
        </p:sp>
        <p:sp>
          <p:nvSpPr>
            <p:cNvPr id="530" name="Google Shape;530;p51"/>
            <p:cNvSpPr/>
            <p:nvPr/>
          </p:nvSpPr>
          <p:spPr>
            <a:xfrm>
              <a:off x="10309255" y="5335764"/>
              <a:ext cx="13332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MCP Gateway</a:t>
              </a:r>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(Tools)</a:t>
              </a:r>
              <a:endParaRPr/>
            </a:p>
          </p:txBody>
        </p:sp>
      </p:grpSp>
      <p:grpSp>
        <p:nvGrpSpPr>
          <p:cNvPr id="531" name="Google Shape;531;p51"/>
          <p:cNvGrpSpPr/>
          <p:nvPr/>
        </p:nvGrpSpPr>
        <p:grpSpPr>
          <a:xfrm>
            <a:off x="1613043" y="6305549"/>
            <a:ext cx="7413264" cy="230700"/>
            <a:chOff x="1531103" y="6324551"/>
            <a:chExt cx="7413264" cy="230700"/>
          </a:xfrm>
        </p:grpSpPr>
        <p:sp>
          <p:nvSpPr>
            <p:cNvPr id="532" name="Google Shape;532;p51"/>
            <p:cNvSpPr txBox="1"/>
            <p:nvPr/>
          </p:nvSpPr>
          <p:spPr>
            <a:xfrm>
              <a:off x="1531103" y="6324551"/>
              <a:ext cx="15141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900" b="1" i="1" u="none" strike="noStrike" cap="none">
                  <a:solidFill>
                    <a:srgbClr val="C00000"/>
                  </a:solidFill>
                  <a:latin typeface="Roboto Condensed"/>
                  <a:ea typeface="Roboto Condensed"/>
                  <a:cs typeface="Roboto Condensed"/>
                  <a:sym typeface="Roboto Condensed"/>
                </a:rPr>
                <a:t>Level 2 Capability</a:t>
              </a:r>
              <a:endParaRPr sz="900" b="1" i="1" u="none" strike="noStrike" cap="none">
                <a:solidFill>
                  <a:srgbClr val="C00000"/>
                </a:solidFill>
                <a:latin typeface="Roboto Condensed"/>
                <a:ea typeface="Roboto Condensed"/>
                <a:cs typeface="Roboto Condensed"/>
                <a:sym typeface="Roboto Condensed"/>
              </a:endParaRPr>
            </a:p>
          </p:txBody>
        </p:sp>
        <p:sp>
          <p:nvSpPr>
            <p:cNvPr id="533" name="Google Shape;533;p51"/>
            <p:cNvSpPr txBox="1"/>
            <p:nvPr/>
          </p:nvSpPr>
          <p:spPr>
            <a:xfrm>
              <a:off x="2677268" y="6324551"/>
              <a:ext cx="14811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900" b="1" i="1" u="none" strike="noStrike" cap="none">
                  <a:solidFill>
                    <a:schemeClr val="dk1"/>
                  </a:solidFill>
                  <a:latin typeface="Roboto Condensed"/>
                  <a:ea typeface="Roboto Condensed"/>
                  <a:cs typeface="Roboto Condensed"/>
                  <a:sym typeface="Roboto Condensed"/>
                </a:rPr>
                <a:t>Level 3 Capability</a:t>
              </a:r>
              <a:endParaRPr sz="900" b="0" i="0" u="none" strike="noStrike" cap="none">
                <a:solidFill>
                  <a:schemeClr val="dk1"/>
                </a:solidFill>
                <a:latin typeface="Roboto Condensed"/>
                <a:ea typeface="Roboto Condensed"/>
                <a:cs typeface="Roboto Condensed"/>
                <a:sym typeface="Roboto Condensed"/>
              </a:endParaRPr>
            </a:p>
          </p:txBody>
        </p:sp>
        <p:sp>
          <p:nvSpPr>
            <p:cNvPr id="534" name="Google Shape;534;p51"/>
            <p:cNvSpPr/>
            <p:nvPr/>
          </p:nvSpPr>
          <p:spPr>
            <a:xfrm>
              <a:off x="7846967" y="6348507"/>
              <a:ext cx="1097400" cy="183000"/>
            </a:xfrm>
            <a:prstGeom prst="roundRect">
              <a:avLst>
                <a:gd name="adj" fmla="val 16667"/>
              </a:avLst>
            </a:prstGeom>
            <a:solidFill>
              <a:srgbClr val="EBF1F7"/>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DATA</a:t>
              </a:r>
              <a:endParaRPr sz="900" b="0" i="1" u="none" strike="noStrike" cap="none">
                <a:solidFill>
                  <a:srgbClr val="000000"/>
                </a:solidFill>
                <a:latin typeface="Roboto Condensed"/>
                <a:ea typeface="Roboto Condensed"/>
                <a:cs typeface="Roboto Condensed"/>
                <a:sym typeface="Roboto Condensed"/>
              </a:endParaRPr>
            </a:p>
          </p:txBody>
        </p:sp>
        <p:sp>
          <p:nvSpPr>
            <p:cNvPr id="535" name="Google Shape;535;p51"/>
            <p:cNvSpPr/>
            <p:nvPr/>
          </p:nvSpPr>
          <p:spPr>
            <a:xfrm>
              <a:off x="5348977" y="6348507"/>
              <a:ext cx="1097400" cy="183000"/>
            </a:xfrm>
            <a:prstGeom prst="roundRect">
              <a:avLst>
                <a:gd name="adj" fmla="val 16667"/>
              </a:avLst>
            </a:prstGeom>
            <a:solidFill>
              <a:srgbClr val="BCDFFC"/>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CLOUD &amp; INFRA</a:t>
              </a:r>
              <a:endParaRPr sz="900" b="0" i="1" u="none" strike="noStrike" cap="none">
                <a:solidFill>
                  <a:srgbClr val="000000"/>
                </a:solidFill>
                <a:latin typeface="Roboto Condensed"/>
                <a:ea typeface="Roboto Condensed"/>
                <a:cs typeface="Roboto Condensed"/>
                <a:sym typeface="Roboto Condensed"/>
              </a:endParaRPr>
            </a:p>
          </p:txBody>
        </p:sp>
        <p:sp>
          <p:nvSpPr>
            <p:cNvPr id="536" name="Google Shape;536;p51"/>
            <p:cNvSpPr/>
            <p:nvPr/>
          </p:nvSpPr>
          <p:spPr>
            <a:xfrm>
              <a:off x="6597972" y="6348507"/>
              <a:ext cx="1097400" cy="183000"/>
            </a:xfrm>
            <a:prstGeom prst="roundRect">
              <a:avLst>
                <a:gd name="adj" fmla="val 16667"/>
              </a:avLst>
            </a:prstGeom>
            <a:solidFill>
              <a:srgbClr val="EEEEEE"/>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PLATFORM</a:t>
              </a:r>
              <a:endParaRPr sz="900" b="0" i="1" u="none" strike="noStrike" cap="none">
                <a:solidFill>
                  <a:srgbClr val="000000"/>
                </a:solidFill>
                <a:latin typeface="Roboto Condensed"/>
                <a:ea typeface="Roboto Condensed"/>
                <a:cs typeface="Roboto Condensed"/>
                <a:sym typeface="Roboto Condensed"/>
              </a:endParaRPr>
            </a:p>
          </p:txBody>
        </p:sp>
        <p:sp>
          <p:nvSpPr>
            <p:cNvPr id="537" name="Google Shape;537;p51"/>
            <p:cNvSpPr/>
            <p:nvPr/>
          </p:nvSpPr>
          <p:spPr>
            <a:xfrm>
              <a:off x="3807294" y="6351538"/>
              <a:ext cx="1481100" cy="176700"/>
            </a:xfrm>
            <a:prstGeom prst="roundRect">
              <a:avLst>
                <a:gd name="adj" fmla="val 16667"/>
              </a:avLst>
            </a:prstGeom>
            <a:solidFill>
              <a:srgbClr val="0033A0"/>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lt1"/>
                  </a:solidFill>
                  <a:latin typeface="Roboto Condensed"/>
                  <a:ea typeface="Roboto Condensed"/>
                  <a:cs typeface="Roboto Condensed"/>
                  <a:sym typeface="Roboto Condensed"/>
                </a:rPr>
                <a:t>EXISTING CAPABILITY</a:t>
              </a:r>
              <a:endParaRPr/>
            </a:p>
          </p:txBody>
        </p:sp>
      </p:grpSp>
      <p:sp>
        <p:nvSpPr>
          <p:cNvPr id="538" name="Google Shape;538;p51"/>
          <p:cNvSpPr/>
          <p:nvPr/>
        </p:nvSpPr>
        <p:spPr>
          <a:xfrm>
            <a:off x="1451164" y="6255539"/>
            <a:ext cx="7737000" cy="330900"/>
          </a:xfrm>
          <a:prstGeom prst="roundRect">
            <a:avLst>
              <a:gd name="adj" fmla="val 16667"/>
            </a:avLst>
          </a:prstGeom>
          <a:noFill/>
          <a:ln w="9525" cap="flat" cmpd="sng">
            <a:solidFill>
              <a:srgbClr val="A5A5A5"/>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93" b="0" i="0" u="none" strike="noStrike" cap="none">
              <a:solidFill>
                <a:srgbClr val="000000"/>
              </a:solidFill>
              <a:latin typeface="Roboto Condensed"/>
              <a:ea typeface="Roboto Condensed"/>
              <a:cs typeface="Roboto Condensed"/>
              <a:sym typeface="Roboto Condensed"/>
            </a:endParaRPr>
          </a:p>
        </p:txBody>
      </p:sp>
      <p:sp>
        <p:nvSpPr>
          <p:cNvPr id="539" name="Google Shape;539;p51"/>
          <p:cNvSpPr/>
          <p:nvPr/>
        </p:nvSpPr>
        <p:spPr>
          <a:xfrm>
            <a:off x="9734111" y="124461"/>
            <a:ext cx="2180400" cy="66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lt1"/>
                </a:solidFill>
                <a:latin typeface="Roboto Condensed"/>
                <a:ea typeface="Roboto Condensed"/>
                <a:cs typeface="Roboto Condensed"/>
                <a:sym typeface="Roboto Condensed"/>
              </a:rPr>
              <a:t>*Existing capabilities will need enhancements during use case enablement</a:t>
            </a:r>
            <a:endParaRPr sz="1200" i="0" u="none" strike="noStrike" cap="none">
              <a:solidFill>
                <a:schemeClr val="lt1"/>
              </a:solidFill>
              <a:latin typeface="Roboto Condensed"/>
              <a:ea typeface="Roboto Condensed"/>
              <a:cs typeface="Roboto Condensed"/>
              <a:sym typeface="Roboto Condensed"/>
            </a:endParaRPr>
          </a:p>
        </p:txBody>
      </p:sp>
      <p:sp>
        <p:nvSpPr>
          <p:cNvPr id="540" name="Google Shape;540;p51"/>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33"/>
              <a:buFont typeface="Arial"/>
              <a:buNone/>
            </a:pPr>
            <a:fld id="{00000000-1234-1234-1234-123412341234}" type="slidenum">
              <a:rPr lang="en-US"/>
              <a:t>12</a:t>
            </a:fld>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3234"/>
        <p:cNvGrpSpPr/>
        <p:nvPr/>
      </p:nvGrpSpPr>
      <p:grpSpPr>
        <a:xfrm>
          <a:off x="0" y="0"/>
          <a:ext cx="0" cy="0"/>
          <a:chOff x="0" y="0"/>
          <a:chExt cx="0" cy="0"/>
        </a:xfrm>
      </p:grpSpPr>
      <p:sp>
        <p:nvSpPr>
          <p:cNvPr id="3235" name="Google Shape;3235;p159"/>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Defensive UI | Failure Mode Examples</a:t>
            </a:r>
            <a:endParaRPr/>
          </a:p>
        </p:txBody>
      </p:sp>
      <p:sp>
        <p:nvSpPr>
          <p:cNvPr id="3236" name="Google Shape;3236;p159"/>
          <p:cNvSpPr/>
          <p:nvPr/>
        </p:nvSpPr>
        <p:spPr>
          <a:xfrm>
            <a:off x="818508" y="1294544"/>
            <a:ext cx="2944500" cy="2208900"/>
          </a:xfrm>
          <a:prstGeom prst="rect">
            <a:avLst/>
          </a:prstGeom>
          <a:solidFill>
            <a:schemeClr val="lt1"/>
          </a:solidFill>
          <a:ln w="25400"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33A0"/>
                </a:solidFill>
                <a:latin typeface="Roboto Condensed"/>
                <a:ea typeface="Roboto Condensed"/>
                <a:cs typeface="Roboto Condensed"/>
                <a:sym typeface="Roboto Condensed"/>
              </a:rPr>
              <a:t>Hallucinated facts – Incorrect Decisions</a:t>
            </a:r>
            <a:endParaRPr/>
          </a:p>
          <a:p>
            <a:pPr marL="0" marR="0" lvl="0" indent="0" algn="l" rtl="0">
              <a:lnSpc>
                <a:spcPct val="100000"/>
              </a:lnSpc>
              <a:spcBef>
                <a:spcPts val="0"/>
              </a:spcBef>
              <a:spcAft>
                <a:spcPts val="0"/>
              </a:spcAft>
              <a:buNone/>
            </a:pPr>
            <a:endParaRPr sz="12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r>
              <a:rPr lang="en-US" sz="1200" b="0" i="0" u="none" strike="noStrike" cap="none">
                <a:solidFill>
                  <a:srgbClr val="000000"/>
                </a:solidFill>
                <a:latin typeface="Roboto Condensed"/>
                <a:ea typeface="Roboto Condensed"/>
                <a:cs typeface="Roboto Condensed"/>
                <a:sym typeface="Roboto Condensed"/>
              </a:rPr>
              <a:t>A replenishment agent tells a merchandising manager “ Vendor lead time for Kirkland paper towel is 5 days” and recommends lowering safety stock. Actual lead time is 12-14 days due to port congestion. This results in shelves going empty in multiple warehouses</a:t>
            </a:r>
            <a:endParaRPr/>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3237" name="Google Shape;3237;p159"/>
          <p:cNvSpPr/>
          <p:nvPr/>
        </p:nvSpPr>
        <p:spPr>
          <a:xfrm>
            <a:off x="4492375" y="1294544"/>
            <a:ext cx="2944500" cy="2208900"/>
          </a:xfrm>
          <a:prstGeom prst="rect">
            <a:avLst/>
          </a:prstGeom>
          <a:solidFill>
            <a:schemeClr val="lt1"/>
          </a:solidFill>
          <a:ln w="25400"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33A0"/>
                </a:solidFill>
                <a:latin typeface="Roboto Condensed"/>
                <a:ea typeface="Roboto Condensed"/>
                <a:cs typeface="Roboto Condensed"/>
                <a:sym typeface="Roboto Condensed"/>
              </a:rPr>
              <a:t>Over-confident tone – user over-trust</a:t>
            </a:r>
            <a:endParaRPr/>
          </a:p>
          <a:p>
            <a:pPr marL="0" marR="0" lvl="0" indent="0" algn="l" rtl="0">
              <a:lnSpc>
                <a:spcPct val="100000"/>
              </a:lnSpc>
              <a:spcBef>
                <a:spcPts val="0"/>
              </a:spcBef>
              <a:spcAft>
                <a:spcPts val="0"/>
              </a:spcAft>
              <a:buNone/>
            </a:pPr>
            <a:endParaRPr sz="12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r>
              <a:rPr lang="en-US" sz="1200" b="0" i="0" u="none" strike="noStrike" cap="none">
                <a:solidFill>
                  <a:srgbClr val="000000"/>
                </a:solidFill>
                <a:latin typeface="Roboto Condensed"/>
                <a:ea typeface="Roboto Condensed"/>
                <a:cs typeface="Roboto Condensed"/>
                <a:sym typeface="Roboto Condensed"/>
              </a:rPr>
              <a:t>A returns/refunds agent says, “Refund processes and completed”, but it only created a pending case waiting for manager override (high-dollar refund threshold). The customer is told to expect money in 24 hours; it does not arrive and escalations spike.</a:t>
            </a:r>
            <a:endParaRPr/>
          </a:p>
        </p:txBody>
      </p:sp>
      <p:sp>
        <p:nvSpPr>
          <p:cNvPr id="3238" name="Google Shape;3238;p159"/>
          <p:cNvSpPr/>
          <p:nvPr/>
        </p:nvSpPr>
        <p:spPr>
          <a:xfrm>
            <a:off x="8166243" y="1294544"/>
            <a:ext cx="2944500" cy="2208900"/>
          </a:xfrm>
          <a:prstGeom prst="rect">
            <a:avLst/>
          </a:prstGeom>
          <a:solidFill>
            <a:schemeClr val="lt1"/>
          </a:solidFill>
          <a:ln w="25400"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33A0"/>
                </a:solidFill>
                <a:latin typeface="Roboto Condensed"/>
                <a:ea typeface="Roboto Condensed"/>
                <a:cs typeface="Roboto Condensed"/>
                <a:sym typeface="Roboto Condensed"/>
              </a:rPr>
              <a:t>Wrong tool/target – unintended edits</a:t>
            </a:r>
            <a:endParaRPr/>
          </a:p>
          <a:p>
            <a:pPr marL="0" marR="0" lvl="0" indent="0" algn="l" rtl="0">
              <a:lnSpc>
                <a:spcPct val="100000"/>
              </a:lnSpc>
              <a:spcBef>
                <a:spcPts val="0"/>
              </a:spcBef>
              <a:spcAft>
                <a:spcPts val="0"/>
              </a:spcAft>
              <a:buNone/>
            </a:pPr>
            <a:endParaRPr sz="12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endParaRPr sz="12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r>
              <a:rPr lang="en-US" sz="1200" b="0" i="0" u="none" strike="noStrike" cap="none">
                <a:solidFill>
                  <a:srgbClr val="000000"/>
                </a:solidFill>
                <a:latin typeface="Roboto Condensed"/>
                <a:ea typeface="Roboto Condensed"/>
                <a:cs typeface="Roboto Condensed"/>
                <a:sym typeface="Roboto Condensed"/>
              </a:rPr>
              <a:t>The agent is asked to “update the item description for the 2-pack AA batteries”. It updates the single-pack listing instead(similar names/SKUs), creating customer confusion and returns(“I ordered 2-pack, got 1”).</a:t>
            </a:r>
            <a:endParaRPr/>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3239" name="Google Shape;3239;p159"/>
          <p:cNvSpPr/>
          <p:nvPr/>
        </p:nvSpPr>
        <p:spPr>
          <a:xfrm>
            <a:off x="818508" y="3655886"/>
            <a:ext cx="2944500" cy="2208900"/>
          </a:xfrm>
          <a:prstGeom prst="rect">
            <a:avLst/>
          </a:prstGeom>
          <a:solidFill>
            <a:schemeClr val="lt1"/>
          </a:solidFill>
          <a:ln w="25400"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33A0"/>
                </a:solidFill>
                <a:latin typeface="Roboto Condensed"/>
                <a:ea typeface="Roboto Condensed"/>
                <a:cs typeface="Roboto Condensed"/>
                <a:sym typeface="Roboto Condensed"/>
              </a:rPr>
              <a:t>Hidden side effects – Surprise Automation</a:t>
            </a:r>
            <a:endParaRPr/>
          </a:p>
          <a:p>
            <a:pPr marL="0" marR="0" lvl="0" indent="0" algn="l" rtl="0">
              <a:lnSpc>
                <a:spcPct val="100000"/>
              </a:lnSpc>
              <a:spcBef>
                <a:spcPts val="0"/>
              </a:spcBef>
              <a:spcAft>
                <a:spcPts val="0"/>
              </a:spcAft>
              <a:buNone/>
            </a:pPr>
            <a:endParaRPr sz="12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r>
              <a:rPr lang="en-US" sz="1200" b="0" i="0" u="none" strike="noStrike" cap="none">
                <a:solidFill>
                  <a:srgbClr val="000000"/>
                </a:solidFill>
                <a:latin typeface="Roboto Condensed"/>
                <a:ea typeface="Roboto Condensed"/>
                <a:cs typeface="Roboto Condensed"/>
                <a:sym typeface="Roboto Condensed"/>
              </a:rPr>
              <a:t>A customer care agent asks, “Draft a response to this complaint”. The system also(without making it obvious) triggers a goodwill $25 e-gift card</a:t>
            </a:r>
            <a:endParaRPr/>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3240" name="Google Shape;3240;p159"/>
          <p:cNvSpPr/>
          <p:nvPr/>
        </p:nvSpPr>
        <p:spPr>
          <a:xfrm>
            <a:off x="4492375" y="3655886"/>
            <a:ext cx="2944500" cy="2208900"/>
          </a:xfrm>
          <a:prstGeom prst="rect">
            <a:avLst/>
          </a:prstGeom>
          <a:solidFill>
            <a:schemeClr val="lt1"/>
          </a:solidFill>
          <a:ln w="25400"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33A0"/>
                </a:solidFill>
                <a:latin typeface="Roboto Condensed"/>
                <a:ea typeface="Roboto Condensed"/>
                <a:cs typeface="Roboto Condensed"/>
                <a:sym typeface="Roboto Condensed"/>
              </a:rPr>
              <a:t>Slow or stuck loops – repeated actions </a:t>
            </a:r>
            <a:endParaRPr/>
          </a:p>
          <a:p>
            <a:pPr marL="0" marR="0" lvl="0" indent="0" algn="l" rtl="0">
              <a:lnSpc>
                <a:spcPct val="100000"/>
              </a:lnSpc>
              <a:spcBef>
                <a:spcPts val="0"/>
              </a:spcBef>
              <a:spcAft>
                <a:spcPts val="0"/>
              </a:spcAft>
              <a:buNone/>
            </a:pPr>
            <a:endParaRPr sz="12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r>
              <a:rPr lang="en-US" sz="1200" b="0" i="0" u="none" strike="noStrike" cap="none">
                <a:solidFill>
                  <a:srgbClr val="000000"/>
                </a:solidFill>
                <a:latin typeface="Roboto Condensed"/>
                <a:ea typeface="Roboto Condensed"/>
                <a:cs typeface="Roboto Condensed"/>
                <a:sym typeface="Roboto Condensed"/>
              </a:rPr>
              <a:t>A “cancel order” action times out due to OMS latency. The agent tries repeatedly, generating multiple cancellation tickets</a:t>
            </a:r>
            <a:endParaRPr/>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3241" name="Google Shape;3241;p159"/>
          <p:cNvSpPr/>
          <p:nvPr/>
        </p:nvSpPr>
        <p:spPr>
          <a:xfrm>
            <a:off x="8166243" y="3655886"/>
            <a:ext cx="2944500" cy="2208900"/>
          </a:xfrm>
          <a:prstGeom prst="rect">
            <a:avLst/>
          </a:prstGeom>
          <a:solidFill>
            <a:schemeClr val="lt1"/>
          </a:solidFill>
          <a:ln w="25400"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33A0"/>
                </a:solidFill>
                <a:latin typeface="Roboto Condensed"/>
                <a:ea typeface="Roboto Condensed"/>
                <a:cs typeface="Roboto Condensed"/>
                <a:sym typeface="Roboto Condensed"/>
              </a:rPr>
              <a:t>Privilege Creep – Access beyond intent</a:t>
            </a:r>
            <a:endParaRPr/>
          </a:p>
          <a:p>
            <a:pPr marL="0" marR="0" lvl="0" indent="0" algn="l" rtl="0">
              <a:lnSpc>
                <a:spcPct val="100000"/>
              </a:lnSpc>
              <a:spcBef>
                <a:spcPts val="0"/>
              </a:spcBef>
              <a:spcAft>
                <a:spcPts val="0"/>
              </a:spcAft>
              <a:buNone/>
            </a:pPr>
            <a:endParaRPr sz="12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r>
              <a:rPr lang="en-US" sz="1200" b="0" i="0" u="none" strike="noStrike" cap="none">
                <a:solidFill>
                  <a:srgbClr val="000000"/>
                </a:solidFill>
                <a:latin typeface="Roboto Condensed"/>
                <a:ea typeface="Roboto Condensed"/>
                <a:cs typeface="Roboto Condensed"/>
                <a:sym typeface="Roboto Condensed"/>
              </a:rPr>
              <a:t>A customer asks, “</a:t>
            </a:r>
            <a:r>
              <a:rPr lang="en-US" sz="1200">
                <a:latin typeface="Roboto Condensed"/>
                <a:ea typeface="Roboto Condensed"/>
                <a:cs typeface="Roboto Condensed"/>
                <a:sym typeface="Roboto Condensed"/>
              </a:rPr>
              <a:t>Set Up</a:t>
            </a:r>
            <a:r>
              <a:rPr lang="en-US" sz="1200" b="0" i="0" u="none" strike="noStrike" cap="none">
                <a:solidFill>
                  <a:srgbClr val="000000"/>
                </a:solidFill>
                <a:latin typeface="Roboto Condensed"/>
                <a:ea typeface="Roboto Condensed"/>
                <a:cs typeface="Roboto Condensed"/>
                <a:sym typeface="Roboto Condensed"/>
              </a:rPr>
              <a:t> a 15% off promo for </a:t>
            </a:r>
            <a:r>
              <a:rPr lang="en-US" sz="1200">
                <a:latin typeface="Roboto Condensed"/>
                <a:ea typeface="Roboto Condensed"/>
                <a:cs typeface="Roboto Condensed"/>
                <a:sym typeface="Roboto Condensed"/>
              </a:rPr>
              <a:t>SKU 123</a:t>
            </a:r>
            <a:r>
              <a:rPr lang="en-US" sz="1200" b="0" i="0" u="none" strike="noStrike" cap="none">
                <a:solidFill>
                  <a:srgbClr val="000000"/>
                </a:solidFill>
                <a:latin typeface="Roboto Condensed"/>
                <a:ea typeface="Roboto Condensed"/>
                <a:cs typeface="Roboto Condensed"/>
                <a:sym typeface="Roboto Condensed"/>
              </a:rPr>
              <a:t> for next weekend”. The agent pulls chain-wide pricing rules, MAP* exceptions, and executive-approved guardrails for other categories, then displays them in the UI. The user needed eligibility for the SKU only; the agent exposed sensitive pricing strategy beyond role and task.</a:t>
            </a:r>
            <a:endParaRPr/>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3245"/>
        <p:cNvGrpSpPr/>
        <p:nvPr/>
      </p:nvGrpSpPr>
      <p:grpSpPr>
        <a:xfrm>
          <a:off x="0" y="0"/>
          <a:ext cx="0" cy="0"/>
          <a:chOff x="0" y="0"/>
          <a:chExt cx="0" cy="0"/>
        </a:xfrm>
      </p:grpSpPr>
      <p:sp>
        <p:nvSpPr>
          <p:cNvPr id="3246" name="Google Shape;3246;p160"/>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Defensive UI | Design Principles</a:t>
            </a:r>
            <a:endParaRPr/>
          </a:p>
        </p:txBody>
      </p:sp>
      <p:sp>
        <p:nvSpPr>
          <p:cNvPr id="3247" name="Google Shape;3247;p160"/>
          <p:cNvSpPr/>
          <p:nvPr/>
        </p:nvSpPr>
        <p:spPr>
          <a:xfrm>
            <a:off x="622715" y="2613047"/>
            <a:ext cx="380700" cy="3534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1</a:t>
            </a:r>
            <a:endParaRPr sz="1200" b="0" i="0" u="none" strike="noStrike" cap="none">
              <a:solidFill>
                <a:srgbClr val="000000"/>
              </a:solidFill>
              <a:latin typeface="Roboto Condensed"/>
              <a:ea typeface="Roboto Condensed"/>
              <a:cs typeface="Roboto Condensed"/>
              <a:sym typeface="Roboto Condensed"/>
            </a:endParaRPr>
          </a:p>
        </p:txBody>
      </p:sp>
      <p:sp>
        <p:nvSpPr>
          <p:cNvPr id="3248" name="Google Shape;3248;p160"/>
          <p:cNvSpPr/>
          <p:nvPr/>
        </p:nvSpPr>
        <p:spPr>
          <a:xfrm>
            <a:off x="1118920" y="2234582"/>
            <a:ext cx="2743200" cy="10992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33A0"/>
                </a:solidFill>
                <a:latin typeface="Roboto Condensed"/>
                <a:ea typeface="Roboto Condensed"/>
                <a:cs typeface="Roboto Condensed"/>
                <a:sym typeface="Roboto Condensed"/>
              </a:rPr>
              <a:t>Safe defaults</a:t>
            </a:r>
            <a:endParaRPr/>
          </a:p>
          <a:p>
            <a:pPr marL="0" marR="0" lvl="0" indent="0" algn="l" rtl="0">
              <a:lnSpc>
                <a:spcPct val="100000"/>
              </a:lnSpc>
              <a:spcBef>
                <a:spcPts val="0"/>
              </a:spcBef>
              <a:spcAft>
                <a:spcPts val="0"/>
              </a:spcAft>
              <a:buNone/>
            </a:pPr>
            <a:endParaRPr sz="1400" b="0" i="0" u="none" strike="noStrike" cap="none">
              <a:solidFill>
                <a:srgbClr val="0033A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Roboto Condensed"/>
                <a:ea typeface="Roboto Condensed"/>
                <a:cs typeface="Roboto Condensed"/>
                <a:sym typeface="Roboto Condensed"/>
              </a:rPr>
              <a:t>Configure only safe data sources and tools as “defaults” in the UI</a:t>
            </a:r>
            <a:endParaRPr sz="1200" b="0" i="0" u="none" strike="noStrike" cap="none">
              <a:solidFill>
                <a:srgbClr val="000000"/>
              </a:solidFill>
              <a:latin typeface="Roboto Condensed"/>
              <a:ea typeface="Roboto Condensed"/>
              <a:cs typeface="Roboto Condensed"/>
              <a:sym typeface="Roboto Condensed"/>
            </a:endParaRPr>
          </a:p>
        </p:txBody>
      </p:sp>
      <p:sp>
        <p:nvSpPr>
          <p:cNvPr id="3249" name="Google Shape;3249;p160"/>
          <p:cNvSpPr/>
          <p:nvPr/>
        </p:nvSpPr>
        <p:spPr>
          <a:xfrm>
            <a:off x="8422291" y="2599279"/>
            <a:ext cx="380700" cy="3534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3</a:t>
            </a:r>
            <a:endParaRPr sz="1200" b="0" i="0" u="none" strike="noStrike" cap="none">
              <a:solidFill>
                <a:srgbClr val="000000"/>
              </a:solidFill>
              <a:latin typeface="Roboto Condensed"/>
              <a:ea typeface="Roboto Condensed"/>
              <a:cs typeface="Roboto Condensed"/>
              <a:sym typeface="Roboto Condensed"/>
            </a:endParaRPr>
          </a:p>
        </p:txBody>
      </p:sp>
      <p:sp>
        <p:nvSpPr>
          <p:cNvPr id="3250" name="Google Shape;3250;p160"/>
          <p:cNvSpPr/>
          <p:nvPr/>
        </p:nvSpPr>
        <p:spPr>
          <a:xfrm>
            <a:off x="8918496" y="2220815"/>
            <a:ext cx="2743200" cy="10992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33A0"/>
                </a:solidFill>
                <a:latin typeface="Roboto Condensed"/>
                <a:ea typeface="Roboto Condensed"/>
                <a:cs typeface="Roboto Condensed"/>
                <a:sym typeface="Roboto Condensed"/>
              </a:rPr>
              <a:t>Scoped Autonomy</a:t>
            </a:r>
            <a:endParaRPr/>
          </a:p>
          <a:p>
            <a:pPr marL="0" marR="0" lvl="0" indent="0" algn="l" rtl="0">
              <a:lnSpc>
                <a:spcPct val="100000"/>
              </a:lnSpc>
              <a:spcBef>
                <a:spcPts val="0"/>
              </a:spcBef>
              <a:spcAft>
                <a:spcPts val="0"/>
              </a:spcAft>
              <a:buNone/>
            </a:pPr>
            <a:endParaRPr sz="1400" b="0" i="0" u="none" strike="noStrike" cap="none">
              <a:solidFill>
                <a:srgbClr val="0033A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Roboto Condensed"/>
                <a:ea typeface="Roboto Condensed"/>
                <a:cs typeface="Roboto Condensed"/>
                <a:sym typeface="Roboto Condensed"/>
              </a:rPr>
              <a:t>Bound what scopes and permissions the agent will have to act on an input</a:t>
            </a:r>
            <a:endParaRPr sz="1200" b="0" i="0" u="none" strike="noStrike" cap="none">
              <a:solidFill>
                <a:srgbClr val="000000"/>
              </a:solidFill>
              <a:latin typeface="Roboto Condensed"/>
              <a:ea typeface="Roboto Condensed"/>
              <a:cs typeface="Roboto Condensed"/>
              <a:sym typeface="Roboto Condensed"/>
            </a:endParaRPr>
          </a:p>
        </p:txBody>
      </p:sp>
      <p:sp>
        <p:nvSpPr>
          <p:cNvPr id="3251" name="Google Shape;3251;p160"/>
          <p:cNvSpPr/>
          <p:nvPr/>
        </p:nvSpPr>
        <p:spPr>
          <a:xfrm>
            <a:off x="622714" y="3912890"/>
            <a:ext cx="380700" cy="3534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4</a:t>
            </a:r>
            <a:endParaRPr sz="1200" b="0" i="0" u="none" strike="noStrike" cap="none">
              <a:solidFill>
                <a:srgbClr val="000000"/>
              </a:solidFill>
              <a:latin typeface="Roboto Condensed"/>
              <a:ea typeface="Roboto Condensed"/>
              <a:cs typeface="Roboto Condensed"/>
              <a:sym typeface="Roboto Condensed"/>
            </a:endParaRPr>
          </a:p>
        </p:txBody>
      </p:sp>
      <p:sp>
        <p:nvSpPr>
          <p:cNvPr id="3252" name="Google Shape;3252;p160"/>
          <p:cNvSpPr/>
          <p:nvPr/>
        </p:nvSpPr>
        <p:spPr>
          <a:xfrm>
            <a:off x="1118919" y="3565247"/>
            <a:ext cx="2743200" cy="10992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33A0"/>
                </a:solidFill>
                <a:latin typeface="Roboto Condensed"/>
                <a:ea typeface="Roboto Condensed"/>
                <a:cs typeface="Roboto Condensed"/>
                <a:sym typeface="Roboto Condensed"/>
              </a:rPr>
              <a:t>Continuous Control</a:t>
            </a:r>
            <a:endParaRPr/>
          </a:p>
          <a:p>
            <a:pPr marL="0" marR="0" lvl="0" indent="0" algn="l" rtl="0">
              <a:lnSpc>
                <a:spcPct val="100000"/>
              </a:lnSpc>
              <a:spcBef>
                <a:spcPts val="0"/>
              </a:spcBef>
              <a:spcAft>
                <a:spcPts val="0"/>
              </a:spcAft>
              <a:buNone/>
            </a:pPr>
            <a:endParaRPr sz="1400" b="0" i="0" u="none" strike="noStrike" cap="none">
              <a:solidFill>
                <a:srgbClr val="0033A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Roboto Condensed"/>
                <a:ea typeface="Roboto Condensed"/>
                <a:cs typeface="Roboto Condensed"/>
                <a:sym typeface="Roboto Condensed"/>
              </a:rPr>
              <a:t>Pause, cancel, edit or take over at any time by the user</a:t>
            </a:r>
            <a:endParaRPr sz="1200" b="0" i="0" u="none" strike="noStrike" cap="none">
              <a:solidFill>
                <a:srgbClr val="000000"/>
              </a:solidFill>
              <a:latin typeface="Roboto Condensed"/>
              <a:ea typeface="Roboto Condensed"/>
              <a:cs typeface="Roboto Condensed"/>
              <a:sym typeface="Roboto Condensed"/>
            </a:endParaRPr>
          </a:p>
        </p:txBody>
      </p:sp>
      <p:sp>
        <p:nvSpPr>
          <p:cNvPr id="3253" name="Google Shape;3253;p160"/>
          <p:cNvSpPr/>
          <p:nvPr/>
        </p:nvSpPr>
        <p:spPr>
          <a:xfrm>
            <a:off x="4522503" y="3912889"/>
            <a:ext cx="380700" cy="3534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Roboto Condensed"/>
                <a:ea typeface="Roboto Condensed"/>
                <a:cs typeface="Roboto Condensed"/>
                <a:sym typeface="Roboto Condensed"/>
              </a:rPr>
              <a:t>5</a:t>
            </a:r>
            <a:endParaRPr sz="1200" b="1" i="0" u="none" strike="noStrike" cap="none">
              <a:solidFill>
                <a:srgbClr val="000000"/>
              </a:solidFill>
              <a:latin typeface="Roboto Condensed"/>
              <a:ea typeface="Roboto Condensed"/>
              <a:cs typeface="Roboto Condensed"/>
              <a:sym typeface="Roboto Condensed"/>
            </a:endParaRPr>
          </a:p>
        </p:txBody>
      </p:sp>
      <p:sp>
        <p:nvSpPr>
          <p:cNvPr id="3254" name="Google Shape;3254;p160"/>
          <p:cNvSpPr/>
          <p:nvPr/>
        </p:nvSpPr>
        <p:spPr>
          <a:xfrm>
            <a:off x="5018708" y="3565246"/>
            <a:ext cx="2743200" cy="10992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33A0"/>
                </a:solidFill>
                <a:latin typeface="Roboto Condensed"/>
                <a:ea typeface="Roboto Condensed"/>
                <a:cs typeface="Roboto Condensed"/>
                <a:sym typeface="Roboto Condensed"/>
              </a:rPr>
              <a:t>Explain-before-action</a:t>
            </a:r>
            <a:endParaRPr/>
          </a:p>
          <a:p>
            <a:pPr marL="0" marR="0" lvl="0" indent="0" algn="l" rtl="0">
              <a:lnSpc>
                <a:spcPct val="100000"/>
              </a:lnSpc>
              <a:spcBef>
                <a:spcPts val="0"/>
              </a:spcBef>
              <a:spcAft>
                <a:spcPts val="0"/>
              </a:spcAft>
              <a:buNone/>
            </a:pPr>
            <a:endParaRPr sz="1400" b="0" i="0" u="none" strike="noStrike" cap="none">
              <a:solidFill>
                <a:srgbClr val="0033A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Roboto Condensed"/>
                <a:ea typeface="Roboto Condensed"/>
                <a:cs typeface="Roboto Condensed"/>
                <a:sym typeface="Roboto Condensed"/>
              </a:rPr>
              <a:t>Show plan of action, tools, and expected impact before agent takes action</a:t>
            </a:r>
            <a:endParaRPr sz="1200" b="0" i="0" u="none" strike="noStrike" cap="none">
              <a:solidFill>
                <a:srgbClr val="000000"/>
              </a:solidFill>
              <a:latin typeface="Roboto Condensed"/>
              <a:ea typeface="Roboto Condensed"/>
              <a:cs typeface="Roboto Condensed"/>
              <a:sym typeface="Roboto Condensed"/>
            </a:endParaRPr>
          </a:p>
        </p:txBody>
      </p:sp>
      <p:sp>
        <p:nvSpPr>
          <p:cNvPr id="3255" name="Google Shape;3255;p160"/>
          <p:cNvSpPr/>
          <p:nvPr/>
        </p:nvSpPr>
        <p:spPr>
          <a:xfrm>
            <a:off x="8422291" y="3899122"/>
            <a:ext cx="380700" cy="3534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6</a:t>
            </a:r>
            <a:endParaRPr sz="1200" b="0" i="0" u="none" strike="noStrike" cap="none">
              <a:solidFill>
                <a:srgbClr val="000000"/>
              </a:solidFill>
              <a:latin typeface="Roboto Condensed"/>
              <a:ea typeface="Roboto Condensed"/>
              <a:cs typeface="Roboto Condensed"/>
              <a:sym typeface="Roboto Condensed"/>
            </a:endParaRPr>
          </a:p>
        </p:txBody>
      </p:sp>
      <p:sp>
        <p:nvSpPr>
          <p:cNvPr id="3256" name="Google Shape;3256;p160"/>
          <p:cNvSpPr/>
          <p:nvPr/>
        </p:nvSpPr>
        <p:spPr>
          <a:xfrm>
            <a:off x="8918496" y="3551479"/>
            <a:ext cx="2743200" cy="10992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33A0"/>
                </a:solidFill>
                <a:latin typeface="Roboto Condensed"/>
                <a:ea typeface="Roboto Condensed"/>
                <a:cs typeface="Roboto Condensed"/>
                <a:sym typeface="Roboto Condensed"/>
              </a:rPr>
              <a:t>Explicit trust controls</a:t>
            </a:r>
            <a:endParaRPr/>
          </a:p>
          <a:p>
            <a:pPr marL="0" marR="0" lvl="0" indent="0" algn="l" rtl="0">
              <a:lnSpc>
                <a:spcPct val="100000"/>
              </a:lnSpc>
              <a:spcBef>
                <a:spcPts val="0"/>
              </a:spcBef>
              <a:spcAft>
                <a:spcPts val="0"/>
              </a:spcAft>
              <a:buNone/>
            </a:pPr>
            <a:endParaRPr sz="1400" b="0" i="0" u="none" strike="noStrike" cap="none">
              <a:solidFill>
                <a:srgbClr val="0033A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Roboto Condensed"/>
                <a:ea typeface="Roboto Condensed"/>
                <a:cs typeface="Roboto Condensed"/>
                <a:sym typeface="Roboto Condensed"/>
              </a:rPr>
              <a:t>Show source citations, chain of thought traces for a given response</a:t>
            </a:r>
            <a:endParaRPr sz="1200" b="0" i="0" u="none" strike="noStrike" cap="none">
              <a:solidFill>
                <a:srgbClr val="000000"/>
              </a:solidFill>
              <a:latin typeface="Roboto Condensed"/>
              <a:ea typeface="Roboto Condensed"/>
              <a:cs typeface="Roboto Condensed"/>
              <a:sym typeface="Roboto Condensed"/>
            </a:endParaRPr>
          </a:p>
        </p:txBody>
      </p:sp>
      <p:sp>
        <p:nvSpPr>
          <p:cNvPr id="3257" name="Google Shape;3257;p160"/>
          <p:cNvSpPr/>
          <p:nvPr/>
        </p:nvSpPr>
        <p:spPr>
          <a:xfrm>
            <a:off x="4522503" y="2613047"/>
            <a:ext cx="380700" cy="3534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Roboto Condensed"/>
                <a:ea typeface="Roboto Condensed"/>
                <a:cs typeface="Roboto Condensed"/>
                <a:sym typeface="Roboto Condensed"/>
              </a:rPr>
              <a:t>2</a:t>
            </a:r>
            <a:endParaRPr sz="1200" b="1" i="0" u="none" strike="noStrike" cap="none">
              <a:solidFill>
                <a:srgbClr val="000000"/>
              </a:solidFill>
              <a:latin typeface="Roboto Condensed"/>
              <a:ea typeface="Roboto Condensed"/>
              <a:cs typeface="Roboto Condensed"/>
              <a:sym typeface="Roboto Condensed"/>
            </a:endParaRPr>
          </a:p>
        </p:txBody>
      </p:sp>
      <p:sp>
        <p:nvSpPr>
          <p:cNvPr id="3258" name="Google Shape;3258;p160"/>
          <p:cNvSpPr/>
          <p:nvPr/>
        </p:nvSpPr>
        <p:spPr>
          <a:xfrm>
            <a:off x="5018708" y="2234583"/>
            <a:ext cx="2743200" cy="10992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33A0"/>
                </a:solidFill>
                <a:latin typeface="Roboto Condensed"/>
                <a:ea typeface="Roboto Condensed"/>
                <a:cs typeface="Roboto Condensed"/>
                <a:sym typeface="Roboto Condensed"/>
              </a:rPr>
              <a:t>Explicit intent</a:t>
            </a:r>
            <a:endParaRPr/>
          </a:p>
          <a:p>
            <a:pPr marL="0" marR="0" lvl="0" indent="0" algn="l" rtl="0">
              <a:lnSpc>
                <a:spcPct val="100000"/>
              </a:lnSpc>
              <a:spcBef>
                <a:spcPts val="0"/>
              </a:spcBef>
              <a:spcAft>
                <a:spcPts val="0"/>
              </a:spcAft>
              <a:buNone/>
            </a:pPr>
            <a:endParaRPr sz="1400" b="0" i="0" u="none" strike="noStrike" cap="none">
              <a:solidFill>
                <a:srgbClr val="0033A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Roboto Condensed"/>
                <a:ea typeface="Roboto Condensed"/>
                <a:cs typeface="Roboto Condensed"/>
                <a:sym typeface="Roboto Condensed"/>
              </a:rPr>
              <a:t>Capture goals, constraints, success criteria, rephrase prompt</a:t>
            </a:r>
            <a:endParaRPr sz="1200" b="0" i="0" u="none" strike="noStrike" cap="none">
              <a:solidFill>
                <a:srgbClr val="000000"/>
              </a:solidFill>
              <a:latin typeface="Roboto Condensed"/>
              <a:ea typeface="Roboto Condensed"/>
              <a:cs typeface="Roboto Condensed"/>
              <a:sym typeface="Roboto Condensed"/>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3262"/>
        <p:cNvGrpSpPr/>
        <p:nvPr/>
      </p:nvGrpSpPr>
      <p:grpSpPr>
        <a:xfrm>
          <a:off x="0" y="0"/>
          <a:ext cx="0" cy="0"/>
          <a:chOff x="0" y="0"/>
          <a:chExt cx="0" cy="0"/>
        </a:xfrm>
      </p:grpSpPr>
      <p:sp>
        <p:nvSpPr>
          <p:cNvPr id="3263" name="Google Shape;3263;p161"/>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Defensive UI | Pattern Catalog</a:t>
            </a:r>
            <a:endParaRPr/>
          </a:p>
        </p:txBody>
      </p:sp>
      <p:graphicFrame>
        <p:nvGraphicFramePr>
          <p:cNvPr id="3264" name="Google Shape;3264;p161"/>
          <p:cNvGraphicFramePr/>
          <p:nvPr/>
        </p:nvGraphicFramePr>
        <p:xfrm>
          <a:off x="434726" y="1104471"/>
          <a:ext cx="3000000" cy="3000000"/>
        </p:xfrm>
        <a:graphic>
          <a:graphicData uri="http://schemas.openxmlformats.org/drawingml/2006/table">
            <a:tbl>
              <a:tblPr>
                <a:noFill/>
                <a:tableStyleId>{29CBDF55-6DA5-4320-84E6-689B39CA9C16}</a:tableStyleId>
              </a:tblPr>
              <a:tblGrid>
                <a:gridCol w="1154000">
                  <a:extLst>
                    <a:ext uri="{9D8B030D-6E8A-4147-A177-3AD203B41FA5}">
                      <a16:colId xmlns:a16="http://schemas.microsoft.com/office/drawing/2014/main" val="20000"/>
                    </a:ext>
                  </a:extLst>
                </a:gridCol>
                <a:gridCol w="2501475">
                  <a:extLst>
                    <a:ext uri="{9D8B030D-6E8A-4147-A177-3AD203B41FA5}">
                      <a16:colId xmlns:a16="http://schemas.microsoft.com/office/drawing/2014/main" val="20001"/>
                    </a:ext>
                  </a:extLst>
                </a:gridCol>
                <a:gridCol w="7681000">
                  <a:extLst>
                    <a:ext uri="{9D8B030D-6E8A-4147-A177-3AD203B41FA5}">
                      <a16:colId xmlns:a16="http://schemas.microsoft.com/office/drawing/2014/main" val="20002"/>
                    </a:ext>
                  </a:extLst>
                </a:gridCol>
              </a:tblGrid>
              <a:tr h="55777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latin typeface="Roboto Condensed"/>
                          <a:ea typeface="Roboto Condensed"/>
                          <a:cs typeface="Roboto Condensed"/>
                          <a:sym typeface="Roboto Condensed"/>
                        </a:rPr>
                        <a:t>Pattern</a:t>
                      </a:r>
                      <a:endParaRPr sz="1400" b="1" u="none" strike="noStrike" cap="none">
                        <a:solidFill>
                          <a:schemeClr val="lt1"/>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12700" cap="flat" cmpd="sng">
                      <a:solidFill>
                        <a:srgbClr val="3270A9"/>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latin typeface="Roboto Condensed"/>
                          <a:ea typeface="Roboto Condensed"/>
                          <a:cs typeface="Roboto Condensed"/>
                          <a:sym typeface="Roboto Condensed"/>
                        </a:rPr>
                        <a:t>Name</a:t>
                      </a:r>
                      <a:endParaRPr sz="1400" b="1" u="none" strike="noStrike" cap="none">
                        <a:solidFill>
                          <a:schemeClr val="lt1"/>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12700" cap="flat" cmpd="sng">
                      <a:solidFill>
                        <a:srgbClr val="3270A9"/>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latin typeface="Roboto Condensed"/>
                          <a:ea typeface="Roboto Condensed"/>
                          <a:cs typeface="Roboto Condensed"/>
                          <a:sym typeface="Roboto Condensed"/>
                        </a:rPr>
                        <a:t>Description</a:t>
                      </a:r>
                      <a:endParaRPr sz="1400" b="1" u="none" strike="noStrike" cap="none">
                        <a:solidFill>
                          <a:schemeClr val="lt1"/>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12700" cap="flat" cmpd="sng">
                      <a:solidFill>
                        <a:srgbClr val="3270A9"/>
                      </a:solidFill>
                      <a:prstDash val="solid"/>
                      <a:round/>
                      <a:headEnd type="none" w="sm" len="sm"/>
                      <a:tailEnd type="none" w="sm" len="sm"/>
                    </a:lnB>
                    <a:solidFill>
                      <a:srgbClr val="0033A0"/>
                    </a:solidFill>
                  </a:tcPr>
                </a:tc>
                <a:extLst>
                  <a:ext uri="{0D108BD9-81ED-4DB2-BD59-A6C34878D82A}">
                    <a16:rowId xmlns:a16="http://schemas.microsoft.com/office/drawing/2014/main" val="10000"/>
                  </a:ext>
                </a:extLst>
              </a:tr>
              <a:tr h="597875">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Roboto Condensed"/>
                          <a:ea typeface="Roboto Condensed"/>
                          <a:cs typeface="Roboto Condensed"/>
                          <a:sym typeface="Roboto Condensed"/>
                        </a:rPr>
                        <a:t>P01</a:t>
                      </a:r>
                      <a:endParaRPr sz="1200" b="1"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Plan Preview</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Capture objective, constraints, and definition of done, get user approval before working on the user query. Suggest refined prompts if needed</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597875">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Roboto Condensed"/>
                          <a:ea typeface="Roboto Condensed"/>
                          <a:cs typeface="Roboto Condensed"/>
                          <a:sym typeface="Roboto Condensed"/>
                        </a:rPr>
                        <a:t>P02</a:t>
                      </a:r>
                      <a:endParaRPr sz="1200" b="1"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Bounding controls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Ability to bound what systems/data/actions the agent may use; block unapproved scope expansion. User explicitly provides access to any tool if required in addition to default ones</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97875">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Roboto Condensed"/>
                          <a:ea typeface="Roboto Condensed"/>
                          <a:cs typeface="Roboto Condensed"/>
                          <a:sym typeface="Roboto Condensed"/>
                        </a:rPr>
                        <a:t>P03</a:t>
                      </a:r>
                      <a:endParaRPr sz="1200" b="1"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Auto-Pause checkpoints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Automatically pauses at milestone or high-risk steps and ask for a go/no-go confirmation</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597875">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Roboto Condensed"/>
                          <a:ea typeface="Roboto Condensed"/>
                          <a:cs typeface="Roboto Condensed"/>
                          <a:sym typeface="Roboto Condensed"/>
                        </a:rPr>
                        <a:t>P04</a:t>
                      </a:r>
                      <a:endParaRPr sz="1200" b="1"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Evidence Chips and Citations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Attach sources/provenance to claims and recommendations; enable quick drill-down to supporting evidence</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597875">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Roboto Condensed"/>
                          <a:ea typeface="Roboto Condensed"/>
                          <a:cs typeface="Roboto Condensed"/>
                          <a:sym typeface="Roboto Condensed"/>
                        </a:rPr>
                        <a:t>P05</a:t>
                      </a:r>
                      <a:endParaRPr sz="1200" b="1"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Live thought trace</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Show a live, readable thought trace during execution</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597875">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Roboto Condensed"/>
                          <a:ea typeface="Roboto Condensed"/>
                          <a:cs typeface="Roboto Condensed"/>
                          <a:sym typeface="Roboto Condensed"/>
                        </a:rPr>
                        <a:t>P06</a:t>
                      </a:r>
                      <a:endParaRPr sz="1200" b="1"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Interruptible Generation</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Control that lets user interrupt the agent’s response generation(or long running reasoning) at any time and immediately receive the best available partial answer. It acts as a human controlled “circuit breaker” for slow responses, suspected loops, or runaway verbosity</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597875">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Roboto Condensed"/>
                          <a:ea typeface="Roboto Condensed"/>
                          <a:cs typeface="Roboto Condensed"/>
                          <a:sym typeface="Roboto Condensed"/>
                        </a:rPr>
                        <a:t>P07</a:t>
                      </a:r>
                      <a:endParaRPr sz="1200" b="1"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270A9"/>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Turn Lock (Single In-Flight request)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270A9"/>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Prevent users from submitting a new prompt while the agent is generating, reducing race conditions, conflicting instructions, and overlapping tool actions; users should instead interrupt, edit, or cancel the current run before issuing the next request</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270A9"/>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3268"/>
        <p:cNvGrpSpPr/>
        <p:nvPr/>
      </p:nvGrpSpPr>
      <p:grpSpPr>
        <a:xfrm>
          <a:off x="0" y="0"/>
          <a:ext cx="0" cy="0"/>
          <a:chOff x="0" y="0"/>
          <a:chExt cx="0" cy="0"/>
        </a:xfrm>
      </p:grpSpPr>
      <p:sp>
        <p:nvSpPr>
          <p:cNvPr id="3269" name="Google Shape;3269;p162"/>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20"/>
              <a:buNone/>
            </a:pPr>
            <a:r>
              <a:rPr lang="en-US"/>
              <a:t>Defensive UI | Failure Modes Vs Principles Vs Pattern</a:t>
            </a:r>
            <a:br>
              <a:rPr lang="en-US"/>
            </a:br>
            <a:endParaRPr/>
          </a:p>
        </p:txBody>
      </p:sp>
      <p:graphicFrame>
        <p:nvGraphicFramePr>
          <p:cNvPr id="3270" name="Google Shape;3270;p162"/>
          <p:cNvGraphicFramePr/>
          <p:nvPr/>
        </p:nvGraphicFramePr>
        <p:xfrm>
          <a:off x="435427" y="1099559"/>
          <a:ext cx="3000000" cy="3000000"/>
        </p:xfrm>
        <a:graphic>
          <a:graphicData uri="http://schemas.openxmlformats.org/drawingml/2006/table">
            <a:tbl>
              <a:tblPr>
                <a:noFill/>
                <a:tableStyleId>{29CBDF55-6DA5-4320-84E6-689B39CA9C16}</a:tableStyleId>
              </a:tblPr>
              <a:tblGrid>
                <a:gridCol w="3744325">
                  <a:extLst>
                    <a:ext uri="{9D8B030D-6E8A-4147-A177-3AD203B41FA5}">
                      <a16:colId xmlns:a16="http://schemas.microsoft.com/office/drawing/2014/main" val="20000"/>
                    </a:ext>
                  </a:extLst>
                </a:gridCol>
                <a:gridCol w="2432525">
                  <a:extLst>
                    <a:ext uri="{9D8B030D-6E8A-4147-A177-3AD203B41FA5}">
                      <a16:colId xmlns:a16="http://schemas.microsoft.com/office/drawing/2014/main" val="20001"/>
                    </a:ext>
                  </a:extLst>
                </a:gridCol>
                <a:gridCol w="5056100">
                  <a:extLst>
                    <a:ext uri="{9D8B030D-6E8A-4147-A177-3AD203B41FA5}">
                      <a16:colId xmlns:a16="http://schemas.microsoft.com/office/drawing/2014/main" val="20002"/>
                    </a:ext>
                  </a:extLst>
                </a:gridCol>
              </a:tblGrid>
              <a:tr h="56012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latin typeface="Roboto Condensed"/>
                          <a:ea typeface="Roboto Condensed"/>
                          <a:cs typeface="Roboto Condensed"/>
                          <a:sym typeface="Roboto Condensed"/>
                        </a:rPr>
                        <a:t>Failure Modes</a:t>
                      </a:r>
                      <a:endParaRPr sz="1400" b="1" u="none" strike="noStrike" cap="none">
                        <a:solidFill>
                          <a:schemeClr val="lt1"/>
                        </a:solidFill>
                        <a:latin typeface="Roboto Condensed"/>
                        <a:ea typeface="Roboto Condensed"/>
                        <a:cs typeface="Roboto Condensed"/>
                        <a:sym typeface="Roboto Condensed"/>
                      </a:endParaRPr>
                    </a:p>
                  </a:txBody>
                  <a:tcPr marL="91450" marR="91450" marT="45725" marB="45725" anchor="ctr">
                    <a:lnL w="9525" cap="flat" cmpd="sng">
                      <a:solidFill>
                        <a:srgbClr val="D9D9D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latin typeface="Roboto Condensed"/>
                          <a:ea typeface="Roboto Condensed"/>
                          <a:cs typeface="Roboto Condensed"/>
                          <a:sym typeface="Roboto Condensed"/>
                        </a:rPr>
                        <a:t>Design Principles</a:t>
                      </a:r>
                      <a:endParaRPr sz="1400" b="1" u="none" strike="noStrike" cap="none">
                        <a:solidFill>
                          <a:schemeClr val="lt1"/>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latin typeface="Roboto Condensed"/>
                          <a:ea typeface="Roboto Condensed"/>
                          <a:cs typeface="Roboto Condensed"/>
                          <a:sym typeface="Roboto Condensed"/>
                        </a:rPr>
                        <a:t>Defensive UI Patterns</a:t>
                      </a:r>
                      <a:endParaRPr sz="1400" b="1" u="none" strike="noStrike" cap="none">
                        <a:solidFill>
                          <a:schemeClr val="lt1"/>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0033A0"/>
                    </a:solidFill>
                  </a:tcPr>
                </a:tc>
                <a:extLst>
                  <a:ext uri="{0D108BD9-81ED-4DB2-BD59-A6C34878D82A}">
                    <a16:rowId xmlns:a16="http://schemas.microsoft.com/office/drawing/2014/main" val="10000"/>
                  </a:ext>
                </a:extLst>
              </a:tr>
              <a:tr h="6097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dk1"/>
                          </a:solidFill>
                          <a:latin typeface="Roboto Condensed"/>
                          <a:ea typeface="Roboto Condensed"/>
                          <a:cs typeface="Roboto Condensed"/>
                          <a:sym typeface="Roboto Condensed"/>
                        </a:rPr>
                        <a:t>Hallucinated facts – Incorrect Decisions</a:t>
                      </a:r>
                      <a:endParaRPr sz="14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D9D9D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6097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dk1"/>
                          </a:solidFill>
                          <a:latin typeface="Roboto Condensed"/>
                          <a:ea typeface="Roboto Condensed"/>
                          <a:cs typeface="Roboto Condensed"/>
                          <a:sym typeface="Roboto Condensed"/>
                        </a:rPr>
                        <a:t>Over-confident tone – user over-trust</a:t>
                      </a:r>
                      <a:endParaRPr sz="14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D9D9D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097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dk1"/>
                          </a:solidFill>
                          <a:latin typeface="Roboto Condensed"/>
                          <a:ea typeface="Roboto Condensed"/>
                          <a:cs typeface="Roboto Condensed"/>
                          <a:sym typeface="Roboto Condensed"/>
                        </a:rPr>
                        <a:t>Wrong tool/target – unintended edits</a:t>
                      </a:r>
                      <a:endParaRPr sz="14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D9D9D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6097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dk1"/>
                          </a:solidFill>
                          <a:latin typeface="Roboto Condensed"/>
                          <a:ea typeface="Roboto Condensed"/>
                          <a:cs typeface="Roboto Condensed"/>
                          <a:sym typeface="Roboto Condensed"/>
                        </a:rPr>
                        <a:t>Hidden side effects – Surprise Automation</a:t>
                      </a:r>
                      <a:endParaRPr sz="14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D9D9D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6097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dk1"/>
                          </a:solidFill>
                          <a:latin typeface="Roboto Condensed"/>
                          <a:ea typeface="Roboto Condensed"/>
                          <a:cs typeface="Roboto Condensed"/>
                          <a:sym typeface="Roboto Condensed"/>
                        </a:rPr>
                        <a:t>Slow or stuck loops – repeated actions </a:t>
                      </a:r>
                      <a:endParaRPr sz="14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D9D9D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6097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dk1"/>
                          </a:solidFill>
                          <a:latin typeface="Roboto Condensed"/>
                          <a:ea typeface="Roboto Condensed"/>
                          <a:cs typeface="Roboto Condensed"/>
                          <a:sym typeface="Roboto Condensed"/>
                        </a:rPr>
                        <a:t>Privilege Creep – Access beyond intent</a:t>
                      </a:r>
                      <a:endParaRPr sz="14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D9D9D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
        <p:nvSpPr>
          <p:cNvPr id="3271" name="Google Shape;3271;p162"/>
          <p:cNvSpPr/>
          <p:nvPr/>
        </p:nvSpPr>
        <p:spPr>
          <a:xfrm>
            <a:off x="4381852" y="1754486"/>
            <a:ext cx="753000" cy="18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Safe Defaults</a:t>
            </a:r>
            <a:endParaRPr sz="1800" b="0" i="0" u="none" strike="noStrike" cap="none">
              <a:solidFill>
                <a:srgbClr val="000000"/>
              </a:solidFill>
              <a:latin typeface="Roboto Condensed"/>
              <a:ea typeface="Roboto Condensed"/>
              <a:cs typeface="Roboto Condensed"/>
              <a:sym typeface="Roboto Condensed"/>
            </a:endParaRPr>
          </a:p>
        </p:txBody>
      </p:sp>
      <p:sp>
        <p:nvSpPr>
          <p:cNvPr id="3272" name="Google Shape;3272;p162"/>
          <p:cNvSpPr/>
          <p:nvPr/>
        </p:nvSpPr>
        <p:spPr>
          <a:xfrm>
            <a:off x="5333902" y="2028804"/>
            <a:ext cx="183000" cy="183000"/>
          </a:xfrm>
          <a:prstGeom prst="ellipse">
            <a:avLst/>
          </a:prstGeom>
          <a:solidFill>
            <a:srgbClr val="0033A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50"/>
              <a:buFont typeface="Arial"/>
              <a:buNone/>
            </a:pPr>
            <a:r>
              <a:rPr lang="en-US" sz="1050" b="0" i="0" u="none" strike="noStrike" cap="none">
                <a:solidFill>
                  <a:srgbClr val="FFFFFF"/>
                </a:solidFill>
                <a:latin typeface="Roboto Condensed"/>
                <a:ea typeface="Roboto Condensed"/>
                <a:cs typeface="Roboto Condensed"/>
                <a:sym typeface="Roboto Condensed"/>
              </a:rPr>
              <a:t>5</a:t>
            </a:r>
            <a:endParaRPr sz="1800" b="0" i="0" u="none" strike="noStrike" cap="none">
              <a:solidFill>
                <a:srgbClr val="000000"/>
              </a:solidFill>
              <a:latin typeface="Roboto Condensed"/>
              <a:ea typeface="Roboto Condensed"/>
              <a:cs typeface="Roboto Condensed"/>
              <a:sym typeface="Roboto Condensed"/>
            </a:endParaRPr>
          </a:p>
        </p:txBody>
      </p:sp>
      <p:sp>
        <p:nvSpPr>
          <p:cNvPr id="3273" name="Google Shape;3273;p162"/>
          <p:cNvSpPr/>
          <p:nvPr/>
        </p:nvSpPr>
        <p:spPr>
          <a:xfrm>
            <a:off x="5499150" y="2018046"/>
            <a:ext cx="1090200" cy="172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Explain-before-action</a:t>
            </a:r>
            <a:endParaRPr sz="1800" b="0" i="0" u="none" strike="noStrike" cap="none">
              <a:solidFill>
                <a:srgbClr val="000000"/>
              </a:solidFill>
              <a:latin typeface="Arial"/>
              <a:ea typeface="Arial"/>
              <a:cs typeface="Arial"/>
              <a:sym typeface="Arial"/>
            </a:endParaRPr>
          </a:p>
        </p:txBody>
      </p:sp>
      <p:sp>
        <p:nvSpPr>
          <p:cNvPr id="3274" name="Google Shape;3274;p162"/>
          <p:cNvSpPr/>
          <p:nvPr/>
        </p:nvSpPr>
        <p:spPr>
          <a:xfrm>
            <a:off x="4242005" y="2030205"/>
            <a:ext cx="183000" cy="183000"/>
          </a:xfrm>
          <a:prstGeom prst="ellipse">
            <a:avLst/>
          </a:prstGeom>
          <a:solidFill>
            <a:srgbClr val="0033A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50"/>
              <a:buFont typeface="Arial"/>
              <a:buNone/>
            </a:pPr>
            <a:r>
              <a:rPr lang="en-US" sz="1050" b="0" i="0" u="none" strike="noStrike" cap="none">
                <a:solidFill>
                  <a:srgbClr val="FFFFFF"/>
                </a:solidFill>
                <a:latin typeface="Roboto Condensed"/>
                <a:ea typeface="Roboto Condensed"/>
                <a:cs typeface="Roboto Condensed"/>
                <a:sym typeface="Roboto Condensed"/>
              </a:rPr>
              <a:t>6</a:t>
            </a:r>
            <a:endParaRPr sz="1800" b="0" i="0" u="none" strike="noStrike" cap="none">
              <a:solidFill>
                <a:srgbClr val="000000"/>
              </a:solidFill>
              <a:latin typeface="Roboto Condensed"/>
              <a:ea typeface="Roboto Condensed"/>
              <a:cs typeface="Roboto Condensed"/>
              <a:sym typeface="Roboto Condensed"/>
            </a:endParaRPr>
          </a:p>
        </p:txBody>
      </p:sp>
      <p:sp>
        <p:nvSpPr>
          <p:cNvPr id="3275" name="Google Shape;3275;p162"/>
          <p:cNvSpPr/>
          <p:nvPr/>
        </p:nvSpPr>
        <p:spPr>
          <a:xfrm>
            <a:off x="4228873" y="2030205"/>
            <a:ext cx="1090200" cy="18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Explicit </a:t>
            </a:r>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Trust controls</a:t>
            </a:r>
            <a:endParaRPr sz="1800" b="0" i="0" u="none" strike="noStrike" cap="none">
              <a:solidFill>
                <a:srgbClr val="000000"/>
              </a:solidFill>
              <a:latin typeface="Roboto Condensed"/>
              <a:ea typeface="Roboto Condensed"/>
              <a:cs typeface="Roboto Condensed"/>
              <a:sym typeface="Roboto Condensed"/>
            </a:endParaRPr>
          </a:p>
        </p:txBody>
      </p:sp>
      <p:sp>
        <p:nvSpPr>
          <p:cNvPr id="3276" name="Google Shape;3276;p162"/>
          <p:cNvSpPr/>
          <p:nvPr/>
        </p:nvSpPr>
        <p:spPr>
          <a:xfrm>
            <a:off x="4242005" y="2445857"/>
            <a:ext cx="183000" cy="183000"/>
          </a:xfrm>
          <a:prstGeom prst="ellipse">
            <a:avLst/>
          </a:prstGeom>
          <a:solidFill>
            <a:srgbClr val="0033A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50"/>
              <a:buFont typeface="Arial"/>
              <a:buNone/>
            </a:pPr>
            <a:r>
              <a:rPr lang="en-US" sz="1050" b="0" i="0" u="none" strike="noStrike" cap="none">
                <a:solidFill>
                  <a:srgbClr val="FFFFFF"/>
                </a:solidFill>
                <a:latin typeface="Roboto Condensed"/>
                <a:ea typeface="Roboto Condensed"/>
                <a:cs typeface="Roboto Condensed"/>
                <a:sym typeface="Roboto Condensed"/>
              </a:rPr>
              <a:t>6</a:t>
            </a:r>
            <a:endParaRPr sz="1800" b="0" i="0" u="none" strike="noStrike" cap="none">
              <a:solidFill>
                <a:srgbClr val="000000"/>
              </a:solidFill>
              <a:latin typeface="Roboto Condensed"/>
              <a:ea typeface="Roboto Condensed"/>
              <a:cs typeface="Roboto Condensed"/>
              <a:sym typeface="Roboto Condensed"/>
            </a:endParaRPr>
          </a:p>
        </p:txBody>
      </p:sp>
      <p:sp>
        <p:nvSpPr>
          <p:cNvPr id="3277" name="Google Shape;3277;p162"/>
          <p:cNvSpPr/>
          <p:nvPr/>
        </p:nvSpPr>
        <p:spPr>
          <a:xfrm>
            <a:off x="4239612" y="2445857"/>
            <a:ext cx="1090200" cy="18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Explicit </a:t>
            </a:r>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Trust controls</a:t>
            </a:r>
            <a:endParaRPr sz="1800" b="0" i="0" u="none" strike="noStrike" cap="none">
              <a:solidFill>
                <a:srgbClr val="000000"/>
              </a:solidFill>
              <a:latin typeface="Roboto Condensed"/>
              <a:ea typeface="Roboto Condensed"/>
              <a:cs typeface="Roboto Condensed"/>
              <a:sym typeface="Roboto Condensed"/>
            </a:endParaRPr>
          </a:p>
        </p:txBody>
      </p:sp>
      <p:sp>
        <p:nvSpPr>
          <p:cNvPr id="3278" name="Google Shape;3278;p162"/>
          <p:cNvSpPr/>
          <p:nvPr/>
        </p:nvSpPr>
        <p:spPr>
          <a:xfrm>
            <a:off x="4242005" y="2947878"/>
            <a:ext cx="183000" cy="183000"/>
          </a:xfrm>
          <a:prstGeom prst="ellipse">
            <a:avLst/>
          </a:prstGeom>
          <a:solidFill>
            <a:srgbClr val="0033A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50"/>
              <a:buFont typeface="Arial"/>
              <a:buNone/>
            </a:pPr>
            <a:r>
              <a:rPr lang="en-US" sz="1050" b="0" i="0" u="none" strike="noStrike" cap="none">
                <a:solidFill>
                  <a:srgbClr val="FFFFFF"/>
                </a:solidFill>
                <a:latin typeface="Roboto Condensed"/>
                <a:ea typeface="Roboto Condensed"/>
                <a:cs typeface="Roboto Condensed"/>
                <a:sym typeface="Roboto Condensed"/>
              </a:rPr>
              <a:t>1</a:t>
            </a:r>
            <a:endParaRPr sz="1800" b="0" i="0" u="none" strike="noStrike" cap="none">
              <a:solidFill>
                <a:srgbClr val="000000"/>
              </a:solidFill>
              <a:latin typeface="Roboto Condensed"/>
              <a:ea typeface="Roboto Condensed"/>
              <a:cs typeface="Roboto Condensed"/>
              <a:sym typeface="Roboto Condensed"/>
            </a:endParaRPr>
          </a:p>
        </p:txBody>
      </p:sp>
      <p:sp>
        <p:nvSpPr>
          <p:cNvPr id="3279" name="Google Shape;3279;p162"/>
          <p:cNvSpPr/>
          <p:nvPr/>
        </p:nvSpPr>
        <p:spPr>
          <a:xfrm>
            <a:off x="4381852" y="2947878"/>
            <a:ext cx="1090200" cy="18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Safe Defaults</a:t>
            </a:r>
            <a:endParaRPr sz="1800" b="0" i="0" u="none" strike="noStrike" cap="none">
              <a:solidFill>
                <a:srgbClr val="000000"/>
              </a:solidFill>
              <a:latin typeface="Roboto Condensed"/>
              <a:ea typeface="Roboto Condensed"/>
              <a:cs typeface="Roboto Condensed"/>
              <a:sym typeface="Roboto Condensed"/>
            </a:endParaRPr>
          </a:p>
        </p:txBody>
      </p:sp>
      <p:sp>
        <p:nvSpPr>
          <p:cNvPr id="3280" name="Google Shape;3280;p162"/>
          <p:cNvSpPr/>
          <p:nvPr/>
        </p:nvSpPr>
        <p:spPr>
          <a:xfrm>
            <a:off x="5333902" y="3270605"/>
            <a:ext cx="183000" cy="183000"/>
          </a:xfrm>
          <a:prstGeom prst="ellipse">
            <a:avLst/>
          </a:prstGeom>
          <a:solidFill>
            <a:srgbClr val="0033A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50"/>
              <a:buFont typeface="Arial"/>
              <a:buNone/>
            </a:pPr>
            <a:r>
              <a:rPr lang="en-US" sz="1050" b="0" i="0" u="none" strike="noStrike" cap="none">
                <a:solidFill>
                  <a:srgbClr val="FFFFFF"/>
                </a:solidFill>
                <a:latin typeface="Roboto Condensed"/>
                <a:ea typeface="Roboto Condensed"/>
                <a:cs typeface="Roboto Condensed"/>
                <a:sym typeface="Roboto Condensed"/>
              </a:rPr>
              <a:t>3</a:t>
            </a:r>
            <a:endParaRPr sz="1800" b="0" i="0" u="none" strike="noStrike" cap="none">
              <a:solidFill>
                <a:srgbClr val="000000"/>
              </a:solidFill>
              <a:latin typeface="Roboto Condensed"/>
              <a:ea typeface="Roboto Condensed"/>
              <a:cs typeface="Roboto Condensed"/>
              <a:sym typeface="Roboto Condensed"/>
            </a:endParaRPr>
          </a:p>
        </p:txBody>
      </p:sp>
      <p:sp>
        <p:nvSpPr>
          <p:cNvPr id="3281" name="Google Shape;3281;p162"/>
          <p:cNvSpPr/>
          <p:nvPr/>
        </p:nvSpPr>
        <p:spPr>
          <a:xfrm>
            <a:off x="5499150" y="3277777"/>
            <a:ext cx="1090200" cy="172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Scoped Autonomy</a:t>
            </a:r>
            <a:endParaRPr sz="1800" b="0" i="0" u="none" strike="noStrike" cap="none">
              <a:solidFill>
                <a:srgbClr val="000000"/>
              </a:solidFill>
              <a:latin typeface="Arial"/>
              <a:ea typeface="Arial"/>
              <a:cs typeface="Arial"/>
              <a:sym typeface="Arial"/>
            </a:endParaRPr>
          </a:p>
        </p:txBody>
      </p:sp>
      <p:sp>
        <p:nvSpPr>
          <p:cNvPr id="3282" name="Google Shape;3282;p162"/>
          <p:cNvSpPr/>
          <p:nvPr/>
        </p:nvSpPr>
        <p:spPr>
          <a:xfrm>
            <a:off x="4242005" y="3277777"/>
            <a:ext cx="183000" cy="183000"/>
          </a:xfrm>
          <a:prstGeom prst="ellipse">
            <a:avLst/>
          </a:prstGeom>
          <a:solidFill>
            <a:srgbClr val="0033A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50"/>
              <a:buFont typeface="Arial"/>
              <a:buNone/>
            </a:pPr>
            <a:r>
              <a:rPr lang="en-US" sz="1050" b="0" i="0" u="none" strike="noStrike" cap="none">
                <a:solidFill>
                  <a:srgbClr val="FFFFFF"/>
                </a:solidFill>
                <a:latin typeface="Roboto Condensed"/>
                <a:ea typeface="Roboto Condensed"/>
                <a:cs typeface="Roboto Condensed"/>
                <a:sym typeface="Roboto Condensed"/>
              </a:rPr>
              <a:t>5</a:t>
            </a:r>
            <a:endParaRPr sz="1800" b="0" i="0" u="none" strike="noStrike" cap="none">
              <a:solidFill>
                <a:srgbClr val="000000"/>
              </a:solidFill>
              <a:latin typeface="Roboto Condensed"/>
              <a:ea typeface="Roboto Condensed"/>
              <a:cs typeface="Roboto Condensed"/>
              <a:sym typeface="Roboto Condensed"/>
            </a:endParaRPr>
          </a:p>
        </p:txBody>
      </p:sp>
      <p:sp>
        <p:nvSpPr>
          <p:cNvPr id="3283" name="Google Shape;3283;p162"/>
          <p:cNvSpPr/>
          <p:nvPr/>
        </p:nvSpPr>
        <p:spPr>
          <a:xfrm>
            <a:off x="4350986" y="3277777"/>
            <a:ext cx="1090200" cy="18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Explain-before-action</a:t>
            </a:r>
            <a:endParaRPr sz="1800" b="0" i="0" u="none" strike="noStrike" cap="none">
              <a:solidFill>
                <a:srgbClr val="000000"/>
              </a:solidFill>
              <a:latin typeface="Roboto Condensed"/>
              <a:ea typeface="Roboto Condensed"/>
              <a:cs typeface="Roboto Condensed"/>
              <a:sym typeface="Roboto Condensed"/>
            </a:endParaRPr>
          </a:p>
        </p:txBody>
      </p:sp>
      <p:sp>
        <p:nvSpPr>
          <p:cNvPr id="3284" name="Google Shape;3284;p162"/>
          <p:cNvSpPr/>
          <p:nvPr/>
        </p:nvSpPr>
        <p:spPr>
          <a:xfrm>
            <a:off x="4242005" y="3558568"/>
            <a:ext cx="183000" cy="183000"/>
          </a:xfrm>
          <a:prstGeom prst="ellipse">
            <a:avLst/>
          </a:prstGeom>
          <a:solidFill>
            <a:srgbClr val="0033A0"/>
          </a:solidFill>
          <a:ln>
            <a:noFill/>
          </a:ln>
        </p:spPr>
        <p:txBody>
          <a:bodyPr spcFirstLastPara="1" wrap="square" lIns="0" tIns="0" rIns="0" bIns="45700" anchor="ctr" anchorCtr="0">
            <a:noAutofit/>
          </a:bodyPr>
          <a:lstStyle/>
          <a:p>
            <a:pPr marL="0" marR="0" lvl="0" indent="0" algn="ctr" rtl="0">
              <a:lnSpc>
                <a:spcPct val="100000"/>
              </a:lnSpc>
              <a:spcBef>
                <a:spcPts val="0"/>
              </a:spcBef>
              <a:spcAft>
                <a:spcPts val="0"/>
              </a:spcAft>
              <a:buClr>
                <a:srgbClr val="FFFFFF"/>
              </a:buClr>
              <a:buSzPts val="1050"/>
              <a:buFont typeface="Arial"/>
              <a:buNone/>
            </a:pPr>
            <a:r>
              <a:rPr lang="en-US" sz="1050" b="0" i="0" u="none" strike="noStrike" cap="none">
                <a:solidFill>
                  <a:srgbClr val="FFFFFF"/>
                </a:solidFill>
                <a:latin typeface="Roboto Condensed"/>
                <a:ea typeface="Roboto Condensed"/>
                <a:cs typeface="Roboto Condensed"/>
                <a:sym typeface="Roboto Condensed"/>
              </a:rPr>
              <a:t>1</a:t>
            </a:r>
            <a:endParaRPr sz="1800" b="0" i="0" u="none" strike="noStrike" cap="none">
              <a:solidFill>
                <a:srgbClr val="000000"/>
              </a:solidFill>
              <a:latin typeface="Roboto Condensed"/>
              <a:ea typeface="Roboto Condensed"/>
              <a:cs typeface="Roboto Condensed"/>
              <a:sym typeface="Roboto Condensed"/>
            </a:endParaRPr>
          </a:p>
        </p:txBody>
      </p:sp>
      <p:sp>
        <p:nvSpPr>
          <p:cNvPr id="3285" name="Google Shape;3285;p162"/>
          <p:cNvSpPr/>
          <p:nvPr/>
        </p:nvSpPr>
        <p:spPr>
          <a:xfrm>
            <a:off x="4381852" y="3558568"/>
            <a:ext cx="1090200" cy="18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Safe Defaults</a:t>
            </a:r>
            <a:endParaRPr sz="1800" b="0" i="0" u="none" strike="noStrike" cap="none">
              <a:solidFill>
                <a:srgbClr val="000000"/>
              </a:solidFill>
              <a:latin typeface="Roboto Condensed"/>
              <a:ea typeface="Roboto Condensed"/>
              <a:cs typeface="Roboto Condensed"/>
              <a:sym typeface="Roboto Condensed"/>
            </a:endParaRPr>
          </a:p>
        </p:txBody>
      </p:sp>
      <p:sp>
        <p:nvSpPr>
          <p:cNvPr id="3286" name="Google Shape;3286;p162"/>
          <p:cNvSpPr/>
          <p:nvPr/>
        </p:nvSpPr>
        <p:spPr>
          <a:xfrm>
            <a:off x="5333902" y="3876077"/>
            <a:ext cx="183000" cy="183000"/>
          </a:xfrm>
          <a:prstGeom prst="ellipse">
            <a:avLst/>
          </a:prstGeom>
          <a:solidFill>
            <a:srgbClr val="0033A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50"/>
              <a:buFont typeface="Arial"/>
              <a:buNone/>
            </a:pPr>
            <a:r>
              <a:rPr lang="en-US" sz="1050" b="0" i="0" u="none" strike="noStrike" cap="none">
                <a:solidFill>
                  <a:srgbClr val="FFFFFF"/>
                </a:solidFill>
                <a:latin typeface="Roboto Condensed"/>
                <a:ea typeface="Roboto Condensed"/>
                <a:cs typeface="Roboto Condensed"/>
                <a:sym typeface="Roboto Condensed"/>
              </a:rPr>
              <a:t>3</a:t>
            </a:r>
            <a:endParaRPr sz="1800" b="0" i="0" u="none" strike="noStrike" cap="none">
              <a:solidFill>
                <a:srgbClr val="000000"/>
              </a:solidFill>
              <a:latin typeface="Roboto Condensed"/>
              <a:ea typeface="Roboto Condensed"/>
              <a:cs typeface="Roboto Condensed"/>
              <a:sym typeface="Roboto Condensed"/>
            </a:endParaRPr>
          </a:p>
        </p:txBody>
      </p:sp>
      <p:sp>
        <p:nvSpPr>
          <p:cNvPr id="3287" name="Google Shape;3287;p162"/>
          <p:cNvSpPr/>
          <p:nvPr/>
        </p:nvSpPr>
        <p:spPr>
          <a:xfrm>
            <a:off x="5499150" y="3876077"/>
            <a:ext cx="1090200" cy="172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Scoped Autonomy</a:t>
            </a:r>
            <a:endParaRPr sz="1800" b="0" i="0" u="none" strike="noStrike" cap="none">
              <a:solidFill>
                <a:srgbClr val="000000"/>
              </a:solidFill>
              <a:latin typeface="Arial"/>
              <a:ea typeface="Arial"/>
              <a:cs typeface="Arial"/>
              <a:sym typeface="Arial"/>
            </a:endParaRPr>
          </a:p>
        </p:txBody>
      </p:sp>
      <p:sp>
        <p:nvSpPr>
          <p:cNvPr id="3288" name="Google Shape;3288;p162"/>
          <p:cNvSpPr/>
          <p:nvPr/>
        </p:nvSpPr>
        <p:spPr>
          <a:xfrm>
            <a:off x="4242005" y="3888467"/>
            <a:ext cx="183000" cy="183000"/>
          </a:xfrm>
          <a:prstGeom prst="ellipse">
            <a:avLst/>
          </a:prstGeom>
          <a:solidFill>
            <a:srgbClr val="0033A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50"/>
              <a:buFont typeface="Arial"/>
              <a:buNone/>
            </a:pPr>
            <a:r>
              <a:rPr lang="en-US" sz="1050" b="0" i="0" u="none" strike="noStrike" cap="none">
                <a:solidFill>
                  <a:srgbClr val="FFFFFF"/>
                </a:solidFill>
                <a:latin typeface="Roboto Condensed"/>
                <a:ea typeface="Roboto Condensed"/>
                <a:cs typeface="Roboto Condensed"/>
                <a:sym typeface="Roboto Condensed"/>
              </a:rPr>
              <a:t>5</a:t>
            </a:r>
            <a:endParaRPr sz="1800" b="0" i="0" u="none" strike="noStrike" cap="none">
              <a:solidFill>
                <a:srgbClr val="000000"/>
              </a:solidFill>
              <a:latin typeface="Roboto Condensed"/>
              <a:ea typeface="Roboto Condensed"/>
              <a:cs typeface="Roboto Condensed"/>
              <a:sym typeface="Roboto Condensed"/>
            </a:endParaRPr>
          </a:p>
        </p:txBody>
      </p:sp>
      <p:sp>
        <p:nvSpPr>
          <p:cNvPr id="3289" name="Google Shape;3289;p162"/>
          <p:cNvSpPr/>
          <p:nvPr/>
        </p:nvSpPr>
        <p:spPr>
          <a:xfrm>
            <a:off x="4366419" y="3888467"/>
            <a:ext cx="1090200" cy="18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Explain-before-action</a:t>
            </a:r>
            <a:endParaRPr sz="1800" b="0" i="0" u="none" strike="noStrike" cap="none">
              <a:solidFill>
                <a:srgbClr val="000000"/>
              </a:solidFill>
              <a:latin typeface="Roboto Condensed"/>
              <a:ea typeface="Roboto Condensed"/>
              <a:cs typeface="Roboto Condensed"/>
              <a:sym typeface="Roboto Condensed"/>
            </a:endParaRPr>
          </a:p>
        </p:txBody>
      </p:sp>
      <p:sp>
        <p:nvSpPr>
          <p:cNvPr id="3290" name="Google Shape;3290;p162"/>
          <p:cNvSpPr/>
          <p:nvPr/>
        </p:nvSpPr>
        <p:spPr>
          <a:xfrm>
            <a:off x="4242005" y="4249939"/>
            <a:ext cx="183000" cy="183000"/>
          </a:xfrm>
          <a:prstGeom prst="ellipse">
            <a:avLst/>
          </a:prstGeom>
          <a:solidFill>
            <a:srgbClr val="0033A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50"/>
              <a:buFont typeface="Arial"/>
              <a:buNone/>
            </a:pPr>
            <a:r>
              <a:rPr lang="en-US" sz="1050" b="0" i="0" u="none" strike="noStrike" cap="none">
                <a:solidFill>
                  <a:srgbClr val="FFFFFF"/>
                </a:solidFill>
                <a:latin typeface="Roboto Condensed"/>
                <a:ea typeface="Roboto Condensed"/>
                <a:cs typeface="Roboto Condensed"/>
                <a:sym typeface="Roboto Condensed"/>
              </a:rPr>
              <a:t>4</a:t>
            </a:r>
            <a:endParaRPr sz="1800" b="0" i="0" u="none" strike="noStrike" cap="none">
              <a:solidFill>
                <a:srgbClr val="000000"/>
              </a:solidFill>
              <a:latin typeface="Roboto Condensed"/>
              <a:ea typeface="Roboto Condensed"/>
              <a:cs typeface="Roboto Condensed"/>
              <a:sym typeface="Roboto Condensed"/>
            </a:endParaRPr>
          </a:p>
        </p:txBody>
      </p:sp>
      <p:sp>
        <p:nvSpPr>
          <p:cNvPr id="3291" name="Google Shape;3291;p162"/>
          <p:cNvSpPr/>
          <p:nvPr/>
        </p:nvSpPr>
        <p:spPr>
          <a:xfrm>
            <a:off x="4381852" y="4249939"/>
            <a:ext cx="1090200" cy="18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Continuous Control</a:t>
            </a:r>
            <a:endParaRPr sz="1800" b="0" i="0" u="none" strike="noStrike" cap="none">
              <a:solidFill>
                <a:srgbClr val="000000"/>
              </a:solidFill>
              <a:latin typeface="Roboto Condensed"/>
              <a:ea typeface="Roboto Condensed"/>
              <a:cs typeface="Roboto Condensed"/>
              <a:sym typeface="Roboto Condensed"/>
            </a:endParaRPr>
          </a:p>
        </p:txBody>
      </p:sp>
      <p:sp>
        <p:nvSpPr>
          <p:cNvPr id="3292" name="Google Shape;3292;p162"/>
          <p:cNvSpPr/>
          <p:nvPr/>
        </p:nvSpPr>
        <p:spPr>
          <a:xfrm>
            <a:off x="4242005" y="4769187"/>
            <a:ext cx="183000" cy="183000"/>
          </a:xfrm>
          <a:prstGeom prst="ellipse">
            <a:avLst/>
          </a:prstGeom>
          <a:solidFill>
            <a:srgbClr val="0033A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50"/>
              <a:buFont typeface="Arial"/>
              <a:buNone/>
            </a:pPr>
            <a:r>
              <a:rPr lang="en-US" sz="1050" b="0" i="0" u="none" strike="noStrike" cap="none">
                <a:solidFill>
                  <a:srgbClr val="FFFFFF"/>
                </a:solidFill>
                <a:latin typeface="Roboto Condensed"/>
                <a:ea typeface="Roboto Condensed"/>
                <a:cs typeface="Roboto Condensed"/>
                <a:sym typeface="Roboto Condensed"/>
              </a:rPr>
              <a:t>1</a:t>
            </a:r>
            <a:endParaRPr sz="1800" b="0" i="0" u="none" strike="noStrike" cap="none">
              <a:solidFill>
                <a:srgbClr val="000000"/>
              </a:solidFill>
              <a:latin typeface="Roboto Condensed"/>
              <a:ea typeface="Roboto Condensed"/>
              <a:cs typeface="Roboto Condensed"/>
              <a:sym typeface="Roboto Condensed"/>
            </a:endParaRPr>
          </a:p>
        </p:txBody>
      </p:sp>
      <p:sp>
        <p:nvSpPr>
          <p:cNvPr id="3293" name="Google Shape;3293;p162"/>
          <p:cNvSpPr/>
          <p:nvPr/>
        </p:nvSpPr>
        <p:spPr>
          <a:xfrm>
            <a:off x="4381852" y="4769187"/>
            <a:ext cx="1090200" cy="18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Safe Defaults</a:t>
            </a:r>
            <a:endParaRPr sz="1800" b="0" i="0" u="none" strike="noStrike" cap="none">
              <a:solidFill>
                <a:srgbClr val="000000"/>
              </a:solidFill>
              <a:latin typeface="Roboto Condensed"/>
              <a:ea typeface="Roboto Condensed"/>
              <a:cs typeface="Roboto Condensed"/>
              <a:sym typeface="Roboto Condensed"/>
            </a:endParaRPr>
          </a:p>
        </p:txBody>
      </p:sp>
      <p:sp>
        <p:nvSpPr>
          <p:cNvPr id="3294" name="Google Shape;3294;p162"/>
          <p:cNvSpPr/>
          <p:nvPr/>
        </p:nvSpPr>
        <p:spPr>
          <a:xfrm>
            <a:off x="4242005" y="5095277"/>
            <a:ext cx="183000" cy="183000"/>
          </a:xfrm>
          <a:prstGeom prst="ellipse">
            <a:avLst/>
          </a:prstGeom>
          <a:solidFill>
            <a:srgbClr val="0033A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50"/>
              <a:buFont typeface="Arial"/>
              <a:buNone/>
            </a:pPr>
            <a:r>
              <a:rPr lang="en-US" sz="1050" b="0" i="0" u="none" strike="noStrike" cap="none">
                <a:solidFill>
                  <a:srgbClr val="FFFFFF"/>
                </a:solidFill>
                <a:latin typeface="Roboto Condensed"/>
                <a:ea typeface="Roboto Condensed"/>
                <a:cs typeface="Roboto Condensed"/>
                <a:sym typeface="Roboto Condensed"/>
              </a:rPr>
              <a:t>3</a:t>
            </a:r>
            <a:endParaRPr sz="1800" b="0" i="0" u="none" strike="noStrike" cap="none">
              <a:solidFill>
                <a:srgbClr val="000000"/>
              </a:solidFill>
              <a:latin typeface="Roboto Condensed"/>
              <a:ea typeface="Roboto Condensed"/>
              <a:cs typeface="Roboto Condensed"/>
              <a:sym typeface="Roboto Condensed"/>
            </a:endParaRPr>
          </a:p>
        </p:txBody>
      </p:sp>
      <p:sp>
        <p:nvSpPr>
          <p:cNvPr id="3295" name="Google Shape;3295;p162"/>
          <p:cNvSpPr/>
          <p:nvPr/>
        </p:nvSpPr>
        <p:spPr>
          <a:xfrm>
            <a:off x="4381852" y="5095277"/>
            <a:ext cx="1090200" cy="18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Scoped Autonomy</a:t>
            </a:r>
            <a:endParaRPr sz="1800" b="0" i="0" u="none" strike="noStrike" cap="none">
              <a:solidFill>
                <a:srgbClr val="000000"/>
              </a:solidFill>
              <a:latin typeface="Roboto Condensed"/>
              <a:ea typeface="Roboto Condensed"/>
              <a:cs typeface="Roboto Condensed"/>
              <a:sym typeface="Roboto Condensed"/>
            </a:endParaRPr>
          </a:p>
        </p:txBody>
      </p:sp>
      <p:sp>
        <p:nvSpPr>
          <p:cNvPr id="3296" name="Google Shape;3296;p162"/>
          <p:cNvSpPr/>
          <p:nvPr/>
        </p:nvSpPr>
        <p:spPr>
          <a:xfrm>
            <a:off x="5333902" y="1754486"/>
            <a:ext cx="183000" cy="183000"/>
          </a:xfrm>
          <a:prstGeom prst="ellipse">
            <a:avLst/>
          </a:prstGeom>
          <a:solidFill>
            <a:srgbClr val="0033A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50"/>
              <a:buFont typeface="Arial"/>
              <a:buNone/>
            </a:pPr>
            <a:r>
              <a:rPr lang="en-US" sz="1050" b="0" i="0" u="none" strike="noStrike" cap="none">
                <a:solidFill>
                  <a:srgbClr val="FFFFFF"/>
                </a:solidFill>
                <a:latin typeface="Roboto Condensed"/>
                <a:ea typeface="Roboto Condensed"/>
                <a:cs typeface="Roboto Condensed"/>
                <a:sym typeface="Roboto Condensed"/>
              </a:rPr>
              <a:t>2</a:t>
            </a:r>
            <a:endParaRPr sz="1800" b="0" i="0" u="none" strike="noStrike" cap="none">
              <a:solidFill>
                <a:srgbClr val="000000"/>
              </a:solidFill>
              <a:latin typeface="Roboto Condensed"/>
              <a:ea typeface="Roboto Condensed"/>
              <a:cs typeface="Roboto Condensed"/>
              <a:sym typeface="Roboto Condensed"/>
            </a:endParaRPr>
          </a:p>
        </p:txBody>
      </p:sp>
      <p:sp>
        <p:nvSpPr>
          <p:cNvPr id="3297" name="Google Shape;3297;p162"/>
          <p:cNvSpPr/>
          <p:nvPr/>
        </p:nvSpPr>
        <p:spPr>
          <a:xfrm>
            <a:off x="5499150" y="1754486"/>
            <a:ext cx="753000" cy="172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Explicit Intent</a:t>
            </a:r>
            <a:endParaRPr sz="1800" b="0" i="0" u="none" strike="noStrike" cap="none">
              <a:solidFill>
                <a:srgbClr val="000000"/>
              </a:solidFill>
              <a:latin typeface="Arial"/>
              <a:ea typeface="Arial"/>
              <a:cs typeface="Arial"/>
              <a:sym typeface="Arial"/>
            </a:endParaRPr>
          </a:p>
        </p:txBody>
      </p:sp>
      <p:sp>
        <p:nvSpPr>
          <p:cNvPr id="3298" name="Google Shape;3298;p162"/>
          <p:cNvSpPr/>
          <p:nvPr/>
        </p:nvSpPr>
        <p:spPr>
          <a:xfrm>
            <a:off x="5333902" y="2929402"/>
            <a:ext cx="183000" cy="183000"/>
          </a:xfrm>
          <a:prstGeom prst="ellipse">
            <a:avLst/>
          </a:prstGeom>
          <a:solidFill>
            <a:srgbClr val="0033A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50"/>
              <a:buFont typeface="Arial"/>
              <a:buNone/>
            </a:pPr>
            <a:r>
              <a:rPr lang="en-US" sz="1050" b="0" i="0" u="none" strike="noStrike" cap="none">
                <a:solidFill>
                  <a:srgbClr val="FFFFFF"/>
                </a:solidFill>
                <a:latin typeface="Roboto Condensed"/>
                <a:ea typeface="Roboto Condensed"/>
                <a:cs typeface="Roboto Condensed"/>
                <a:sym typeface="Roboto Condensed"/>
              </a:rPr>
              <a:t>2</a:t>
            </a:r>
            <a:endParaRPr sz="1800" b="0" i="0" u="none" strike="noStrike" cap="none">
              <a:solidFill>
                <a:srgbClr val="000000"/>
              </a:solidFill>
              <a:latin typeface="Roboto Condensed"/>
              <a:ea typeface="Roboto Condensed"/>
              <a:cs typeface="Roboto Condensed"/>
              <a:sym typeface="Roboto Condensed"/>
            </a:endParaRPr>
          </a:p>
        </p:txBody>
      </p:sp>
      <p:sp>
        <p:nvSpPr>
          <p:cNvPr id="3299" name="Google Shape;3299;p162"/>
          <p:cNvSpPr/>
          <p:nvPr/>
        </p:nvSpPr>
        <p:spPr>
          <a:xfrm>
            <a:off x="5499150" y="2929402"/>
            <a:ext cx="753000" cy="172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Explicit Intent</a:t>
            </a:r>
            <a:endParaRPr sz="1800" b="0" i="0" u="none" strike="noStrike" cap="none">
              <a:solidFill>
                <a:srgbClr val="000000"/>
              </a:solidFill>
              <a:latin typeface="Arial"/>
              <a:ea typeface="Arial"/>
              <a:cs typeface="Arial"/>
              <a:sym typeface="Arial"/>
            </a:endParaRPr>
          </a:p>
        </p:txBody>
      </p:sp>
      <p:sp>
        <p:nvSpPr>
          <p:cNvPr id="3300" name="Google Shape;3300;p162"/>
          <p:cNvSpPr/>
          <p:nvPr/>
        </p:nvSpPr>
        <p:spPr>
          <a:xfrm>
            <a:off x="5333902" y="3545201"/>
            <a:ext cx="183000" cy="183000"/>
          </a:xfrm>
          <a:prstGeom prst="ellipse">
            <a:avLst/>
          </a:prstGeom>
          <a:solidFill>
            <a:srgbClr val="0033A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50"/>
              <a:buFont typeface="Arial"/>
              <a:buNone/>
            </a:pPr>
            <a:r>
              <a:rPr lang="en-US" sz="1050" b="0" i="0" u="none" strike="noStrike" cap="none">
                <a:solidFill>
                  <a:srgbClr val="FFFFFF"/>
                </a:solidFill>
                <a:latin typeface="Roboto Condensed"/>
                <a:ea typeface="Roboto Condensed"/>
                <a:cs typeface="Roboto Condensed"/>
                <a:sym typeface="Roboto Condensed"/>
              </a:rPr>
              <a:t>2</a:t>
            </a:r>
            <a:endParaRPr sz="1800" b="0" i="0" u="none" strike="noStrike" cap="none">
              <a:solidFill>
                <a:srgbClr val="000000"/>
              </a:solidFill>
              <a:latin typeface="Roboto Condensed"/>
              <a:ea typeface="Roboto Condensed"/>
              <a:cs typeface="Roboto Condensed"/>
              <a:sym typeface="Roboto Condensed"/>
            </a:endParaRPr>
          </a:p>
        </p:txBody>
      </p:sp>
      <p:sp>
        <p:nvSpPr>
          <p:cNvPr id="3301" name="Google Shape;3301;p162"/>
          <p:cNvSpPr/>
          <p:nvPr/>
        </p:nvSpPr>
        <p:spPr>
          <a:xfrm>
            <a:off x="5499150" y="3545201"/>
            <a:ext cx="753000" cy="172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Explicit Intent</a:t>
            </a:r>
            <a:endParaRPr sz="1800" b="0" i="0" u="none" strike="noStrike" cap="none">
              <a:solidFill>
                <a:srgbClr val="000000"/>
              </a:solidFill>
              <a:latin typeface="Arial"/>
              <a:ea typeface="Arial"/>
              <a:cs typeface="Arial"/>
              <a:sym typeface="Arial"/>
            </a:endParaRPr>
          </a:p>
        </p:txBody>
      </p:sp>
      <p:sp>
        <p:nvSpPr>
          <p:cNvPr id="3302" name="Google Shape;3302;p162"/>
          <p:cNvSpPr/>
          <p:nvPr/>
        </p:nvSpPr>
        <p:spPr>
          <a:xfrm>
            <a:off x="5333902" y="4765445"/>
            <a:ext cx="183000" cy="183000"/>
          </a:xfrm>
          <a:prstGeom prst="ellipse">
            <a:avLst/>
          </a:prstGeom>
          <a:solidFill>
            <a:srgbClr val="0033A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50"/>
              <a:buFont typeface="Arial"/>
              <a:buNone/>
            </a:pPr>
            <a:r>
              <a:rPr lang="en-US" sz="1050" b="0" i="0" u="none" strike="noStrike" cap="none">
                <a:solidFill>
                  <a:srgbClr val="FFFFFF"/>
                </a:solidFill>
                <a:latin typeface="Roboto Condensed"/>
                <a:ea typeface="Roboto Condensed"/>
                <a:cs typeface="Roboto Condensed"/>
                <a:sym typeface="Roboto Condensed"/>
              </a:rPr>
              <a:t>2</a:t>
            </a:r>
            <a:endParaRPr sz="1800" b="0" i="0" u="none" strike="noStrike" cap="none">
              <a:solidFill>
                <a:srgbClr val="000000"/>
              </a:solidFill>
              <a:latin typeface="Roboto Condensed"/>
              <a:ea typeface="Roboto Condensed"/>
              <a:cs typeface="Roboto Condensed"/>
              <a:sym typeface="Roboto Condensed"/>
            </a:endParaRPr>
          </a:p>
        </p:txBody>
      </p:sp>
      <p:sp>
        <p:nvSpPr>
          <p:cNvPr id="3303" name="Google Shape;3303;p162"/>
          <p:cNvSpPr/>
          <p:nvPr/>
        </p:nvSpPr>
        <p:spPr>
          <a:xfrm>
            <a:off x="5499150" y="4765445"/>
            <a:ext cx="753000" cy="172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Explicit Intent</a:t>
            </a:r>
            <a:endParaRPr sz="1800" b="0" i="0" u="none" strike="noStrike" cap="none">
              <a:solidFill>
                <a:srgbClr val="000000"/>
              </a:solidFill>
              <a:latin typeface="Arial"/>
              <a:ea typeface="Arial"/>
              <a:cs typeface="Arial"/>
              <a:sym typeface="Arial"/>
            </a:endParaRPr>
          </a:p>
        </p:txBody>
      </p:sp>
      <p:sp>
        <p:nvSpPr>
          <p:cNvPr id="3304" name="Google Shape;3304;p162"/>
          <p:cNvSpPr/>
          <p:nvPr/>
        </p:nvSpPr>
        <p:spPr>
          <a:xfrm>
            <a:off x="6865072" y="1735660"/>
            <a:ext cx="352800" cy="2931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rgbClr val="FFFFFF"/>
              </a:solidFill>
              <a:latin typeface="Roboto Condensed"/>
              <a:ea typeface="Roboto Condensed"/>
              <a:cs typeface="Roboto Condensed"/>
              <a:sym typeface="Roboto Condensed"/>
            </a:endParaRPr>
          </a:p>
        </p:txBody>
      </p:sp>
      <p:sp>
        <p:nvSpPr>
          <p:cNvPr id="3305" name="Google Shape;3305;p162"/>
          <p:cNvSpPr/>
          <p:nvPr/>
        </p:nvSpPr>
        <p:spPr>
          <a:xfrm>
            <a:off x="6802997" y="1773087"/>
            <a:ext cx="463800" cy="2127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Roboto Condensed"/>
                <a:ea typeface="Roboto Condensed"/>
                <a:cs typeface="Roboto Condensed"/>
                <a:sym typeface="Roboto Condensed"/>
              </a:rPr>
              <a:t>P01</a:t>
            </a:r>
            <a:endParaRPr sz="1800" b="0" i="0" u="none" strike="noStrike" cap="none">
              <a:solidFill>
                <a:srgbClr val="FFFFFF"/>
              </a:solidFill>
              <a:latin typeface="Roboto Condensed"/>
              <a:ea typeface="Roboto Condensed"/>
              <a:cs typeface="Roboto Condensed"/>
              <a:sym typeface="Roboto Condensed"/>
            </a:endParaRPr>
          </a:p>
        </p:txBody>
      </p:sp>
      <p:sp>
        <p:nvSpPr>
          <p:cNvPr id="3306" name="Google Shape;3306;p162"/>
          <p:cNvSpPr/>
          <p:nvPr/>
        </p:nvSpPr>
        <p:spPr>
          <a:xfrm>
            <a:off x="7112494" y="1735660"/>
            <a:ext cx="824700" cy="293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Plan </a:t>
            </a:r>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Preview</a:t>
            </a:r>
            <a:endParaRPr sz="1800" b="0" i="0" u="none" strike="noStrike" cap="none">
              <a:solidFill>
                <a:srgbClr val="000000"/>
              </a:solidFill>
              <a:latin typeface="Roboto Condensed"/>
              <a:ea typeface="Roboto Condensed"/>
              <a:cs typeface="Roboto Condensed"/>
              <a:sym typeface="Roboto Condensed"/>
            </a:endParaRPr>
          </a:p>
        </p:txBody>
      </p:sp>
      <p:sp>
        <p:nvSpPr>
          <p:cNvPr id="3307" name="Google Shape;3307;p162"/>
          <p:cNvSpPr/>
          <p:nvPr/>
        </p:nvSpPr>
        <p:spPr>
          <a:xfrm>
            <a:off x="7810156" y="1735660"/>
            <a:ext cx="352800" cy="2931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rgbClr val="FFFFFF"/>
              </a:solidFill>
              <a:latin typeface="Roboto Condensed"/>
              <a:ea typeface="Roboto Condensed"/>
              <a:cs typeface="Roboto Condensed"/>
              <a:sym typeface="Roboto Condensed"/>
            </a:endParaRPr>
          </a:p>
        </p:txBody>
      </p:sp>
      <p:sp>
        <p:nvSpPr>
          <p:cNvPr id="3308" name="Google Shape;3308;p162"/>
          <p:cNvSpPr/>
          <p:nvPr/>
        </p:nvSpPr>
        <p:spPr>
          <a:xfrm>
            <a:off x="7748081" y="1773087"/>
            <a:ext cx="463800" cy="2127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Roboto Condensed"/>
                <a:ea typeface="Roboto Condensed"/>
                <a:cs typeface="Roboto Condensed"/>
                <a:sym typeface="Roboto Condensed"/>
              </a:rPr>
              <a:t>P02</a:t>
            </a:r>
            <a:endParaRPr sz="1800" b="0" i="0" u="none" strike="noStrike" cap="none">
              <a:solidFill>
                <a:srgbClr val="FFFFFF"/>
              </a:solidFill>
              <a:latin typeface="Roboto Condensed"/>
              <a:ea typeface="Roboto Condensed"/>
              <a:cs typeface="Roboto Condensed"/>
              <a:sym typeface="Roboto Condensed"/>
            </a:endParaRPr>
          </a:p>
        </p:txBody>
      </p:sp>
      <p:sp>
        <p:nvSpPr>
          <p:cNvPr id="3309" name="Google Shape;3309;p162"/>
          <p:cNvSpPr/>
          <p:nvPr/>
        </p:nvSpPr>
        <p:spPr>
          <a:xfrm>
            <a:off x="8057578" y="1735660"/>
            <a:ext cx="824700" cy="293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Bounded Controls</a:t>
            </a:r>
            <a:endParaRPr sz="1800" b="0" i="0" u="none" strike="noStrike" cap="none">
              <a:solidFill>
                <a:srgbClr val="000000"/>
              </a:solidFill>
              <a:latin typeface="Roboto Condensed"/>
              <a:ea typeface="Roboto Condensed"/>
              <a:cs typeface="Roboto Condensed"/>
              <a:sym typeface="Roboto Condensed"/>
            </a:endParaRPr>
          </a:p>
        </p:txBody>
      </p:sp>
      <p:sp>
        <p:nvSpPr>
          <p:cNvPr id="3310" name="Google Shape;3310;p162"/>
          <p:cNvSpPr/>
          <p:nvPr/>
        </p:nvSpPr>
        <p:spPr>
          <a:xfrm>
            <a:off x="8755241" y="1735660"/>
            <a:ext cx="352800" cy="2931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rgbClr val="FFFFFF"/>
              </a:solidFill>
              <a:latin typeface="Roboto Condensed"/>
              <a:ea typeface="Roboto Condensed"/>
              <a:cs typeface="Roboto Condensed"/>
              <a:sym typeface="Roboto Condensed"/>
            </a:endParaRPr>
          </a:p>
        </p:txBody>
      </p:sp>
      <p:sp>
        <p:nvSpPr>
          <p:cNvPr id="3311" name="Google Shape;3311;p162"/>
          <p:cNvSpPr/>
          <p:nvPr/>
        </p:nvSpPr>
        <p:spPr>
          <a:xfrm>
            <a:off x="8693166" y="1773087"/>
            <a:ext cx="463800" cy="2127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Roboto Condensed"/>
                <a:ea typeface="Roboto Condensed"/>
                <a:cs typeface="Roboto Condensed"/>
                <a:sym typeface="Roboto Condensed"/>
              </a:rPr>
              <a:t>P04</a:t>
            </a:r>
            <a:endParaRPr sz="1800" b="0" i="0" u="none" strike="noStrike" cap="none">
              <a:solidFill>
                <a:srgbClr val="FFFFFF"/>
              </a:solidFill>
              <a:latin typeface="Roboto Condensed"/>
              <a:ea typeface="Roboto Condensed"/>
              <a:cs typeface="Roboto Condensed"/>
              <a:sym typeface="Roboto Condensed"/>
            </a:endParaRPr>
          </a:p>
        </p:txBody>
      </p:sp>
      <p:sp>
        <p:nvSpPr>
          <p:cNvPr id="3312" name="Google Shape;3312;p162"/>
          <p:cNvSpPr/>
          <p:nvPr/>
        </p:nvSpPr>
        <p:spPr>
          <a:xfrm>
            <a:off x="9002663" y="1735660"/>
            <a:ext cx="824700" cy="293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Evidence Chips and Citations</a:t>
            </a:r>
            <a:endParaRPr sz="1800" b="0" i="0" u="none" strike="noStrike" cap="none">
              <a:solidFill>
                <a:srgbClr val="000000"/>
              </a:solidFill>
              <a:latin typeface="Roboto Condensed"/>
              <a:ea typeface="Roboto Condensed"/>
              <a:cs typeface="Roboto Condensed"/>
              <a:sym typeface="Roboto Condensed"/>
            </a:endParaRPr>
          </a:p>
        </p:txBody>
      </p:sp>
      <p:sp>
        <p:nvSpPr>
          <p:cNvPr id="3313" name="Google Shape;3313;p162"/>
          <p:cNvSpPr/>
          <p:nvPr/>
        </p:nvSpPr>
        <p:spPr>
          <a:xfrm>
            <a:off x="6865072" y="2429720"/>
            <a:ext cx="352800" cy="2931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rgbClr val="FFFFFF"/>
              </a:solidFill>
              <a:latin typeface="Roboto Condensed"/>
              <a:ea typeface="Roboto Condensed"/>
              <a:cs typeface="Roboto Condensed"/>
              <a:sym typeface="Roboto Condensed"/>
            </a:endParaRPr>
          </a:p>
        </p:txBody>
      </p:sp>
      <p:sp>
        <p:nvSpPr>
          <p:cNvPr id="3314" name="Google Shape;3314;p162"/>
          <p:cNvSpPr/>
          <p:nvPr/>
        </p:nvSpPr>
        <p:spPr>
          <a:xfrm>
            <a:off x="6811465" y="2469265"/>
            <a:ext cx="463800" cy="2127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Roboto Condensed"/>
                <a:ea typeface="Roboto Condensed"/>
                <a:cs typeface="Roboto Condensed"/>
                <a:sym typeface="Roboto Condensed"/>
              </a:rPr>
              <a:t>P04</a:t>
            </a:r>
            <a:endParaRPr sz="1800" b="0" i="0" u="none" strike="noStrike" cap="none">
              <a:solidFill>
                <a:srgbClr val="FFFFFF"/>
              </a:solidFill>
              <a:latin typeface="Roboto Condensed"/>
              <a:ea typeface="Roboto Condensed"/>
              <a:cs typeface="Roboto Condensed"/>
              <a:sym typeface="Roboto Condensed"/>
            </a:endParaRPr>
          </a:p>
        </p:txBody>
      </p:sp>
      <p:sp>
        <p:nvSpPr>
          <p:cNvPr id="3315" name="Google Shape;3315;p162"/>
          <p:cNvSpPr/>
          <p:nvPr/>
        </p:nvSpPr>
        <p:spPr>
          <a:xfrm>
            <a:off x="7112494" y="2429720"/>
            <a:ext cx="824700" cy="293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Evidence Chips and Citations</a:t>
            </a:r>
            <a:endParaRPr sz="1800" b="0" i="0" u="none" strike="noStrike" cap="none">
              <a:solidFill>
                <a:srgbClr val="000000"/>
              </a:solidFill>
              <a:latin typeface="Roboto Condensed"/>
              <a:ea typeface="Roboto Condensed"/>
              <a:cs typeface="Roboto Condensed"/>
              <a:sym typeface="Roboto Condensed"/>
            </a:endParaRPr>
          </a:p>
        </p:txBody>
      </p:sp>
      <p:sp>
        <p:nvSpPr>
          <p:cNvPr id="3316" name="Google Shape;3316;p162"/>
          <p:cNvSpPr/>
          <p:nvPr/>
        </p:nvSpPr>
        <p:spPr>
          <a:xfrm>
            <a:off x="6865072" y="2976376"/>
            <a:ext cx="352800" cy="2931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rgbClr val="FFFFFF"/>
              </a:solidFill>
              <a:latin typeface="Roboto Condensed"/>
              <a:ea typeface="Roboto Condensed"/>
              <a:cs typeface="Roboto Condensed"/>
              <a:sym typeface="Roboto Condensed"/>
            </a:endParaRPr>
          </a:p>
        </p:txBody>
      </p:sp>
      <p:sp>
        <p:nvSpPr>
          <p:cNvPr id="3317" name="Google Shape;3317;p162"/>
          <p:cNvSpPr/>
          <p:nvPr/>
        </p:nvSpPr>
        <p:spPr>
          <a:xfrm>
            <a:off x="6811465" y="3015921"/>
            <a:ext cx="463800" cy="2127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Roboto Condensed"/>
                <a:ea typeface="Roboto Condensed"/>
                <a:cs typeface="Roboto Condensed"/>
                <a:sym typeface="Roboto Condensed"/>
              </a:rPr>
              <a:t>P01</a:t>
            </a:r>
            <a:endParaRPr sz="1800" b="0" i="0" u="none" strike="noStrike" cap="none">
              <a:solidFill>
                <a:srgbClr val="FFFFFF"/>
              </a:solidFill>
              <a:latin typeface="Roboto Condensed"/>
              <a:ea typeface="Roboto Condensed"/>
              <a:cs typeface="Roboto Condensed"/>
              <a:sym typeface="Roboto Condensed"/>
            </a:endParaRPr>
          </a:p>
        </p:txBody>
      </p:sp>
      <p:sp>
        <p:nvSpPr>
          <p:cNvPr id="3318" name="Google Shape;3318;p162"/>
          <p:cNvSpPr/>
          <p:nvPr/>
        </p:nvSpPr>
        <p:spPr>
          <a:xfrm>
            <a:off x="7112494" y="2976376"/>
            <a:ext cx="824700" cy="293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Plan </a:t>
            </a:r>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Preview</a:t>
            </a:r>
            <a:endParaRPr sz="1800" b="0" i="0" u="none" strike="noStrike" cap="none">
              <a:solidFill>
                <a:srgbClr val="000000"/>
              </a:solidFill>
              <a:latin typeface="Roboto Condensed"/>
              <a:ea typeface="Roboto Condensed"/>
              <a:cs typeface="Roboto Condensed"/>
              <a:sym typeface="Roboto Condensed"/>
            </a:endParaRPr>
          </a:p>
        </p:txBody>
      </p:sp>
      <p:sp>
        <p:nvSpPr>
          <p:cNvPr id="3319" name="Google Shape;3319;p162"/>
          <p:cNvSpPr/>
          <p:nvPr/>
        </p:nvSpPr>
        <p:spPr>
          <a:xfrm>
            <a:off x="7810156" y="2976376"/>
            <a:ext cx="352800" cy="2931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rgbClr val="FFFFFF"/>
              </a:solidFill>
              <a:latin typeface="Roboto Condensed"/>
              <a:ea typeface="Roboto Condensed"/>
              <a:cs typeface="Roboto Condensed"/>
              <a:sym typeface="Roboto Condensed"/>
            </a:endParaRPr>
          </a:p>
        </p:txBody>
      </p:sp>
      <p:sp>
        <p:nvSpPr>
          <p:cNvPr id="3320" name="Google Shape;3320;p162"/>
          <p:cNvSpPr/>
          <p:nvPr/>
        </p:nvSpPr>
        <p:spPr>
          <a:xfrm>
            <a:off x="7753161" y="3017613"/>
            <a:ext cx="463800" cy="2127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Roboto Condensed"/>
                <a:ea typeface="Roboto Condensed"/>
                <a:cs typeface="Roboto Condensed"/>
                <a:sym typeface="Roboto Condensed"/>
              </a:rPr>
              <a:t>P02</a:t>
            </a:r>
            <a:endParaRPr sz="1800" b="0" i="0" u="none" strike="noStrike" cap="none">
              <a:solidFill>
                <a:srgbClr val="FFFFFF"/>
              </a:solidFill>
              <a:latin typeface="Roboto Condensed"/>
              <a:ea typeface="Roboto Condensed"/>
              <a:cs typeface="Roboto Condensed"/>
              <a:sym typeface="Roboto Condensed"/>
            </a:endParaRPr>
          </a:p>
        </p:txBody>
      </p:sp>
      <p:sp>
        <p:nvSpPr>
          <p:cNvPr id="3321" name="Google Shape;3321;p162"/>
          <p:cNvSpPr/>
          <p:nvPr/>
        </p:nvSpPr>
        <p:spPr>
          <a:xfrm>
            <a:off x="8057578" y="2976376"/>
            <a:ext cx="824700" cy="293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Bounded Controls</a:t>
            </a:r>
            <a:endParaRPr sz="1800" b="0" i="0" u="none" strike="noStrike" cap="none">
              <a:solidFill>
                <a:srgbClr val="000000"/>
              </a:solidFill>
              <a:latin typeface="Roboto Condensed"/>
              <a:ea typeface="Roboto Condensed"/>
              <a:cs typeface="Roboto Condensed"/>
              <a:sym typeface="Roboto Condensed"/>
            </a:endParaRPr>
          </a:p>
        </p:txBody>
      </p:sp>
      <p:sp>
        <p:nvSpPr>
          <p:cNvPr id="3322" name="Google Shape;3322;p162"/>
          <p:cNvSpPr/>
          <p:nvPr/>
        </p:nvSpPr>
        <p:spPr>
          <a:xfrm>
            <a:off x="8755241" y="2976376"/>
            <a:ext cx="352800" cy="2931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rgbClr val="FFFFFF"/>
              </a:solidFill>
              <a:latin typeface="Roboto Condensed"/>
              <a:ea typeface="Roboto Condensed"/>
              <a:cs typeface="Roboto Condensed"/>
              <a:sym typeface="Roboto Condensed"/>
            </a:endParaRPr>
          </a:p>
        </p:txBody>
      </p:sp>
      <p:sp>
        <p:nvSpPr>
          <p:cNvPr id="3323" name="Google Shape;3323;p162"/>
          <p:cNvSpPr/>
          <p:nvPr/>
        </p:nvSpPr>
        <p:spPr>
          <a:xfrm>
            <a:off x="8703326" y="3017613"/>
            <a:ext cx="463800" cy="2127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Roboto Condensed"/>
                <a:ea typeface="Roboto Condensed"/>
                <a:cs typeface="Roboto Condensed"/>
                <a:sym typeface="Roboto Condensed"/>
              </a:rPr>
              <a:t>P05</a:t>
            </a:r>
            <a:endParaRPr sz="1800" b="0" i="0" u="none" strike="noStrike" cap="none">
              <a:solidFill>
                <a:srgbClr val="FFFFFF"/>
              </a:solidFill>
              <a:latin typeface="Roboto Condensed"/>
              <a:ea typeface="Roboto Condensed"/>
              <a:cs typeface="Roboto Condensed"/>
              <a:sym typeface="Roboto Condensed"/>
            </a:endParaRPr>
          </a:p>
        </p:txBody>
      </p:sp>
      <p:sp>
        <p:nvSpPr>
          <p:cNvPr id="3324" name="Google Shape;3324;p162"/>
          <p:cNvSpPr/>
          <p:nvPr/>
        </p:nvSpPr>
        <p:spPr>
          <a:xfrm>
            <a:off x="9002663" y="2976376"/>
            <a:ext cx="824700" cy="293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Live Thought Trace</a:t>
            </a:r>
            <a:endParaRPr sz="1800" b="0" i="0" u="none" strike="noStrike" cap="none">
              <a:solidFill>
                <a:srgbClr val="000000"/>
              </a:solidFill>
              <a:latin typeface="Roboto Condensed"/>
              <a:ea typeface="Roboto Condensed"/>
              <a:cs typeface="Roboto Condensed"/>
              <a:sym typeface="Roboto Condensed"/>
            </a:endParaRPr>
          </a:p>
        </p:txBody>
      </p:sp>
      <p:sp>
        <p:nvSpPr>
          <p:cNvPr id="3325" name="Google Shape;3325;p162"/>
          <p:cNvSpPr/>
          <p:nvPr/>
        </p:nvSpPr>
        <p:spPr>
          <a:xfrm>
            <a:off x="9707377" y="2976376"/>
            <a:ext cx="352800" cy="2931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rgbClr val="FFFFFF"/>
              </a:solidFill>
              <a:latin typeface="Roboto Condensed"/>
              <a:ea typeface="Roboto Condensed"/>
              <a:cs typeface="Roboto Condensed"/>
              <a:sym typeface="Roboto Condensed"/>
            </a:endParaRPr>
          </a:p>
        </p:txBody>
      </p:sp>
      <p:sp>
        <p:nvSpPr>
          <p:cNvPr id="3326" name="Google Shape;3326;p162"/>
          <p:cNvSpPr/>
          <p:nvPr/>
        </p:nvSpPr>
        <p:spPr>
          <a:xfrm>
            <a:off x="9650382" y="3017613"/>
            <a:ext cx="463800" cy="2127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Roboto Condensed"/>
                <a:ea typeface="Roboto Condensed"/>
                <a:cs typeface="Roboto Condensed"/>
                <a:sym typeface="Roboto Condensed"/>
              </a:rPr>
              <a:t>P03</a:t>
            </a:r>
            <a:endParaRPr sz="1800" b="0" i="0" u="none" strike="noStrike" cap="none">
              <a:solidFill>
                <a:srgbClr val="FFFFFF"/>
              </a:solidFill>
              <a:latin typeface="Roboto Condensed"/>
              <a:ea typeface="Roboto Condensed"/>
              <a:cs typeface="Roboto Condensed"/>
              <a:sym typeface="Roboto Condensed"/>
            </a:endParaRPr>
          </a:p>
        </p:txBody>
      </p:sp>
      <p:sp>
        <p:nvSpPr>
          <p:cNvPr id="3327" name="Google Shape;3327;p162"/>
          <p:cNvSpPr/>
          <p:nvPr/>
        </p:nvSpPr>
        <p:spPr>
          <a:xfrm>
            <a:off x="9929399" y="2976376"/>
            <a:ext cx="824700" cy="293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Auto Pause checkpoints</a:t>
            </a:r>
            <a:endParaRPr sz="1800" b="0" i="0" u="none" strike="noStrike" cap="none">
              <a:solidFill>
                <a:srgbClr val="000000"/>
              </a:solidFill>
              <a:latin typeface="Roboto Condensed"/>
              <a:ea typeface="Roboto Condensed"/>
              <a:cs typeface="Roboto Condensed"/>
              <a:sym typeface="Roboto Condensed"/>
            </a:endParaRPr>
          </a:p>
        </p:txBody>
      </p:sp>
      <p:sp>
        <p:nvSpPr>
          <p:cNvPr id="3328" name="Google Shape;3328;p162"/>
          <p:cNvSpPr/>
          <p:nvPr/>
        </p:nvSpPr>
        <p:spPr>
          <a:xfrm>
            <a:off x="6865072" y="3612870"/>
            <a:ext cx="352800" cy="2931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rgbClr val="FFFFFF"/>
              </a:solidFill>
              <a:latin typeface="Roboto Condensed"/>
              <a:ea typeface="Roboto Condensed"/>
              <a:cs typeface="Roboto Condensed"/>
              <a:sym typeface="Roboto Condensed"/>
            </a:endParaRPr>
          </a:p>
        </p:txBody>
      </p:sp>
      <p:sp>
        <p:nvSpPr>
          <p:cNvPr id="3329" name="Google Shape;3329;p162"/>
          <p:cNvSpPr/>
          <p:nvPr/>
        </p:nvSpPr>
        <p:spPr>
          <a:xfrm>
            <a:off x="6811465" y="3652415"/>
            <a:ext cx="463800" cy="2127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Roboto Condensed"/>
                <a:ea typeface="Roboto Condensed"/>
                <a:cs typeface="Roboto Condensed"/>
                <a:sym typeface="Roboto Condensed"/>
              </a:rPr>
              <a:t>P01</a:t>
            </a:r>
            <a:endParaRPr sz="1800" b="0" i="0" u="none" strike="noStrike" cap="none">
              <a:solidFill>
                <a:srgbClr val="FFFFFF"/>
              </a:solidFill>
              <a:latin typeface="Roboto Condensed"/>
              <a:ea typeface="Roboto Condensed"/>
              <a:cs typeface="Roboto Condensed"/>
              <a:sym typeface="Roboto Condensed"/>
            </a:endParaRPr>
          </a:p>
        </p:txBody>
      </p:sp>
      <p:sp>
        <p:nvSpPr>
          <p:cNvPr id="3330" name="Google Shape;3330;p162"/>
          <p:cNvSpPr/>
          <p:nvPr/>
        </p:nvSpPr>
        <p:spPr>
          <a:xfrm>
            <a:off x="7112494" y="3612870"/>
            <a:ext cx="824700" cy="293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Plan </a:t>
            </a:r>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Preview</a:t>
            </a:r>
            <a:endParaRPr sz="1800" b="0" i="0" u="none" strike="noStrike" cap="none">
              <a:solidFill>
                <a:srgbClr val="000000"/>
              </a:solidFill>
              <a:latin typeface="Roboto Condensed"/>
              <a:ea typeface="Roboto Condensed"/>
              <a:cs typeface="Roboto Condensed"/>
              <a:sym typeface="Roboto Condensed"/>
            </a:endParaRPr>
          </a:p>
        </p:txBody>
      </p:sp>
      <p:sp>
        <p:nvSpPr>
          <p:cNvPr id="3331" name="Google Shape;3331;p162"/>
          <p:cNvSpPr/>
          <p:nvPr/>
        </p:nvSpPr>
        <p:spPr>
          <a:xfrm>
            <a:off x="7810156" y="3612870"/>
            <a:ext cx="352800" cy="2931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rgbClr val="FFFFFF"/>
              </a:solidFill>
              <a:latin typeface="Roboto Condensed"/>
              <a:ea typeface="Roboto Condensed"/>
              <a:cs typeface="Roboto Condensed"/>
              <a:sym typeface="Roboto Condensed"/>
            </a:endParaRPr>
          </a:p>
        </p:txBody>
      </p:sp>
      <p:sp>
        <p:nvSpPr>
          <p:cNvPr id="3332" name="Google Shape;3332;p162"/>
          <p:cNvSpPr/>
          <p:nvPr/>
        </p:nvSpPr>
        <p:spPr>
          <a:xfrm>
            <a:off x="7753161" y="3654107"/>
            <a:ext cx="463800" cy="2127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Roboto Condensed"/>
                <a:ea typeface="Roboto Condensed"/>
                <a:cs typeface="Roboto Condensed"/>
                <a:sym typeface="Roboto Condensed"/>
              </a:rPr>
              <a:t>P02</a:t>
            </a:r>
            <a:endParaRPr sz="1800" b="0" i="0" u="none" strike="noStrike" cap="none">
              <a:solidFill>
                <a:srgbClr val="FFFFFF"/>
              </a:solidFill>
              <a:latin typeface="Roboto Condensed"/>
              <a:ea typeface="Roboto Condensed"/>
              <a:cs typeface="Roboto Condensed"/>
              <a:sym typeface="Roboto Condensed"/>
            </a:endParaRPr>
          </a:p>
        </p:txBody>
      </p:sp>
      <p:sp>
        <p:nvSpPr>
          <p:cNvPr id="3333" name="Google Shape;3333;p162"/>
          <p:cNvSpPr/>
          <p:nvPr/>
        </p:nvSpPr>
        <p:spPr>
          <a:xfrm>
            <a:off x="8057578" y="3612870"/>
            <a:ext cx="824700" cy="293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Bounded Controls</a:t>
            </a:r>
            <a:endParaRPr sz="1800" b="0" i="0" u="none" strike="noStrike" cap="none">
              <a:solidFill>
                <a:srgbClr val="000000"/>
              </a:solidFill>
              <a:latin typeface="Roboto Condensed"/>
              <a:ea typeface="Roboto Condensed"/>
              <a:cs typeface="Roboto Condensed"/>
              <a:sym typeface="Roboto Condensed"/>
            </a:endParaRPr>
          </a:p>
        </p:txBody>
      </p:sp>
      <p:sp>
        <p:nvSpPr>
          <p:cNvPr id="3334" name="Google Shape;3334;p162"/>
          <p:cNvSpPr/>
          <p:nvPr/>
        </p:nvSpPr>
        <p:spPr>
          <a:xfrm>
            <a:off x="8755241" y="3612870"/>
            <a:ext cx="352800" cy="2931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rgbClr val="FFFFFF"/>
              </a:solidFill>
              <a:latin typeface="Roboto Condensed"/>
              <a:ea typeface="Roboto Condensed"/>
              <a:cs typeface="Roboto Condensed"/>
              <a:sym typeface="Roboto Condensed"/>
            </a:endParaRPr>
          </a:p>
        </p:txBody>
      </p:sp>
      <p:sp>
        <p:nvSpPr>
          <p:cNvPr id="3335" name="Google Shape;3335;p162"/>
          <p:cNvSpPr/>
          <p:nvPr/>
        </p:nvSpPr>
        <p:spPr>
          <a:xfrm>
            <a:off x="8703326" y="3654107"/>
            <a:ext cx="463800" cy="2127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Roboto Condensed"/>
                <a:ea typeface="Roboto Condensed"/>
                <a:cs typeface="Roboto Condensed"/>
                <a:sym typeface="Roboto Condensed"/>
              </a:rPr>
              <a:t>P05</a:t>
            </a:r>
            <a:endParaRPr sz="1800" b="0" i="0" u="none" strike="noStrike" cap="none">
              <a:solidFill>
                <a:srgbClr val="FFFFFF"/>
              </a:solidFill>
              <a:latin typeface="Roboto Condensed"/>
              <a:ea typeface="Roboto Condensed"/>
              <a:cs typeface="Roboto Condensed"/>
              <a:sym typeface="Roboto Condensed"/>
            </a:endParaRPr>
          </a:p>
        </p:txBody>
      </p:sp>
      <p:sp>
        <p:nvSpPr>
          <p:cNvPr id="3336" name="Google Shape;3336;p162"/>
          <p:cNvSpPr/>
          <p:nvPr/>
        </p:nvSpPr>
        <p:spPr>
          <a:xfrm>
            <a:off x="9002663" y="3612870"/>
            <a:ext cx="824700" cy="293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Live Thought Trace</a:t>
            </a:r>
            <a:endParaRPr sz="1800" b="0" i="0" u="none" strike="noStrike" cap="none">
              <a:solidFill>
                <a:srgbClr val="000000"/>
              </a:solidFill>
              <a:latin typeface="Roboto Condensed"/>
              <a:ea typeface="Roboto Condensed"/>
              <a:cs typeface="Roboto Condensed"/>
              <a:sym typeface="Roboto Condensed"/>
            </a:endParaRPr>
          </a:p>
        </p:txBody>
      </p:sp>
      <p:sp>
        <p:nvSpPr>
          <p:cNvPr id="3337" name="Google Shape;3337;p162"/>
          <p:cNvSpPr/>
          <p:nvPr/>
        </p:nvSpPr>
        <p:spPr>
          <a:xfrm>
            <a:off x="9707377" y="3612870"/>
            <a:ext cx="352800" cy="2931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rgbClr val="FFFFFF"/>
              </a:solidFill>
              <a:latin typeface="Roboto Condensed"/>
              <a:ea typeface="Roboto Condensed"/>
              <a:cs typeface="Roboto Condensed"/>
              <a:sym typeface="Roboto Condensed"/>
            </a:endParaRPr>
          </a:p>
        </p:txBody>
      </p:sp>
      <p:sp>
        <p:nvSpPr>
          <p:cNvPr id="3338" name="Google Shape;3338;p162"/>
          <p:cNvSpPr/>
          <p:nvPr/>
        </p:nvSpPr>
        <p:spPr>
          <a:xfrm>
            <a:off x="9650382" y="3654107"/>
            <a:ext cx="463800" cy="2127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Roboto Condensed"/>
                <a:ea typeface="Roboto Condensed"/>
                <a:cs typeface="Roboto Condensed"/>
                <a:sym typeface="Roboto Condensed"/>
              </a:rPr>
              <a:t>P03</a:t>
            </a:r>
            <a:endParaRPr sz="1800" b="0" i="0" u="none" strike="noStrike" cap="none">
              <a:solidFill>
                <a:srgbClr val="FFFFFF"/>
              </a:solidFill>
              <a:latin typeface="Roboto Condensed"/>
              <a:ea typeface="Roboto Condensed"/>
              <a:cs typeface="Roboto Condensed"/>
              <a:sym typeface="Roboto Condensed"/>
            </a:endParaRPr>
          </a:p>
        </p:txBody>
      </p:sp>
      <p:sp>
        <p:nvSpPr>
          <p:cNvPr id="3339" name="Google Shape;3339;p162"/>
          <p:cNvSpPr/>
          <p:nvPr/>
        </p:nvSpPr>
        <p:spPr>
          <a:xfrm>
            <a:off x="9929399" y="3612870"/>
            <a:ext cx="824700" cy="293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Auto Pause checkpoints</a:t>
            </a:r>
            <a:endParaRPr sz="1800" b="0" i="0" u="none" strike="noStrike" cap="none">
              <a:solidFill>
                <a:srgbClr val="000000"/>
              </a:solidFill>
              <a:latin typeface="Roboto Condensed"/>
              <a:ea typeface="Roboto Condensed"/>
              <a:cs typeface="Roboto Condensed"/>
              <a:sym typeface="Roboto Condensed"/>
            </a:endParaRPr>
          </a:p>
        </p:txBody>
      </p:sp>
      <p:sp>
        <p:nvSpPr>
          <p:cNvPr id="3340" name="Google Shape;3340;p162"/>
          <p:cNvSpPr/>
          <p:nvPr/>
        </p:nvSpPr>
        <p:spPr>
          <a:xfrm>
            <a:off x="6865072" y="4249939"/>
            <a:ext cx="352800" cy="2931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rgbClr val="FFFFFF"/>
              </a:solidFill>
              <a:latin typeface="Roboto Condensed"/>
              <a:ea typeface="Roboto Condensed"/>
              <a:cs typeface="Roboto Condensed"/>
              <a:sym typeface="Roboto Condensed"/>
            </a:endParaRPr>
          </a:p>
        </p:txBody>
      </p:sp>
      <p:sp>
        <p:nvSpPr>
          <p:cNvPr id="3341" name="Google Shape;3341;p162"/>
          <p:cNvSpPr/>
          <p:nvPr/>
        </p:nvSpPr>
        <p:spPr>
          <a:xfrm>
            <a:off x="6811465" y="4289484"/>
            <a:ext cx="463800" cy="2127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Roboto Condensed"/>
                <a:ea typeface="Roboto Condensed"/>
                <a:cs typeface="Roboto Condensed"/>
                <a:sym typeface="Roboto Condensed"/>
              </a:rPr>
              <a:t>P06</a:t>
            </a:r>
            <a:endParaRPr sz="1800" b="0" i="0" u="none" strike="noStrike" cap="none">
              <a:solidFill>
                <a:srgbClr val="FFFFFF"/>
              </a:solidFill>
              <a:latin typeface="Roboto Condensed"/>
              <a:ea typeface="Roboto Condensed"/>
              <a:cs typeface="Roboto Condensed"/>
              <a:sym typeface="Roboto Condensed"/>
            </a:endParaRPr>
          </a:p>
        </p:txBody>
      </p:sp>
      <p:sp>
        <p:nvSpPr>
          <p:cNvPr id="3342" name="Google Shape;3342;p162"/>
          <p:cNvSpPr/>
          <p:nvPr/>
        </p:nvSpPr>
        <p:spPr>
          <a:xfrm>
            <a:off x="7112494" y="4249939"/>
            <a:ext cx="824700" cy="293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Interruptible Generation</a:t>
            </a:r>
            <a:endParaRPr sz="1800" b="0" i="0" u="none" strike="noStrike" cap="none">
              <a:solidFill>
                <a:srgbClr val="000000"/>
              </a:solidFill>
              <a:latin typeface="Roboto Condensed"/>
              <a:ea typeface="Roboto Condensed"/>
              <a:cs typeface="Roboto Condensed"/>
              <a:sym typeface="Roboto Condensed"/>
            </a:endParaRPr>
          </a:p>
        </p:txBody>
      </p:sp>
      <p:sp>
        <p:nvSpPr>
          <p:cNvPr id="3343" name="Google Shape;3343;p162"/>
          <p:cNvSpPr/>
          <p:nvPr/>
        </p:nvSpPr>
        <p:spPr>
          <a:xfrm>
            <a:off x="6865072" y="4897061"/>
            <a:ext cx="352800" cy="2931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rgbClr val="FFFFFF"/>
              </a:solidFill>
              <a:latin typeface="Roboto Condensed"/>
              <a:ea typeface="Roboto Condensed"/>
              <a:cs typeface="Roboto Condensed"/>
              <a:sym typeface="Roboto Condensed"/>
            </a:endParaRPr>
          </a:p>
        </p:txBody>
      </p:sp>
      <p:sp>
        <p:nvSpPr>
          <p:cNvPr id="3344" name="Google Shape;3344;p162"/>
          <p:cNvSpPr/>
          <p:nvPr/>
        </p:nvSpPr>
        <p:spPr>
          <a:xfrm>
            <a:off x="6811465" y="4936606"/>
            <a:ext cx="463800" cy="2127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Roboto Condensed"/>
                <a:ea typeface="Roboto Condensed"/>
                <a:cs typeface="Roboto Condensed"/>
                <a:sym typeface="Roboto Condensed"/>
              </a:rPr>
              <a:t>P01</a:t>
            </a:r>
            <a:endParaRPr sz="1800" b="0" i="0" u="none" strike="noStrike" cap="none">
              <a:solidFill>
                <a:srgbClr val="FFFFFF"/>
              </a:solidFill>
              <a:latin typeface="Roboto Condensed"/>
              <a:ea typeface="Roboto Condensed"/>
              <a:cs typeface="Roboto Condensed"/>
              <a:sym typeface="Roboto Condensed"/>
            </a:endParaRPr>
          </a:p>
        </p:txBody>
      </p:sp>
      <p:sp>
        <p:nvSpPr>
          <p:cNvPr id="3345" name="Google Shape;3345;p162"/>
          <p:cNvSpPr/>
          <p:nvPr/>
        </p:nvSpPr>
        <p:spPr>
          <a:xfrm>
            <a:off x="7112494" y="4897061"/>
            <a:ext cx="824700" cy="293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Plan </a:t>
            </a:r>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Preview</a:t>
            </a:r>
            <a:endParaRPr sz="1800" b="0" i="0" u="none" strike="noStrike" cap="none">
              <a:solidFill>
                <a:srgbClr val="000000"/>
              </a:solidFill>
              <a:latin typeface="Roboto Condensed"/>
              <a:ea typeface="Roboto Condensed"/>
              <a:cs typeface="Roboto Condensed"/>
              <a:sym typeface="Roboto Condensed"/>
            </a:endParaRPr>
          </a:p>
        </p:txBody>
      </p:sp>
      <p:sp>
        <p:nvSpPr>
          <p:cNvPr id="3346" name="Google Shape;3346;p162"/>
          <p:cNvSpPr/>
          <p:nvPr/>
        </p:nvSpPr>
        <p:spPr>
          <a:xfrm>
            <a:off x="7810156" y="4897061"/>
            <a:ext cx="352800" cy="2931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rgbClr val="FFFFFF"/>
              </a:solidFill>
              <a:latin typeface="Roboto Condensed"/>
              <a:ea typeface="Roboto Condensed"/>
              <a:cs typeface="Roboto Condensed"/>
              <a:sym typeface="Roboto Condensed"/>
            </a:endParaRPr>
          </a:p>
        </p:txBody>
      </p:sp>
      <p:sp>
        <p:nvSpPr>
          <p:cNvPr id="3347" name="Google Shape;3347;p162"/>
          <p:cNvSpPr/>
          <p:nvPr/>
        </p:nvSpPr>
        <p:spPr>
          <a:xfrm>
            <a:off x="7753161" y="4938298"/>
            <a:ext cx="463800" cy="2127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Roboto Condensed"/>
                <a:ea typeface="Roboto Condensed"/>
                <a:cs typeface="Roboto Condensed"/>
                <a:sym typeface="Roboto Condensed"/>
              </a:rPr>
              <a:t>P02</a:t>
            </a:r>
            <a:endParaRPr sz="1800" b="0" i="0" u="none" strike="noStrike" cap="none">
              <a:solidFill>
                <a:srgbClr val="FFFFFF"/>
              </a:solidFill>
              <a:latin typeface="Roboto Condensed"/>
              <a:ea typeface="Roboto Condensed"/>
              <a:cs typeface="Roboto Condensed"/>
              <a:sym typeface="Roboto Condensed"/>
            </a:endParaRPr>
          </a:p>
        </p:txBody>
      </p:sp>
      <p:sp>
        <p:nvSpPr>
          <p:cNvPr id="3348" name="Google Shape;3348;p162"/>
          <p:cNvSpPr/>
          <p:nvPr/>
        </p:nvSpPr>
        <p:spPr>
          <a:xfrm>
            <a:off x="8057578" y="4897061"/>
            <a:ext cx="824700" cy="293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Bounded Controls</a:t>
            </a:r>
            <a:endParaRPr sz="1800" b="0" i="0" u="none" strike="noStrike" cap="none">
              <a:solidFill>
                <a:srgbClr val="000000"/>
              </a:solidFill>
              <a:latin typeface="Roboto Condensed"/>
              <a:ea typeface="Roboto Condensed"/>
              <a:cs typeface="Roboto Condensed"/>
              <a:sym typeface="Roboto Condensed"/>
            </a:endParaRPr>
          </a:p>
        </p:txBody>
      </p:sp>
      <p:sp>
        <p:nvSpPr>
          <p:cNvPr id="3349" name="Google Shape;3349;p162"/>
          <p:cNvSpPr/>
          <p:nvPr/>
        </p:nvSpPr>
        <p:spPr>
          <a:xfrm>
            <a:off x="10639706" y="2976376"/>
            <a:ext cx="352800" cy="2931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rgbClr val="FFFFFF"/>
              </a:solidFill>
              <a:latin typeface="Roboto Condensed"/>
              <a:ea typeface="Roboto Condensed"/>
              <a:cs typeface="Roboto Condensed"/>
              <a:sym typeface="Roboto Condensed"/>
            </a:endParaRPr>
          </a:p>
        </p:txBody>
      </p:sp>
      <p:sp>
        <p:nvSpPr>
          <p:cNvPr id="3350" name="Google Shape;3350;p162"/>
          <p:cNvSpPr/>
          <p:nvPr/>
        </p:nvSpPr>
        <p:spPr>
          <a:xfrm>
            <a:off x="10587791" y="3017613"/>
            <a:ext cx="463800" cy="2127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Roboto Condensed"/>
                <a:ea typeface="Roboto Condensed"/>
                <a:cs typeface="Roboto Condensed"/>
                <a:sym typeface="Roboto Condensed"/>
              </a:rPr>
              <a:t>P07</a:t>
            </a:r>
            <a:endParaRPr sz="1800" b="0" i="0" u="none" strike="noStrike" cap="none">
              <a:solidFill>
                <a:srgbClr val="FFFFFF"/>
              </a:solidFill>
              <a:latin typeface="Roboto Condensed"/>
              <a:ea typeface="Roboto Condensed"/>
              <a:cs typeface="Roboto Condensed"/>
              <a:sym typeface="Roboto Condensed"/>
            </a:endParaRPr>
          </a:p>
        </p:txBody>
      </p:sp>
      <p:sp>
        <p:nvSpPr>
          <p:cNvPr id="3351" name="Google Shape;3351;p162"/>
          <p:cNvSpPr/>
          <p:nvPr/>
        </p:nvSpPr>
        <p:spPr>
          <a:xfrm>
            <a:off x="10826168" y="2976376"/>
            <a:ext cx="824700" cy="293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Turn lock</a:t>
            </a:r>
            <a:endParaRPr sz="1800" b="0" i="0" u="none" strike="noStrike" cap="none">
              <a:solidFill>
                <a:srgbClr val="000000"/>
              </a:solidFill>
              <a:latin typeface="Roboto Condensed"/>
              <a:ea typeface="Roboto Condensed"/>
              <a:cs typeface="Roboto Condensed"/>
              <a:sym typeface="Roboto Condensed"/>
            </a:endParaRPr>
          </a:p>
        </p:txBody>
      </p:sp>
      <p:sp>
        <p:nvSpPr>
          <p:cNvPr id="3352" name="Google Shape;3352;p162"/>
          <p:cNvSpPr/>
          <p:nvPr/>
        </p:nvSpPr>
        <p:spPr>
          <a:xfrm>
            <a:off x="10639706" y="3612870"/>
            <a:ext cx="352800" cy="2931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rgbClr val="FFFFFF"/>
              </a:solidFill>
              <a:latin typeface="Roboto Condensed"/>
              <a:ea typeface="Roboto Condensed"/>
              <a:cs typeface="Roboto Condensed"/>
              <a:sym typeface="Roboto Condensed"/>
            </a:endParaRPr>
          </a:p>
        </p:txBody>
      </p:sp>
      <p:sp>
        <p:nvSpPr>
          <p:cNvPr id="3353" name="Google Shape;3353;p162"/>
          <p:cNvSpPr/>
          <p:nvPr/>
        </p:nvSpPr>
        <p:spPr>
          <a:xfrm>
            <a:off x="10587791" y="3654107"/>
            <a:ext cx="463800" cy="2127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Roboto Condensed"/>
                <a:ea typeface="Roboto Condensed"/>
                <a:cs typeface="Roboto Condensed"/>
                <a:sym typeface="Roboto Condensed"/>
              </a:rPr>
              <a:t>P07</a:t>
            </a:r>
            <a:endParaRPr sz="1800" b="0" i="0" u="none" strike="noStrike" cap="none">
              <a:solidFill>
                <a:srgbClr val="FFFFFF"/>
              </a:solidFill>
              <a:latin typeface="Roboto Condensed"/>
              <a:ea typeface="Roboto Condensed"/>
              <a:cs typeface="Roboto Condensed"/>
              <a:sym typeface="Roboto Condensed"/>
            </a:endParaRPr>
          </a:p>
        </p:txBody>
      </p:sp>
      <p:sp>
        <p:nvSpPr>
          <p:cNvPr id="3354" name="Google Shape;3354;p162"/>
          <p:cNvSpPr/>
          <p:nvPr/>
        </p:nvSpPr>
        <p:spPr>
          <a:xfrm>
            <a:off x="10826168" y="3612870"/>
            <a:ext cx="824700" cy="293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Turn lock</a:t>
            </a:r>
            <a:endParaRPr sz="1800" b="0" i="0" u="none" strike="noStrike" cap="none">
              <a:solidFill>
                <a:srgbClr val="000000"/>
              </a:solidFill>
              <a:latin typeface="Roboto Condensed"/>
              <a:ea typeface="Roboto Condensed"/>
              <a:cs typeface="Roboto Condensed"/>
              <a:sym typeface="Roboto Condensed"/>
            </a:endParaRPr>
          </a:p>
        </p:txBody>
      </p:sp>
      <p:sp>
        <p:nvSpPr>
          <p:cNvPr id="3355" name="Google Shape;3355;p162"/>
          <p:cNvSpPr/>
          <p:nvPr/>
        </p:nvSpPr>
        <p:spPr>
          <a:xfrm>
            <a:off x="7810156" y="4249939"/>
            <a:ext cx="352800" cy="2931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rgbClr val="FFFFFF"/>
              </a:solidFill>
              <a:latin typeface="Roboto Condensed"/>
              <a:ea typeface="Roboto Condensed"/>
              <a:cs typeface="Roboto Condensed"/>
              <a:sym typeface="Roboto Condensed"/>
            </a:endParaRPr>
          </a:p>
        </p:txBody>
      </p:sp>
      <p:sp>
        <p:nvSpPr>
          <p:cNvPr id="3356" name="Google Shape;3356;p162"/>
          <p:cNvSpPr/>
          <p:nvPr/>
        </p:nvSpPr>
        <p:spPr>
          <a:xfrm>
            <a:off x="7753161" y="4291176"/>
            <a:ext cx="463800" cy="2127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US" sz="900" b="1" i="0" u="none" strike="noStrike" cap="none">
                <a:solidFill>
                  <a:srgbClr val="FFFFFF"/>
                </a:solidFill>
                <a:latin typeface="Roboto Condensed"/>
                <a:ea typeface="Roboto Condensed"/>
                <a:cs typeface="Roboto Condensed"/>
                <a:sym typeface="Roboto Condensed"/>
              </a:rPr>
              <a:t>P07</a:t>
            </a:r>
            <a:endParaRPr sz="1800" b="0" i="0" u="none" strike="noStrike" cap="none">
              <a:solidFill>
                <a:srgbClr val="FFFFFF"/>
              </a:solidFill>
              <a:latin typeface="Roboto Condensed"/>
              <a:ea typeface="Roboto Condensed"/>
              <a:cs typeface="Roboto Condensed"/>
              <a:sym typeface="Roboto Condensed"/>
            </a:endParaRPr>
          </a:p>
        </p:txBody>
      </p:sp>
      <p:sp>
        <p:nvSpPr>
          <p:cNvPr id="3357" name="Google Shape;3357;p162"/>
          <p:cNvSpPr/>
          <p:nvPr/>
        </p:nvSpPr>
        <p:spPr>
          <a:xfrm>
            <a:off x="8057578" y="4249939"/>
            <a:ext cx="824700" cy="293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Turn lock</a:t>
            </a:r>
            <a:endParaRPr sz="1800" b="0" i="0" u="none" strike="noStrike" cap="none">
              <a:solidFill>
                <a:srgbClr val="000000"/>
              </a:solidFill>
              <a:latin typeface="Roboto Condensed"/>
              <a:ea typeface="Roboto Condensed"/>
              <a:cs typeface="Roboto Condensed"/>
              <a:sym typeface="Roboto Condensed"/>
            </a:endParaRPr>
          </a:p>
        </p:txBody>
      </p:sp>
      <p:sp>
        <p:nvSpPr>
          <p:cNvPr id="3358" name="Google Shape;3358;p162"/>
          <p:cNvSpPr/>
          <p:nvPr/>
        </p:nvSpPr>
        <p:spPr>
          <a:xfrm>
            <a:off x="4234077" y="1765858"/>
            <a:ext cx="199500" cy="183000"/>
          </a:xfrm>
          <a:prstGeom prst="ellipse">
            <a:avLst/>
          </a:prstGeom>
          <a:solidFill>
            <a:srgbClr val="0033A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50"/>
              <a:buFont typeface="Arial"/>
              <a:buNone/>
            </a:pPr>
            <a:r>
              <a:rPr lang="en-US" sz="1050" b="0" i="0" u="none" strike="noStrike" cap="none">
                <a:solidFill>
                  <a:srgbClr val="FFFFFF"/>
                </a:solidFill>
                <a:latin typeface="Roboto Condensed"/>
                <a:ea typeface="Roboto Condensed"/>
                <a:cs typeface="Roboto Condensed"/>
                <a:sym typeface="Roboto Condensed"/>
              </a:rPr>
              <a:t>1</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3362"/>
        <p:cNvGrpSpPr/>
        <p:nvPr/>
      </p:nvGrpSpPr>
      <p:grpSpPr>
        <a:xfrm>
          <a:off x="0" y="0"/>
          <a:ext cx="0" cy="0"/>
          <a:chOff x="0" y="0"/>
          <a:chExt cx="0" cy="0"/>
        </a:xfrm>
      </p:grpSpPr>
      <p:sp>
        <p:nvSpPr>
          <p:cNvPr id="3363" name="Google Shape;3363;p163"/>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90000"/>
              </a:lnSpc>
              <a:spcBef>
                <a:spcPts val="1000"/>
              </a:spcBef>
              <a:spcAft>
                <a:spcPts val="0"/>
              </a:spcAft>
              <a:buClr>
                <a:schemeClr val="dk1"/>
              </a:buClr>
              <a:buSzPts val="4800"/>
              <a:buFont typeface="Arial"/>
              <a:buNone/>
            </a:pPr>
            <a:r>
              <a:rPr lang="en-US" sz="4000">
                <a:solidFill>
                  <a:srgbClr val="000000"/>
                </a:solidFill>
              </a:rPr>
              <a:t>RAI Controls</a:t>
            </a:r>
            <a:endParaRPr sz="4000"/>
          </a:p>
        </p:txBody>
      </p:sp>
      <p:pic>
        <p:nvPicPr>
          <p:cNvPr id="3364" name="Google Shape;3364;p163"/>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3365" name="Google Shape;3365;p163"/>
          <p:cNvSpPr txBox="1"/>
          <p:nvPr/>
        </p:nvSpPr>
        <p:spPr>
          <a:xfrm>
            <a:off x="7230494" y="5432000"/>
            <a:ext cx="1839000" cy="4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4" action="ppaction://hlinksldjump"/>
              </a:rPr>
              <a:t>&gt; Return To Catalog</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3369"/>
        <p:cNvGrpSpPr/>
        <p:nvPr/>
      </p:nvGrpSpPr>
      <p:grpSpPr>
        <a:xfrm>
          <a:off x="0" y="0"/>
          <a:ext cx="0" cy="0"/>
          <a:chOff x="0" y="0"/>
          <a:chExt cx="0" cy="0"/>
        </a:xfrm>
      </p:grpSpPr>
      <p:sp>
        <p:nvSpPr>
          <p:cNvPr id="3370" name="Google Shape;3370;p164"/>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RAI Controls - Dimensions</a:t>
            </a:r>
            <a:endParaRPr/>
          </a:p>
        </p:txBody>
      </p:sp>
      <p:sp>
        <p:nvSpPr>
          <p:cNvPr id="3371" name="Google Shape;3371;p164"/>
          <p:cNvSpPr/>
          <p:nvPr/>
        </p:nvSpPr>
        <p:spPr>
          <a:xfrm>
            <a:off x="1634888" y="1559463"/>
            <a:ext cx="2743200" cy="15831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0C5ADB"/>
                </a:solidFill>
                <a:latin typeface="Roboto Condensed"/>
                <a:ea typeface="Roboto Condensed"/>
                <a:cs typeface="Roboto Condensed"/>
                <a:sym typeface="Roboto Condensed"/>
              </a:rPr>
              <a:t>Accountability</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Ensures that there is always a clearly responsible owner for what an agent does, including the ability to prove who approved actions, who operated the system, and who must respond when something goes wrong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B1CDFB"/>
                </a:solidFill>
                <a:latin typeface="Roboto Condensed"/>
                <a:ea typeface="Roboto Condensed"/>
                <a:cs typeface="Roboto Condensed"/>
                <a:sym typeface="Roboto Condensed"/>
              </a:rPr>
            </a:br>
            <a:br>
              <a:rPr lang="en-US" sz="1000" b="0" i="0" u="none" strike="noStrike" cap="none">
                <a:solidFill>
                  <a:srgbClr val="B1CDFB"/>
                </a:solidFill>
                <a:latin typeface="Roboto Condensed"/>
                <a:ea typeface="Roboto Condensed"/>
                <a:cs typeface="Roboto Condensed"/>
                <a:sym typeface="Roboto Condensed"/>
              </a:rPr>
            </a:br>
            <a:endParaRPr sz="1000" b="0" i="0" u="none" strike="noStrike" cap="none">
              <a:solidFill>
                <a:srgbClr val="B1CDFB"/>
              </a:solidFill>
              <a:latin typeface="Roboto Condensed"/>
              <a:ea typeface="Roboto Condensed"/>
              <a:cs typeface="Roboto Condensed"/>
              <a:sym typeface="Roboto Condensed"/>
            </a:endParaRPr>
          </a:p>
        </p:txBody>
      </p:sp>
      <p:sp>
        <p:nvSpPr>
          <p:cNvPr id="3372" name="Google Shape;3372;p164"/>
          <p:cNvSpPr/>
          <p:nvPr/>
        </p:nvSpPr>
        <p:spPr>
          <a:xfrm>
            <a:off x="4546254" y="1559463"/>
            <a:ext cx="2743200" cy="15831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0C5ADB"/>
                </a:solidFill>
                <a:latin typeface="Roboto Condensed"/>
                <a:ea typeface="Roboto Condensed"/>
                <a:cs typeface="Roboto Condensed"/>
                <a:sym typeface="Roboto Condensed"/>
              </a:rPr>
              <a:t>Transparency</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Makes the agent’s behavior understandable and inspectable to the right audience by clearly communicating when AI is involved, what the agent can/can’t do, what data and tools influenced an outcome, and providing traceable “why” and “how” explanations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B1CDFB"/>
                </a:solidFill>
                <a:latin typeface="Roboto Condensed"/>
                <a:ea typeface="Roboto Condensed"/>
                <a:cs typeface="Roboto Condensed"/>
                <a:sym typeface="Roboto Condensed"/>
              </a:rPr>
            </a:br>
            <a:br>
              <a:rPr lang="en-US" sz="1000" b="0" i="0" u="none" strike="noStrike" cap="none">
                <a:solidFill>
                  <a:srgbClr val="B1CDFB"/>
                </a:solidFill>
                <a:latin typeface="Roboto Condensed"/>
                <a:ea typeface="Roboto Condensed"/>
                <a:cs typeface="Roboto Condensed"/>
                <a:sym typeface="Roboto Condensed"/>
              </a:rPr>
            </a:br>
            <a:endParaRPr sz="1000" b="0" i="0" u="none" strike="noStrike" cap="none">
              <a:solidFill>
                <a:srgbClr val="B1CDFB"/>
              </a:solidFill>
              <a:latin typeface="Roboto Condensed"/>
              <a:ea typeface="Roboto Condensed"/>
              <a:cs typeface="Roboto Condensed"/>
              <a:sym typeface="Roboto Condensed"/>
            </a:endParaRPr>
          </a:p>
        </p:txBody>
      </p:sp>
      <p:sp>
        <p:nvSpPr>
          <p:cNvPr id="3373" name="Google Shape;3373;p164"/>
          <p:cNvSpPr/>
          <p:nvPr/>
        </p:nvSpPr>
        <p:spPr>
          <a:xfrm>
            <a:off x="7457620" y="1559463"/>
            <a:ext cx="2743200" cy="15831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0C5ADB"/>
                </a:solidFill>
                <a:latin typeface="Roboto Condensed"/>
                <a:ea typeface="Roboto Condensed"/>
                <a:cs typeface="Roboto Condensed"/>
                <a:sym typeface="Roboto Condensed"/>
              </a:rPr>
              <a:t>Privacy</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Protects personal and sensitive information across the full agent lifecycle by limiting what data is collected and shared, controlling how it’s stored(including memory), preventing leakage through prompts/tools/logs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B1CDFB"/>
                </a:solidFill>
                <a:latin typeface="Roboto Condensed"/>
                <a:ea typeface="Roboto Condensed"/>
                <a:cs typeface="Roboto Condensed"/>
                <a:sym typeface="Roboto Condensed"/>
              </a:rPr>
            </a:br>
            <a:br>
              <a:rPr lang="en-US" sz="1000" b="0" i="0" u="none" strike="noStrike" cap="none">
                <a:solidFill>
                  <a:srgbClr val="B1CDFB"/>
                </a:solidFill>
                <a:latin typeface="Roboto Condensed"/>
                <a:ea typeface="Roboto Condensed"/>
                <a:cs typeface="Roboto Condensed"/>
                <a:sym typeface="Roboto Condensed"/>
              </a:rPr>
            </a:br>
            <a:endParaRPr sz="1000" b="0" i="0" u="none" strike="noStrike" cap="none">
              <a:solidFill>
                <a:srgbClr val="B1CDFB"/>
              </a:solidFill>
              <a:latin typeface="Roboto Condensed"/>
              <a:ea typeface="Roboto Condensed"/>
              <a:cs typeface="Roboto Condensed"/>
              <a:sym typeface="Roboto Condensed"/>
            </a:endParaRPr>
          </a:p>
        </p:txBody>
      </p:sp>
      <p:sp>
        <p:nvSpPr>
          <p:cNvPr id="3374" name="Google Shape;3374;p164"/>
          <p:cNvSpPr/>
          <p:nvPr/>
        </p:nvSpPr>
        <p:spPr>
          <a:xfrm>
            <a:off x="1634888" y="3304181"/>
            <a:ext cx="2743200" cy="15831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0C5ADB"/>
                </a:solidFill>
                <a:latin typeface="Roboto Condensed"/>
                <a:ea typeface="Roboto Condensed"/>
                <a:cs typeface="Roboto Condensed"/>
                <a:sym typeface="Roboto Condensed"/>
              </a:rPr>
              <a:t>Inclusiveness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Ensures the agent works well for diverse users and contexts, including different languages, literacy levels, abilities, and access needs, so the experience does not unintentionally exclude or disadvantage certain groups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B1CDFB"/>
                </a:solidFill>
                <a:latin typeface="Roboto Condensed"/>
                <a:ea typeface="Roboto Condensed"/>
                <a:cs typeface="Roboto Condensed"/>
                <a:sym typeface="Roboto Condensed"/>
              </a:rPr>
            </a:br>
            <a:br>
              <a:rPr lang="en-US" sz="1000" b="0" i="0" u="none" strike="noStrike" cap="none">
                <a:solidFill>
                  <a:srgbClr val="B1CDFB"/>
                </a:solidFill>
                <a:latin typeface="Roboto Condensed"/>
                <a:ea typeface="Roboto Condensed"/>
                <a:cs typeface="Roboto Condensed"/>
                <a:sym typeface="Roboto Condensed"/>
              </a:rPr>
            </a:br>
            <a:endParaRPr sz="1000" b="0" i="0" u="none" strike="noStrike" cap="none">
              <a:solidFill>
                <a:srgbClr val="B1CDFB"/>
              </a:solidFill>
              <a:latin typeface="Roboto Condensed"/>
              <a:ea typeface="Roboto Condensed"/>
              <a:cs typeface="Roboto Condensed"/>
              <a:sym typeface="Roboto Condensed"/>
            </a:endParaRPr>
          </a:p>
        </p:txBody>
      </p:sp>
      <p:sp>
        <p:nvSpPr>
          <p:cNvPr id="3375" name="Google Shape;3375;p164"/>
          <p:cNvSpPr/>
          <p:nvPr/>
        </p:nvSpPr>
        <p:spPr>
          <a:xfrm>
            <a:off x="4546254" y="3304181"/>
            <a:ext cx="2743200" cy="15831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0C5ADB"/>
                </a:solidFill>
                <a:latin typeface="Roboto Condensed"/>
                <a:ea typeface="Roboto Condensed"/>
                <a:cs typeface="Roboto Condensed"/>
                <a:sym typeface="Roboto Condensed"/>
              </a:rPr>
              <a:t>Fairness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Reduces the risk of biased or unequal outcomes across groups by preventing the agent from amplifying historical skews, avoiding proxy discrimination, evaluating performance across subpopulations and ensuring decisions don’t systematically harm protected or vulnerable groups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B1CDFB"/>
                </a:solidFill>
                <a:latin typeface="Roboto Condensed"/>
                <a:ea typeface="Roboto Condensed"/>
                <a:cs typeface="Roboto Condensed"/>
                <a:sym typeface="Roboto Condensed"/>
              </a:rPr>
            </a:br>
            <a:br>
              <a:rPr lang="en-US" sz="1000" b="0" i="0" u="none" strike="noStrike" cap="none">
                <a:solidFill>
                  <a:srgbClr val="B1CDFB"/>
                </a:solidFill>
                <a:latin typeface="Roboto Condensed"/>
                <a:ea typeface="Roboto Condensed"/>
                <a:cs typeface="Roboto Condensed"/>
                <a:sym typeface="Roboto Condensed"/>
              </a:rPr>
            </a:br>
            <a:endParaRPr sz="1000" b="0" i="0" u="none" strike="noStrike" cap="none">
              <a:solidFill>
                <a:srgbClr val="B1CDFB"/>
              </a:solidFill>
              <a:latin typeface="Roboto Condensed"/>
              <a:ea typeface="Roboto Condensed"/>
              <a:cs typeface="Roboto Condensed"/>
              <a:sym typeface="Roboto Condensed"/>
            </a:endParaRPr>
          </a:p>
        </p:txBody>
      </p:sp>
      <p:sp>
        <p:nvSpPr>
          <p:cNvPr id="3376" name="Google Shape;3376;p164"/>
          <p:cNvSpPr/>
          <p:nvPr/>
        </p:nvSpPr>
        <p:spPr>
          <a:xfrm>
            <a:off x="7457620" y="3304181"/>
            <a:ext cx="2743200" cy="15831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0C5ADB"/>
                </a:solidFill>
                <a:latin typeface="Roboto Condensed"/>
                <a:ea typeface="Roboto Condensed"/>
                <a:cs typeface="Roboto Condensed"/>
                <a:sym typeface="Roboto Condensed"/>
              </a:rPr>
              <a:t>Reliability</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Ensures the agent performs consistently and safely under real world conditions-handling edge cases, uncertainty, tool failures, and attacks-while meeting defined quality, accuracy, uptime, and recovery expectations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B1CDFB"/>
                </a:solidFill>
                <a:latin typeface="Roboto Condensed"/>
                <a:ea typeface="Roboto Condensed"/>
                <a:cs typeface="Roboto Condensed"/>
                <a:sym typeface="Roboto Condensed"/>
              </a:rPr>
            </a:br>
            <a:br>
              <a:rPr lang="en-US" sz="1000" b="0" i="0" u="none" strike="noStrike" cap="none">
                <a:solidFill>
                  <a:srgbClr val="B1CDFB"/>
                </a:solidFill>
                <a:latin typeface="Roboto Condensed"/>
                <a:ea typeface="Roboto Condensed"/>
                <a:cs typeface="Roboto Condensed"/>
                <a:sym typeface="Roboto Condensed"/>
              </a:rPr>
            </a:br>
            <a:endParaRPr sz="1000" b="0" i="0" u="none" strike="noStrike" cap="none">
              <a:solidFill>
                <a:srgbClr val="B1CDFB"/>
              </a:solidFill>
              <a:latin typeface="Roboto Condensed"/>
              <a:ea typeface="Roboto Condensed"/>
              <a:cs typeface="Roboto Condensed"/>
              <a:sym typeface="Roboto Condensed"/>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sp>
        <p:nvSpPr>
          <p:cNvPr id="3381" name="Google Shape;3381;p165"/>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RAI Controls (Prevent, Detect, respond)</a:t>
            </a:r>
            <a:endParaRPr/>
          </a:p>
        </p:txBody>
      </p:sp>
      <p:graphicFrame>
        <p:nvGraphicFramePr>
          <p:cNvPr id="3382" name="Google Shape;3382;p165"/>
          <p:cNvGraphicFramePr/>
          <p:nvPr/>
        </p:nvGraphicFramePr>
        <p:xfrm>
          <a:off x="203200" y="1045487"/>
          <a:ext cx="3000000" cy="3000000"/>
        </p:xfrm>
        <a:graphic>
          <a:graphicData uri="http://schemas.openxmlformats.org/drawingml/2006/table">
            <a:tbl>
              <a:tblPr firstRow="1" bandRow="1">
                <a:noFill/>
                <a:tableStyleId>{32436FD3-806E-4840-9135-C345288D3440}</a:tableStyleId>
              </a:tblPr>
              <a:tblGrid>
                <a:gridCol w="2065625">
                  <a:extLst>
                    <a:ext uri="{9D8B030D-6E8A-4147-A177-3AD203B41FA5}">
                      <a16:colId xmlns:a16="http://schemas.microsoft.com/office/drawing/2014/main" val="20000"/>
                    </a:ext>
                  </a:extLst>
                </a:gridCol>
                <a:gridCol w="3800025">
                  <a:extLst>
                    <a:ext uri="{9D8B030D-6E8A-4147-A177-3AD203B41FA5}">
                      <a16:colId xmlns:a16="http://schemas.microsoft.com/office/drawing/2014/main" val="20001"/>
                    </a:ext>
                  </a:extLst>
                </a:gridCol>
                <a:gridCol w="2932825">
                  <a:extLst>
                    <a:ext uri="{9D8B030D-6E8A-4147-A177-3AD203B41FA5}">
                      <a16:colId xmlns:a16="http://schemas.microsoft.com/office/drawing/2014/main" val="20002"/>
                    </a:ext>
                  </a:extLst>
                </a:gridCol>
                <a:gridCol w="2932825">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None/>
                      </a:pPr>
                      <a:r>
                        <a:rPr lang="en-US" sz="900" u="none" strike="noStrike" cap="none"/>
                        <a:t>Dimension</a:t>
                      </a:r>
                      <a:endParaRPr/>
                    </a:p>
                  </a:txBody>
                  <a:tcPr marL="91450" marR="91450" marT="45725" marB="45725"/>
                </a:tc>
                <a:tc gridSpan="3">
                  <a:txBody>
                    <a:bodyPr/>
                    <a:lstStyle/>
                    <a:p>
                      <a:pPr marL="0" marR="0" lvl="0" indent="0" algn="ctr" rtl="0">
                        <a:lnSpc>
                          <a:spcPct val="100000"/>
                        </a:lnSpc>
                        <a:spcBef>
                          <a:spcPts val="0"/>
                        </a:spcBef>
                        <a:spcAft>
                          <a:spcPts val="0"/>
                        </a:spcAft>
                        <a:buNone/>
                      </a:pPr>
                      <a:r>
                        <a:rPr lang="en-US" sz="900" u="none" strike="noStrike" cap="none"/>
                        <a:t>RAI Controls</a:t>
                      </a:r>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900" b="1" u="none" strike="noStrike" cap="none"/>
                        <a:t>Prevent</a:t>
                      </a:r>
                      <a:endParaRPr/>
                    </a:p>
                  </a:txBody>
                  <a:tcPr marL="91450" marR="91450" marT="45725" marB="45725"/>
                </a:tc>
                <a:tc>
                  <a:txBody>
                    <a:bodyPr/>
                    <a:lstStyle/>
                    <a:p>
                      <a:pPr marL="0" marR="0" lvl="0" indent="0" algn="ctr" rtl="0">
                        <a:lnSpc>
                          <a:spcPct val="100000"/>
                        </a:lnSpc>
                        <a:spcBef>
                          <a:spcPts val="0"/>
                        </a:spcBef>
                        <a:spcAft>
                          <a:spcPts val="0"/>
                        </a:spcAft>
                        <a:buNone/>
                      </a:pPr>
                      <a:r>
                        <a:rPr lang="en-US" sz="900" b="1" u="none" strike="noStrike" cap="none"/>
                        <a:t>Detect</a:t>
                      </a:r>
                      <a:endParaRPr/>
                    </a:p>
                  </a:txBody>
                  <a:tcPr marL="91450" marR="91450" marT="45725" marB="45725"/>
                </a:tc>
                <a:tc>
                  <a:txBody>
                    <a:bodyPr/>
                    <a:lstStyle/>
                    <a:p>
                      <a:pPr marL="0" marR="0" lvl="0" indent="0" algn="ctr" rtl="0">
                        <a:lnSpc>
                          <a:spcPct val="100000"/>
                        </a:lnSpc>
                        <a:spcBef>
                          <a:spcPts val="0"/>
                        </a:spcBef>
                        <a:spcAft>
                          <a:spcPts val="0"/>
                        </a:spcAft>
                        <a:buNone/>
                      </a:pPr>
                      <a:r>
                        <a:rPr lang="en-US" sz="900" b="1" u="none" strike="noStrike" cap="none"/>
                        <a:t>Respond</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900" u="none" strike="noStrike" cap="none"/>
                        <a:t>Accountability</a:t>
                      </a:r>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900"/>
                        <a:buFont typeface="Arial"/>
                        <a:buChar char="•"/>
                      </a:pPr>
                      <a:r>
                        <a:rPr lang="en-US" sz="900" u="none" strike="noStrike" cap="none"/>
                        <a:t>Named control owner per agent/workflow</a:t>
                      </a:r>
                      <a:endParaRPr/>
                    </a:p>
                    <a:p>
                      <a:pPr marL="285750" marR="0" lvl="0" indent="-285750" algn="l" rtl="0">
                        <a:lnSpc>
                          <a:spcPct val="100000"/>
                        </a:lnSpc>
                        <a:spcBef>
                          <a:spcPts val="0"/>
                        </a:spcBef>
                        <a:spcAft>
                          <a:spcPts val="0"/>
                        </a:spcAft>
                        <a:buClr>
                          <a:srgbClr val="000000"/>
                        </a:buClr>
                        <a:buSzPts val="900"/>
                        <a:buFont typeface="Arial"/>
                        <a:buChar char="•"/>
                      </a:pPr>
                      <a:r>
                        <a:rPr lang="en-US" sz="900" u="none" strike="noStrike" cap="none"/>
                        <a:t>Human in the loop as approval gates for high-impact actions</a:t>
                      </a:r>
                      <a:endParaRPr/>
                    </a:p>
                    <a:p>
                      <a:pPr marL="285750" marR="0" lvl="0" indent="-285750" algn="l" rtl="0">
                        <a:lnSpc>
                          <a:spcPct val="100000"/>
                        </a:lnSpc>
                        <a:spcBef>
                          <a:spcPts val="0"/>
                        </a:spcBef>
                        <a:spcAft>
                          <a:spcPts val="0"/>
                        </a:spcAft>
                        <a:buClr>
                          <a:srgbClr val="000000"/>
                        </a:buClr>
                        <a:buSzPts val="900"/>
                        <a:buFont typeface="Arial"/>
                        <a:buChar char="•"/>
                      </a:pPr>
                      <a:r>
                        <a:rPr lang="en-US" sz="900" u="none" strike="noStrike" cap="none"/>
                        <a:t>Least Privilege tool access</a:t>
                      </a:r>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End to end traceability</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Policy compliance checks</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Regular access reviews</a:t>
                      </a:r>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Incident runbooks and escalation paths</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Evidence pack generation(logs, decisions, versions, approvals)</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900" u="none" strike="noStrike" cap="none"/>
                        <a:t>Transparency</a:t>
                      </a:r>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900"/>
                        <a:buFont typeface="Arial"/>
                        <a:buChar char="•"/>
                      </a:pPr>
                      <a:r>
                        <a:rPr lang="en-US" sz="900" u="none" strike="noStrike" cap="none"/>
                        <a:t>Mandatory disclosure UX(agent identity, autonomy level, when it takes action)</a:t>
                      </a:r>
                      <a:endParaRPr/>
                    </a:p>
                    <a:p>
                      <a:pPr marL="285750" marR="0" lvl="0" indent="-285750" algn="l" rtl="0">
                        <a:lnSpc>
                          <a:spcPct val="100000"/>
                        </a:lnSpc>
                        <a:spcBef>
                          <a:spcPts val="0"/>
                        </a:spcBef>
                        <a:spcAft>
                          <a:spcPts val="0"/>
                        </a:spcAft>
                        <a:buClr>
                          <a:srgbClr val="000000"/>
                        </a:buClr>
                        <a:buSzPts val="900"/>
                        <a:buFont typeface="Arial"/>
                        <a:buChar char="•"/>
                      </a:pPr>
                      <a:r>
                        <a:rPr lang="en-US" sz="900" u="none" strike="noStrike" cap="none"/>
                        <a:t>Model/Agent cards(purpose, limits, tool access, data sources)</a:t>
                      </a:r>
                      <a:endParaRPr/>
                    </a:p>
                    <a:p>
                      <a:pPr marL="285750" marR="0" lvl="0" indent="-285750" algn="l" rtl="0">
                        <a:lnSpc>
                          <a:spcPct val="100000"/>
                        </a:lnSpc>
                        <a:spcBef>
                          <a:spcPts val="0"/>
                        </a:spcBef>
                        <a:spcAft>
                          <a:spcPts val="0"/>
                        </a:spcAft>
                        <a:buClr>
                          <a:srgbClr val="000000"/>
                        </a:buClr>
                        <a:buSzPts val="900"/>
                        <a:buFont typeface="Arial"/>
                        <a:buChar char="•"/>
                      </a:pPr>
                      <a:r>
                        <a:rPr lang="en-US" sz="900" u="none" strike="noStrike" cap="none"/>
                        <a:t>Versioning discipline(agent config, prompts, policies, tool schemas)</a:t>
                      </a:r>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Provenance capture(sources used, retrieval snippets, tool outputs, references)</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Explanation hooks(Reasoning, thought traces)</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Change monitoring(alerts on prompt/policy/tool schema changes)</a:t>
                      </a:r>
                      <a:endParaRPr/>
                    </a:p>
                    <a:p>
                      <a:pPr marL="171450" marR="0" lvl="0" indent="-114300" algn="l" rtl="0">
                        <a:lnSpc>
                          <a:spcPct val="100000"/>
                        </a:lnSpc>
                        <a:spcBef>
                          <a:spcPts val="0"/>
                        </a:spcBef>
                        <a:spcAft>
                          <a:spcPts val="0"/>
                        </a:spcAft>
                        <a:buClr>
                          <a:srgbClr val="000000"/>
                        </a:buClr>
                        <a:buSzPts val="900"/>
                        <a:buFont typeface="Arial"/>
                        <a:buNone/>
                      </a:pPr>
                      <a:endParaRPr sz="900" u="none" strike="noStrike" cap="none"/>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User feedback(request explanation, request human review)</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Content retract/refactor workflows(update incorrect outputs, notify impacted users)</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Transparency audit reviews(periodic sampling of traces)</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900" u="none" strike="noStrike" cap="none"/>
                        <a:t>Privacy</a:t>
                      </a:r>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900"/>
                        <a:buFont typeface="Arial"/>
                        <a:buChar char="•"/>
                      </a:pPr>
                      <a:r>
                        <a:rPr lang="en-US" sz="900" u="none" strike="noStrike" cap="none"/>
                        <a:t>Data minimization(only required fields; structured inputs over raw text)</a:t>
                      </a:r>
                      <a:endParaRPr/>
                    </a:p>
                    <a:p>
                      <a:pPr marL="285750" marR="0" lvl="0" indent="-285750" algn="l" rtl="0">
                        <a:lnSpc>
                          <a:spcPct val="100000"/>
                        </a:lnSpc>
                        <a:spcBef>
                          <a:spcPts val="0"/>
                        </a:spcBef>
                        <a:spcAft>
                          <a:spcPts val="0"/>
                        </a:spcAft>
                        <a:buClr>
                          <a:srgbClr val="000000"/>
                        </a:buClr>
                        <a:buSzPts val="900"/>
                        <a:buFont typeface="Arial"/>
                        <a:buChar char="•"/>
                      </a:pPr>
                      <a:r>
                        <a:rPr lang="en-US" sz="900" u="none" strike="noStrike" cap="none"/>
                        <a:t>PII redaction/tokenization before inferences and before logging</a:t>
                      </a:r>
                      <a:endParaRPr/>
                    </a:p>
                    <a:p>
                      <a:pPr marL="285750" marR="0" lvl="0" indent="-285750" algn="l" rtl="0">
                        <a:lnSpc>
                          <a:spcPct val="100000"/>
                        </a:lnSpc>
                        <a:spcBef>
                          <a:spcPts val="0"/>
                        </a:spcBef>
                        <a:spcAft>
                          <a:spcPts val="0"/>
                        </a:spcAft>
                        <a:buClr>
                          <a:srgbClr val="000000"/>
                        </a:buClr>
                        <a:buSzPts val="900"/>
                        <a:buFont typeface="Arial"/>
                        <a:buChar char="•"/>
                      </a:pPr>
                      <a:r>
                        <a:rPr lang="en-US" sz="900" u="none" strike="noStrike" cap="none"/>
                        <a:t>Memory governance(opt-in, TTL/expiry)</a:t>
                      </a:r>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DLP scanning(inputs/outputs for PII/secrets)</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Prompt and tool -injection detection</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Privacy audit logging(who accessed what personal data and when)</a:t>
                      </a:r>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Secret rotation</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Credential revocation for suspected leakage</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Privacy incident response(user notification, containment, postmortem)</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900" u="none" strike="noStrike" cap="none"/>
                        <a:t>Inclusiveness</a:t>
                      </a:r>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900"/>
                        <a:buFont typeface="Arial"/>
                        <a:buChar char="•"/>
                      </a:pPr>
                      <a:r>
                        <a:rPr lang="en-US" sz="900" u="none" strike="noStrike" cap="none"/>
                        <a:t>Multi-lingual support</a:t>
                      </a:r>
                      <a:endParaRPr/>
                    </a:p>
                    <a:p>
                      <a:pPr marL="285750" marR="0" lvl="0" indent="-285750" algn="l" rtl="0">
                        <a:lnSpc>
                          <a:spcPct val="100000"/>
                        </a:lnSpc>
                        <a:spcBef>
                          <a:spcPts val="0"/>
                        </a:spcBef>
                        <a:spcAft>
                          <a:spcPts val="0"/>
                        </a:spcAft>
                        <a:buClr>
                          <a:srgbClr val="000000"/>
                        </a:buClr>
                        <a:buSzPts val="900"/>
                        <a:buFont typeface="Arial"/>
                        <a:buChar char="•"/>
                      </a:pPr>
                      <a:r>
                        <a:rPr lang="en-US" sz="900" u="none" strike="noStrike" cap="none"/>
                        <a:t>Inclusive UX patterns(clear error recovery, non-stigmatizing copy)</a:t>
                      </a:r>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Coverage testing across user personas</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Disparity monitoring in user success metrics(completion rate, drop-off)</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Feedback channels for inclusion harms</a:t>
                      </a:r>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Human hand-off path(when user can’t proceed or need accommodation)</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Content style remediation(inclusive language updates)</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r>
                        <a:rPr lang="en-US" sz="900" u="none" strike="noStrike" cap="none"/>
                        <a:t>Fairness</a:t>
                      </a:r>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900"/>
                        <a:buFont typeface="Arial"/>
                        <a:buChar char="•"/>
                      </a:pPr>
                      <a:r>
                        <a:rPr lang="en-US" sz="900" u="none" strike="noStrike" cap="none"/>
                        <a:t>Bias risk assessment per use case</a:t>
                      </a:r>
                      <a:endParaRPr/>
                    </a:p>
                    <a:p>
                      <a:pPr marL="285750" marR="0" lvl="0" indent="-285750" algn="l" rtl="0">
                        <a:lnSpc>
                          <a:spcPct val="100000"/>
                        </a:lnSpc>
                        <a:spcBef>
                          <a:spcPts val="0"/>
                        </a:spcBef>
                        <a:spcAft>
                          <a:spcPts val="0"/>
                        </a:spcAft>
                        <a:buClr>
                          <a:srgbClr val="000000"/>
                        </a:buClr>
                        <a:buSzPts val="900"/>
                        <a:buFont typeface="Arial"/>
                        <a:buChar char="•"/>
                      </a:pPr>
                      <a:r>
                        <a:rPr lang="en-US" sz="900" u="none" strike="noStrike" cap="none"/>
                        <a:t>Dataset/RAG governance(source quality, representativeness)</a:t>
                      </a:r>
                      <a:endParaRPr/>
                    </a:p>
                    <a:p>
                      <a:pPr marL="285750" marR="0" lvl="0" indent="-285750" algn="l" rtl="0">
                        <a:lnSpc>
                          <a:spcPct val="100000"/>
                        </a:lnSpc>
                        <a:spcBef>
                          <a:spcPts val="0"/>
                        </a:spcBef>
                        <a:spcAft>
                          <a:spcPts val="0"/>
                        </a:spcAft>
                        <a:buClr>
                          <a:srgbClr val="000000"/>
                        </a:buClr>
                        <a:buSzPts val="900"/>
                        <a:buFont typeface="Arial"/>
                        <a:buChar char="•"/>
                      </a:pPr>
                      <a:r>
                        <a:rPr lang="en-US" sz="900" u="none" strike="noStrike" cap="none"/>
                        <a:t>Policy rules: no sensitive trait inference, restricted decisions in high stake areas)</a:t>
                      </a:r>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Output monitoring for protected-class references and harmful stereotypes</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Periodic third-party/independent bias audits</a:t>
                      </a:r>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Escalation and human review for contested decisions/outcomes</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Remediation documentation</a:t>
                      </a:r>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None/>
                      </a:pPr>
                      <a:r>
                        <a:rPr lang="en-US" sz="900" u="none" strike="noStrike" cap="none"/>
                        <a:t>Reliability</a:t>
                      </a:r>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900"/>
                        <a:buFont typeface="Arial"/>
                        <a:buChar char="•"/>
                      </a:pPr>
                      <a:r>
                        <a:rPr lang="en-US" sz="900" u="none" strike="noStrike" cap="none"/>
                        <a:t>Pre-deploy evaluation gates(task success, hallucination rates, tool correctness)</a:t>
                      </a:r>
                      <a:endParaRPr/>
                    </a:p>
                    <a:p>
                      <a:pPr marL="285750" marR="0" lvl="0" indent="-285750" algn="l" rtl="0">
                        <a:lnSpc>
                          <a:spcPct val="100000"/>
                        </a:lnSpc>
                        <a:spcBef>
                          <a:spcPts val="0"/>
                        </a:spcBef>
                        <a:spcAft>
                          <a:spcPts val="0"/>
                        </a:spcAft>
                        <a:buClr>
                          <a:srgbClr val="000000"/>
                        </a:buClr>
                        <a:buSzPts val="900"/>
                        <a:buFont typeface="Arial"/>
                        <a:buChar char="•"/>
                      </a:pPr>
                      <a:r>
                        <a:rPr lang="en-US" sz="900" u="none" strike="noStrike" cap="none"/>
                        <a:t>Action guardrails(allow/deny list, rate limits, sandboxing, dry-run)</a:t>
                      </a:r>
                      <a:endParaRPr/>
                    </a:p>
                    <a:p>
                      <a:pPr marL="285750" marR="0" lvl="0" indent="-285750" algn="l" rtl="0">
                        <a:lnSpc>
                          <a:spcPct val="100000"/>
                        </a:lnSpc>
                        <a:spcBef>
                          <a:spcPts val="0"/>
                        </a:spcBef>
                        <a:spcAft>
                          <a:spcPts val="0"/>
                        </a:spcAft>
                        <a:buClr>
                          <a:srgbClr val="000000"/>
                        </a:buClr>
                        <a:buSzPts val="900"/>
                        <a:buFont typeface="Arial"/>
                        <a:buChar char="•"/>
                      </a:pPr>
                      <a:r>
                        <a:rPr lang="en-US" sz="900" u="none" strike="noStrike" cap="none"/>
                        <a:t>Robust fallback design(safe defaults, circuit breaker, manual mode)</a:t>
                      </a:r>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Runtime monitoring (quality, latency, cost, tool failure rate)</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Drift detection(response/context drift)</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Red team and chaos testing(prompt injection, tool misuse)</a:t>
                      </a:r>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Automated rollback to last known-good</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Degraded model-operations(read only, advisory-only, limited tools)</a:t>
                      </a:r>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t>Post incident learning loops</a:t>
                      </a:r>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3386"/>
        <p:cNvGrpSpPr/>
        <p:nvPr/>
      </p:nvGrpSpPr>
      <p:grpSpPr>
        <a:xfrm>
          <a:off x="0" y="0"/>
          <a:ext cx="0" cy="0"/>
          <a:chOff x="0" y="0"/>
          <a:chExt cx="0" cy="0"/>
        </a:xfrm>
      </p:grpSpPr>
      <p:sp>
        <p:nvSpPr>
          <p:cNvPr id="3387" name="Google Shape;3387;p166"/>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US" sz="4000">
                <a:solidFill>
                  <a:srgbClr val="000000"/>
                </a:solidFill>
              </a:rPr>
              <a:t>Architecture Recommendation for priority use cases</a:t>
            </a:r>
            <a:endParaRPr sz="2400"/>
          </a:p>
        </p:txBody>
      </p:sp>
      <p:pic>
        <p:nvPicPr>
          <p:cNvPr id="3388" name="Google Shape;3388;p166"/>
          <p:cNvPicPr preferRelativeResize="0"/>
          <p:nvPr/>
        </p:nvPicPr>
        <p:blipFill rotWithShape="1">
          <a:blip r:embed="rId3">
            <a:alphaModFix/>
          </a:blip>
          <a:srcRect/>
          <a:stretch/>
        </p:blipFill>
        <p:spPr>
          <a:xfrm>
            <a:off x="1078158" y="825500"/>
            <a:ext cx="5207100" cy="5207100"/>
          </a:xfrm>
          <a:prstGeom prst="ellipse">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3392"/>
        <p:cNvGrpSpPr/>
        <p:nvPr/>
      </p:nvGrpSpPr>
      <p:grpSpPr>
        <a:xfrm>
          <a:off x="0" y="0"/>
          <a:ext cx="0" cy="0"/>
          <a:chOff x="0" y="0"/>
          <a:chExt cx="0" cy="0"/>
        </a:xfrm>
      </p:grpSpPr>
      <p:sp>
        <p:nvSpPr>
          <p:cNvPr id="3393" name="Google Shape;3393;p167"/>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Architecture Recommendation</a:t>
            </a:r>
            <a:endParaRPr/>
          </a:p>
        </p:txBody>
      </p:sp>
      <p:pic>
        <p:nvPicPr>
          <p:cNvPr id="3394" name="Google Shape;3394;p167"/>
          <p:cNvPicPr preferRelativeResize="0"/>
          <p:nvPr/>
        </p:nvPicPr>
        <p:blipFill rotWithShape="1">
          <a:blip r:embed="rId3">
            <a:alphaModFix/>
          </a:blip>
          <a:srcRect/>
          <a:stretch/>
        </p:blipFill>
        <p:spPr>
          <a:xfrm>
            <a:off x="315311" y="1401782"/>
            <a:ext cx="3505203" cy="252626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nvGrpSpPr>
          <p:cNvPr id="3395" name="Google Shape;3395;p167"/>
          <p:cNvGrpSpPr/>
          <p:nvPr/>
        </p:nvGrpSpPr>
        <p:grpSpPr>
          <a:xfrm>
            <a:off x="4083411" y="1401756"/>
            <a:ext cx="4461774" cy="2526219"/>
            <a:chOff x="4409096" y="1401782"/>
            <a:chExt cx="4550973" cy="2644702"/>
          </a:xfrm>
        </p:grpSpPr>
        <p:pic>
          <p:nvPicPr>
            <p:cNvPr id="3396" name="Google Shape;3396;p167"/>
            <p:cNvPicPr preferRelativeResize="0"/>
            <p:nvPr/>
          </p:nvPicPr>
          <p:blipFill rotWithShape="1">
            <a:blip r:embed="rId4">
              <a:alphaModFix/>
            </a:blip>
            <a:srcRect/>
            <a:stretch/>
          </p:blipFill>
          <p:spPr>
            <a:xfrm>
              <a:off x="4409096" y="1401782"/>
              <a:ext cx="2801250" cy="264470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397" name="Google Shape;3397;p167"/>
            <p:cNvPicPr preferRelativeResize="0"/>
            <p:nvPr/>
          </p:nvPicPr>
          <p:blipFill rotWithShape="1">
            <a:blip r:embed="rId5">
              <a:alphaModFix/>
            </a:blip>
            <a:srcRect/>
            <a:stretch/>
          </p:blipFill>
          <p:spPr>
            <a:xfrm>
              <a:off x="7455741" y="1450744"/>
              <a:ext cx="1504328" cy="114021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398" name="Google Shape;3398;p167"/>
            <p:cNvPicPr preferRelativeResize="0"/>
            <p:nvPr/>
          </p:nvPicPr>
          <p:blipFill rotWithShape="1">
            <a:blip r:embed="rId6">
              <a:alphaModFix/>
            </a:blip>
            <a:srcRect/>
            <a:stretch/>
          </p:blipFill>
          <p:spPr>
            <a:xfrm>
              <a:off x="7455740" y="2773972"/>
              <a:ext cx="1504328" cy="127251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sp>
        <p:nvSpPr>
          <p:cNvPr id="3399" name="Google Shape;3399;p167"/>
          <p:cNvSpPr/>
          <p:nvPr/>
        </p:nvSpPr>
        <p:spPr>
          <a:xfrm>
            <a:off x="1361090" y="1035269"/>
            <a:ext cx="1781400" cy="25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Contact Center</a:t>
            </a:r>
            <a:endParaRPr/>
          </a:p>
        </p:txBody>
      </p:sp>
      <p:sp>
        <p:nvSpPr>
          <p:cNvPr id="3400" name="Google Shape;3400;p167"/>
          <p:cNvSpPr/>
          <p:nvPr/>
        </p:nvSpPr>
        <p:spPr>
          <a:xfrm>
            <a:off x="5286708" y="1035269"/>
            <a:ext cx="2102100" cy="25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Personalized Search</a:t>
            </a:r>
            <a:endParaRPr/>
          </a:p>
        </p:txBody>
      </p:sp>
      <p:sp>
        <p:nvSpPr>
          <p:cNvPr id="3401" name="Google Shape;3401;p167"/>
          <p:cNvSpPr/>
          <p:nvPr/>
        </p:nvSpPr>
        <p:spPr>
          <a:xfrm>
            <a:off x="204949" y="4149622"/>
            <a:ext cx="2526600" cy="25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Go to Lucid Charts</a:t>
            </a:r>
            <a:endParaRPr sz="1400" b="1" i="0" u="none" strike="noStrike" cap="none">
              <a:solidFill>
                <a:schemeClr val="dk1"/>
              </a:solidFill>
              <a:latin typeface="Arial"/>
              <a:ea typeface="Arial"/>
              <a:cs typeface="Arial"/>
              <a:sym typeface="Arial"/>
            </a:endParaRPr>
          </a:p>
        </p:txBody>
      </p:sp>
      <p:sp>
        <p:nvSpPr>
          <p:cNvPr id="3402" name="Google Shape;3402;p167"/>
          <p:cNvSpPr/>
          <p:nvPr/>
        </p:nvSpPr>
        <p:spPr>
          <a:xfrm>
            <a:off x="3951903" y="4127201"/>
            <a:ext cx="2429700" cy="27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Go to Lucid Charts</a:t>
            </a:r>
            <a:endParaRPr sz="1400" b="1" i="0" u="none" strike="noStrike" cap="none">
              <a:solidFill>
                <a:schemeClr val="dk1"/>
              </a:solidFill>
              <a:latin typeface="Arial"/>
              <a:ea typeface="Arial"/>
              <a:cs typeface="Arial"/>
              <a:sym typeface="Arial"/>
            </a:endParaRPr>
          </a:p>
        </p:txBody>
      </p:sp>
      <p:pic>
        <p:nvPicPr>
          <p:cNvPr id="3403" name="Google Shape;3403;p167"/>
          <p:cNvPicPr preferRelativeResize="0"/>
          <p:nvPr/>
        </p:nvPicPr>
        <p:blipFill rotWithShape="1">
          <a:blip r:embed="rId9">
            <a:alphaModFix/>
          </a:blip>
          <a:srcRect/>
          <a:stretch/>
        </p:blipFill>
        <p:spPr>
          <a:xfrm>
            <a:off x="8847684" y="1401782"/>
            <a:ext cx="3216895" cy="252627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404" name="Google Shape;3404;p167"/>
          <p:cNvSpPr/>
          <p:nvPr/>
        </p:nvSpPr>
        <p:spPr>
          <a:xfrm>
            <a:off x="9354212" y="1014302"/>
            <a:ext cx="2102100" cy="25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Knowledge Assist</a:t>
            </a:r>
            <a:endParaRPr/>
          </a:p>
        </p:txBody>
      </p:sp>
      <p:sp>
        <p:nvSpPr>
          <p:cNvPr id="3405" name="Google Shape;3405;p167"/>
          <p:cNvSpPr/>
          <p:nvPr/>
        </p:nvSpPr>
        <p:spPr>
          <a:xfrm>
            <a:off x="8723568" y="4149620"/>
            <a:ext cx="2732700" cy="353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sng" strike="noStrike" cap="none">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Go to Lucid Charts</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3409"/>
        <p:cNvGrpSpPr/>
        <p:nvPr/>
      </p:nvGrpSpPr>
      <p:grpSpPr>
        <a:xfrm>
          <a:off x="0" y="0"/>
          <a:ext cx="0" cy="0"/>
          <a:chOff x="0" y="0"/>
          <a:chExt cx="0" cy="0"/>
        </a:xfrm>
      </p:grpSpPr>
      <p:sp>
        <p:nvSpPr>
          <p:cNvPr id="3410" name="Google Shape;3410;p168"/>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US" sz="4000">
                <a:solidFill>
                  <a:srgbClr val="000000"/>
                </a:solidFill>
              </a:rPr>
              <a:t>MVP Scoping and implementation plan</a:t>
            </a:r>
            <a:endParaRPr sz="2400"/>
          </a:p>
        </p:txBody>
      </p:sp>
      <p:pic>
        <p:nvPicPr>
          <p:cNvPr id="3411" name="Google Shape;3411;p168"/>
          <p:cNvPicPr preferRelativeResize="0"/>
          <p:nvPr/>
        </p:nvPicPr>
        <p:blipFill rotWithShape="1">
          <a:blip r:embed="rId3">
            <a:alphaModFix/>
          </a:blip>
          <a:srcRect/>
          <a:stretch/>
        </p:blipFill>
        <p:spPr>
          <a:xfrm>
            <a:off x="1078158" y="825500"/>
            <a:ext cx="5207100" cy="52071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52"/>
          <p:cNvSpPr txBox="1"/>
          <p:nvPr/>
        </p:nvSpPr>
        <p:spPr>
          <a:xfrm>
            <a:off x="0" y="6010382"/>
            <a:ext cx="1880100" cy="307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52"/>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Agentic AI Platform - Layer Maturity Stages</a:t>
            </a:r>
            <a:endParaRPr/>
          </a:p>
        </p:txBody>
      </p:sp>
      <p:sp>
        <p:nvSpPr>
          <p:cNvPr id="547" name="Google Shape;547;p52"/>
          <p:cNvSpPr/>
          <p:nvPr/>
        </p:nvSpPr>
        <p:spPr>
          <a:xfrm>
            <a:off x="1685168" y="1066125"/>
            <a:ext cx="2476800" cy="439500"/>
          </a:xfrm>
          <a:prstGeom prst="rect">
            <a:avLst/>
          </a:prstGeom>
          <a:solidFill>
            <a:srgbClr val="A4C2F4"/>
          </a:solidFill>
          <a:ln>
            <a:noFill/>
          </a:ln>
          <a:effectLst>
            <a:outerShdw blurRad="50737" dist="16912" dir="5400000" algn="bl" rotWithShape="0">
              <a:srgbClr val="000000">
                <a:alpha val="50199"/>
              </a:srgbClr>
            </a:outerShdw>
          </a:effectLst>
        </p:spPr>
        <p:txBody>
          <a:bodyPr spcFirstLastPara="1" wrap="square" lIns="81175" tIns="40575" rIns="81175" bIns="40575" anchor="ctr" anchorCtr="0">
            <a:noAutofit/>
          </a:bodyPr>
          <a:lstStyle/>
          <a:p>
            <a:pPr marL="0" marR="0" lvl="0" indent="0" algn="l" rtl="0">
              <a:lnSpc>
                <a:spcPct val="100000"/>
              </a:lnSpc>
              <a:spcBef>
                <a:spcPts val="0"/>
              </a:spcBef>
              <a:spcAft>
                <a:spcPts val="0"/>
              </a:spcAft>
              <a:buClr>
                <a:srgbClr val="000000"/>
              </a:buClr>
              <a:buSzPts val="799"/>
              <a:buFont typeface="Arial"/>
              <a:buNone/>
            </a:pPr>
            <a:r>
              <a:rPr lang="en-US" sz="1242" b="1" i="0" u="none" strike="noStrike" cap="none">
                <a:solidFill>
                  <a:schemeClr val="dk1"/>
                </a:solidFill>
                <a:latin typeface="Roboto Condensed"/>
                <a:ea typeface="Roboto Condensed"/>
                <a:cs typeface="Roboto Condensed"/>
                <a:sym typeface="Roboto Condensed"/>
              </a:rPr>
              <a:t>Knowledge</a:t>
            </a:r>
            <a:endParaRPr sz="1242" b="0" i="0" u="none" strike="noStrike" cap="none">
              <a:solidFill>
                <a:srgbClr val="000000"/>
              </a:solidFill>
              <a:latin typeface="Roboto Condensed"/>
              <a:ea typeface="Roboto Condensed"/>
              <a:cs typeface="Roboto Condensed"/>
              <a:sym typeface="Roboto Condensed"/>
            </a:endParaRPr>
          </a:p>
        </p:txBody>
      </p:sp>
      <p:sp>
        <p:nvSpPr>
          <p:cNvPr id="548" name="Google Shape;548;p52"/>
          <p:cNvSpPr/>
          <p:nvPr/>
        </p:nvSpPr>
        <p:spPr>
          <a:xfrm>
            <a:off x="4274220" y="1066125"/>
            <a:ext cx="2476800" cy="439500"/>
          </a:xfrm>
          <a:prstGeom prst="rect">
            <a:avLst/>
          </a:prstGeom>
          <a:solidFill>
            <a:srgbClr val="BCDFFC"/>
          </a:solidFill>
          <a:ln>
            <a:noFill/>
          </a:ln>
          <a:effectLst>
            <a:outerShdw blurRad="50737" dist="16912" dir="5400000" algn="bl" rotWithShape="0">
              <a:srgbClr val="000000">
                <a:alpha val="50199"/>
              </a:srgbClr>
            </a:outerShdw>
          </a:effectLst>
        </p:spPr>
        <p:txBody>
          <a:bodyPr spcFirstLastPara="1" wrap="square" lIns="81175" tIns="40575" rIns="81175" bIns="40575" anchor="ctr" anchorCtr="0">
            <a:noAutofit/>
          </a:bodyPr>
          <a:lstStyle/>
          <a:p>
            <a:pPr marL="0" marR="0" lvl="0" indent="0" algn="l" rtl="0">
              <a:lnSpc>
                <a:spcPct val="100000"/>
              </a:lnSpc>
              <a:spcBef>
                <a:spcPts val="0"/>
              </a:spcBef>
              <a:spcAft>
                <a:spcPts val="0"/>
              </a:spcAft>
              <a:buClr>
                <a:srgbClr val="000000"/>
              </a:buClr>
              <a:buSzPts val="799"/>
              <a:buFont typeface="Arial"/>
              <a:buNone/>
            </a:pPr>
            <a:r>
              <a:rPr lang="en-US" sz="1242" b="1" i="0" u="none" strike="noStrike" cap="none">
                <a:solidFill>
                  <a:schemeClr val="dk1"/>
                </a:solidFill>
                <a:latin typeface="Roboto Condensed"/>
                <a:ea typeface="Roboto Condensed"/>
                <a:cs typeface="Roboto Condensed"/>
                <a:sym typeface="Roboto Condensed"/>
              </a:rPr>
              <a:t>Model</a:t>
            </a:r>
            <a:endParaRPr sz="1242" b="0" i="0" u="none" strike="noStrike" cap="none">
              <a:solidFill>
                <a:srgbClr val="000000"/>
              </a:solidFill>
              <a:latin typeface="Roboto Condensed"/>
              <a:ea typeface="Roboto Condensed"/>
              <a:cs typeface="Roboto Condensed"/>
              <a:sym typeface="Roboto Condensed"/>
            </a:endParaRPr>
          </a:p>
        </p:txBody>
      </p:sp>
      <p:sp>
        <p:nvSpPr>
          <p:cNvPr id="549" name="Google Shape;549;p52"/>
          <p:cNvSpPr/>
          <p:nvPr/>
        </p:nvSpPr>
        <p:spPr>
          <a:xfrm>
            <a:off x="6863272" y="1066125"/>
            <a:ext cx="2476800" cy="439500"/>
          </a:xfrm>
          <a:prstGeom prst="rect">
            <a:avLst/>
          </a:prstGeom>
          <a:solidFill>
            <a:srgbClr val="EBF1F7"/>
          </a:solidFill>
          <a:ln>
            <a:noFill/>
          </a:ln>
          <a:effectLst>
            <a:outerShdw blurRad="50737" dist="16912" dir="5400000" algn="bl" rotWithShape="0">
              <a:srgbClr val="000000">
                <a:alpha val="50199"/>
              </a:srgbClr>
            </a:outerShdw>
          </a:effectLst>
        </p:spPr>
        <p:txBody>
          <a:bodyPr spcFirstLastPara="1" wrap="square" lIns="81175" tIns="40575" rIns="81175" bIns="40575" anchor="ctr" anchorCtr="0">
            <a:noAutofit/>
          </a:bodyPr>
          <a:lstStyle/>
          <a:p>
            <a:pPr marL="0" marR="0" lvl="0" indent="0" algn="l" rtl="0">
              <a:lnSpc>
                <a:spcPct val="100000"/>
              </a:lnSpc>
              <a:spcBef>
                <a:spcPts val="0"/>
              </a:spcBef>
              <a:spcAft>
                <a:spcPts val="0"/>
              </a:spcAft>
              <a:buClr>
                <a:srgbClr val="000000"/>
              </a:buClr>
              <a:buSzPts val="799"/>
              <a:buFont typeface="Arial"/>
              <a:buNone/>
            </a:pPr>
            <a:r>
              <a:rPr lang="en-US" sz="1242" b="1" i="0" u="none" strike="noStrike" cap="none">
                <a:solidFill>
                  <a:schemeClr val="dk1"/>
                </a:solidFill>
                <a:latin typeface="Roboto Condensed"/>
                <a:ea typeface="Roboto Condensed"/>
                <a:cs typeface="Roboto Condensed"/>
                <a:sym typeface="Roboto Condensed"/>
              </a:rPr>
              <a:t>Agent and Agent Governance</a:t>
            </a:r>
            <a:endParaRPr sz="1242" b="0" i="0" u="none" strike="noStrike" cap="none">
              <a:solidFill>
                <a:srgbClr val="000000"/>
              </a:solidFill>
              <a:latin typeface="Roboto Condensed"/>
              <a:ea typeface="Roboto Condensed"/>
              <a:cs typeface="Roboto Condensed"/>
              <a:sym typeface="Roboto Condensed"/>
            </a:endParaRPr>
          </a:p>
        </p:txBody>
      </p:sp>
      <p:sp>
        <p:nvSpPr>
          <p:cNvPr id="550" name="Google Shape;550;p52"/>
          <p:cNvSpPr/>
          <p:nvPr/>
        </p:nvSpPr>
        <p:spPr>
          <a:xfrm>
            <a:off x="9452324" y="1066125"/>
            <a:ext cx="2476800" cy="439500"/>
          </a:xfrm>
          <a:prstGeom prst="rect">
            <a:avLst/>
          </a:prstGeom>
          <a:solidFill>
            <a:srgbClr val="D8E6FC"/>
          </a:solidFill>
          <a:ln>
            <a:noFill/>
          </a:ln>
          <a:effectLst>
            <a:outerShdw blurRad="50737" dist="16912" dir="5400000" algn="bl" rotWithShape="0">
              <a:srgbClr val="000000">
                <a:alpha val="50199"/>
              </a:srgbClr>
            </a:outerShdw>
          </a:effectLst>
        </p:spPr>
        <p:txBody>
          <a:bodyPr spcFirstLastPara="1" wrap="square" lIns="81175" tIns="40575" rIns="81175" bIns="40575" anchor="ctr" anchorCtr="0">
            <a:noAutofit/>
          </a:bodyPr>
          <a:lstStyle/>
          <a:p>
            <a:pPr marL="0" marR="0" lvl="0" indent="0" algn="l" rtl="0">
              <a:lnSpc>
                <a:spcPct val="100000"/>
              </a:lnSpc>
              <a:spcBef>
                <a:spcPts val="0"/>
              </a:spcBef>
              <a:spcAft>
                <a:spcPts val="0"/>
              </a:spcAft>
              <a:buClr>
                <a:srgbClr val="000000"/>
              </a:buClr>
              <a:buSzPts val="799"/>
              <a:buFont typeface="Arial"/>
              <a:buNone/>
            </a:pPr>
            <a:r>
              <a:rPr lang="en-US" sz="1242" b="1" i="0" u="none" strike="noStrike" cap="none">
                <a:solidFill>
                  <a:schemeClr val="dk1"/>
                </a:solidFill>
                <a:latin typeface="Roboto Condensed"/>
                <a:ea typeface="Roboto Condensed"/>
                <a:cs typeface="Roboto Condensed"/>
                <a:sym typeface="Roboto Condensed"/>
              </a:rPr>
              <a:t>AI operations</a:t>
            </a:r>
            <a:endParaRPr sz="1242" b="0" i="0" u="none" strike="noStrike" cap="none">
              <a:solidFill>
                <a:srgbClr val="000000"/>
              </a:solidFill>
              <a:latin typeface="Roboto Condensed"/>
              <a:ea typeface="Roboto Condensed"/>
              <a:cs typeface="Roboto Condensed"/>
              <a:sym typeface="Roboto Condensed"/>
            </a:endParaRPr>
          </a:p>
        </p:txBody>
      </p:sp>
      <p:sp>
        <p:nvSpPr>
          <p:cNvPr id="551" name="Google Shape;551;p52"/>
          <p:cNvSpPr/>
          <p:nvPr/>
        </p:nvSpPr>
        <p:spPr>
          <a:xfrm>
            <a:off x="151475" y="5213056"/>
            <a:ext cx="1419900" cy="1103100"/>
          </a:xfrm>
          <a:prstGeom prst="rect">
            <a:avLst/>
          </a:prstGeom>
          <a:solidFill>
            <a:srgbClr val="BFBFBF"/>
          </a:solidFill>
          <a:ln>
            <a:noFill/>
          </a:ln>
          <a:effectLst>
            <a:outerShdw blurRad="50737" dist="16912" dir="5400000" algn="bl" rotWithShape="0">
              <a:srgbClr val="000000">
                <a:alpha val="50199"/>
              </a:srgbClr>
            </a:outerShdw>
          </a:effectLst>
        </p:spPr>
        <p:txBody>
          <a:bodyPr spcFirstLastPara="1" wrap="square" lIns="81175" tIns="40575" rIns="81175" bIns="40575" anchor="ctr" anchorCtr="0">
            <a:noAutofit/>
          </a:bodyPr>
          <a:lstStyle/>
          <a:p>
            <a:pPr marL="0" marR="0" lvl="0" indent="0" algn="ctr" rtl="0">
              <a:lnSpc>
                <a:spcPct val="100000"/>
              </a:lnSpc>
              <a:spcBef>
                <a:spcPts val="0"/>
              </a:spcBef>
              <a:spcAft>
                <a:spcPts val="0"/>
              </a:spcAft>
              <a:buClr>
                <a:srgbClr val="000000"/>
              </a:buClr>
              <a:buSzPts val="799"/>
              <a:buFont typeface="Arial"/>
              <a:buNone/>
            </a:pPr>
            <a:r>
              <a:rPr lang="en-US" sz="1242" b="1" i="0" u="none" strike="noStrike" cap="none">
                <a:solidFill>
                  <a:schemeClr val="dk1"/>
                </a:solidFill>
                <a:latin typeface="Roboto Condensed"/>
                <a:ea typeface="Roboto Condensed"/>
                <a:cs typeface="Roboto Condensed"/>
                <a:sym typeface="Roboto Condensed"/>
              </a:rPr>
              <a:t>Initial(I)</a:t>
            </a:r>
            <a:endParaRPr sz="1242" b="0" i="0" u="none" strike="noStrike" cap="none">
              <a:solidFill>
                <a:srgbClr val="000000"/>
              </a:solidFill>
              <a:latin typeface="Roboto Condensed"/>
              <a:ea typeface="Roboto Condensed"/>
              <a:cs typeface="Roboto Condensed"/>
              <a:sym typeface="Roboto Condensed"/>
            </a:endParaRPr>
          </a:p>
        </p:txBody>
      </p:sp>
      <p:sp>
        <p:nvSpPr>
          <p:cNvPr id="552" name="Google Shape;552;p52"/>
          <p:cNvSpPr/>
          <p:nvPr/>
        </p:nvSpPr>
        <p:spPr>
          <a:xfrm>
            <a:off x="151475" y="3412861"/>
            <a:ext cx="1419900" cy="1103100"/>
          </a:xfrm>
          <a:prstGeom prst="rect">
            <a:avLst/>
          </a:prstGeom>
          <a:solidFill>
            <a:srgbClr val="0070C0"/>
          </a:solidFill>
          <a:ln>
            <a:noFill/>
          </a:ln>
          <a:effectLst>
            <a:outerShdw blurRad="50737" dist="16912" dir="5400000" algn="bl" rotWithShape="0">
              <a:srgbClr val="000000">
                <a:alpha val="50199"/>
              </a:srgbClr>
            </a:outerShdw>
          </a:effectLst>
        </p:spPr>
        <p:txBody>
          <a:bodyPr spcFirstLastPara="1" wrap="square" lIns="81175" tIns="40575" rIns="81175" bIns="40575" anchor="ctr" anchorCtr="0">
            <a:noAutofit/>
          </a:bodyPr>
          <a:lstStyle/>
          <a:p>
            <a:pPr marL="0" marR="0" lvl="0" indent="0" algn="ctr" rtl="0">
              <a:lnSpc>
                <a:spcPct val="100000"/>
              </a:lnSpc>
              <a:spcBef>
                <a:spcPts val="0"/>
              </a:spcBef>
              <a:spcAft>
                <a:spcPts val="0"/>
              </a:spcAft>
              <a:buClr>
                <a:srgbClr val="000000"/>
              </a:buClr>
              <a:buSzPts val="799"/>
              <a:buFont typeface="Arial"/>
              <a:buNone/>
            </a:pPr>
            <a:r>
              <a:rPr lang="en-US" sz="1242" b="1" i="0" u="none" strike="noStrike" cap="none">
                <a:solidFill>
                  <a:schemeClr val="lt1"/>
                </a:solidFill>
                <a:latin typeface="Roboto Condensed"/>
                <a:ea typeface="Roboto Condensed"/>
                <a:cs typeface="Roboto Condensed"/>
                <a:sym typeface="Roboto Condensed"/>
              </a:rPr>
              <a:t>Defined(D)</a:t>
            </a:r>
            <a:endParaRPr sz="1242" b="0" i="0" u="none" strike="noStrike" cap="none">
              <a:solidFill>
                <a:schemeClr val="lt1"/>
              </a:solidFill>
              <a:latin typeface="Roboto Condensed"/>
              <a:ea typeface="Roboto Condensed"/>
              <a:cs typeface="Roboto Condensed"/>
              <a:sym typeface="Roboto Condensed"/>
            </a:endParaRPr>
          </a:p>
        </p:txBody>
      </p:sp>
      <p:sp>
        <p:nvSpPr>
          <p:cNvPr id="553" name="Google Shape;553;p52"/>
          <p:cNvSpPr/>
          <p:nvPr/>
        </p:nvSpPr>
        <p:spPr>
          <a:xfrm>
            <a:off x="151475" y="1669500"/>
            <a:ext cx="1419900" cy="1103100"/>
          </a:xfrm>
          <a:prstGeom prst="rect">
            <a:avLst/>
          </a:prstGeom>
          <a:solidFill>
            <a:srgbClr val="002060"/>
          </a:solidFill>
          <a:ln>
            <a:noFill/>
          </a:ln>
          <a:effectLst>
            <a:outerShdw blurRad="50737" dist="16912" dir="5400000" algn="bl" rotWithShape="0">
              <a:srgbClr val="000000">
                <a:alpha val="50199"/>
              </a:srgbClr>
            </a:outerShdw>
          </a:effectLst>
        </p:spPr>
        <p:txBody>
          <a:bodyPr spcFirstLastPara="1" wrap="square" lIns="81175" tIns="40575" rIns="81175" bIns="40575" anchor="ctr" anchorCtr="0">
            <a:noAutofit/>
          </a:bodyPr>
          <a:lstStyle/>
          <a:p>
            <a:pPr marL="0" marR="0" lvl="0" indent="0" algn="ctr" rtl="0">
              <a:lnSpc>
                <a:spcPct val="100000"/>
              </a:lnSpc>
              <a:spcBef>
                <a:spcPts val="0"/>
              </a:spcBef>
              <a:spcAft>
                <a:spcPts val="0"/>
              </a:spcAft>
              <a:buClr>
                <a:srgbClr val="000000"/>
              </a:buClr>
              <a:buSzPts val="799"/>
              <a:buFont typeface="Arial"/>
              <a:buNone/>
            </a:pPr>
            <a:r>
              <a:rPr lang="en-US" sz="1242" b="1" i="0" u="none" strike="noStrike" cap="none">
                <a:solidFill>
                  <a:schemeClr val="lt1"/>
                </a:solidFill>
                <a:latin typeface="Roboto Condensed"/>
                <a:ea typeface="Roboto Condensed"/>
                <a:cs typeface="Roboto Condensed"/>
                <a:sym typeface="Roboto Condensed"/>
              </a:rPr>
              <a:t>Optimized(O)</a:t>
            </a:r>
            <a:endParaRPr sz="1242" b="0" i="0" u="none" strike="noStrike" cap="none">
              <a:solidFill>
                <a:schemeClr val="lt1"/>
              </a:solidFill>
              <a:latin typeface="Roboto Condensed"/>
              <a:ea typeface="Roboto Condensed"/>
              <a:cs typeface="Roboto Condensed"/>
              <a:sym typeface="Roboto Condensed"/>
            </a:endParaRPr>
          </a:p>
        </p:txBody>
      </p:sp>
      <p:sp>
        <p:nvSpPr>
          <p:cNvPr id="554" name="Google Shape;554;p52"/>
          <p:cNvSpPr txBox="1"/>
          <p:nvPr/>
        </p:nvSpPr>
        <p:spPr>
          <a:xfrm>
            <a:off x="1524149" y="5213063"/>
            <a:ext cx="2552700" cy="1103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No reference architecture or repeatable patterns </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Adhoc ingestion and retrieval</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Little to no governance: weak metadata and access controls</a:t>
            </a:r>
            <a:endParaRPr sz="1100" b="0" i="0" u="none" strike="noStrike" cap="none">
              <a:solidFill>
                <a:schemeClr val="dk1"/>
              </a:solidFill>
              <a:latin typeface="Arial"/>
              <a:ea typeface="Arial"/>
              <a:cs typeface="Arial"/>
              <a:sym typeface="Arial"/>
            </a:endParaRPr>
          </a:p>
        </p:txBody>
      </p:sp>
      <p:sp>
        <p:nvSpPr>
          <p:cNvPr id="555" name="Google Shape;555;p52"/>
          <p:cNvSpPr txBox="1"/>
          <p:nvPr/>
        </p:nvSpPr>
        <p:spPr>
          <a:xfrm>
            <a:off x="1524149" y="3337065"/>
            <a:ext cx="2637900" cy="1103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Standard patterns established for ingestion and retrieval</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Automated and scalable ingestion and retrieval pipelines</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Unified knowledge serving layer with documented design choices</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Governance is in place for metadata curation, PII tagging</a:t>
            </a:r>
            <a:endParaRPr sz="1100" b="0" i="0" u="none" strike="noStrike" cap="none">
              <a:solidFill>
                <a:schemeClr val="dk1"/>
              </a:solidFill>
              <a:latin typeface="Arial"/>
              <a:ea typeface="Arial"/>
              <a:cs typeface="Arial"/>
              <a:sym typeface="Arial"/>
            </a:endParaRPr>
          </a:p>
        </p:txBody>
      </p:sp>
      <p:sp>
        <p:nvSpPr>
          <p:cNvPr id="556" name="Google Shape;556;p52"/>
          <p:cNvSpPr txBox="1"/>
          <p:nvPr/>
        </p:nvSpPr>
        <p:spPr>
          <a:xfrm>
            <a:off x="1524140" y="1669500"/>
            <a:ext cx="2552700" cy="1103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Rich semantic modeling leveraging ontology and taxonomy management tools</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Knowledge Layer acting as the central knowledge index for the organization</a:t>
            </a:r>
            <a:endParaRPr sz="1100" b="0" i="0" u="none" strike="noStrike" cap="none">
              <a:solidFill>
                <a:schemeClr val="dk1"/>
              </a:solidFill>
              <a:latin typeface="Arial"/>
              <a:ea typeface="Arial"/>
              <a:cs typeface="Arial"/>
              <a:sym typeface="Arial"/>
            </a:endParaRPr>
          </a:p>
        </p:txBody>
      </p:sp>
      <p:sp>
        <p:nvSpPr>
          <p:cNvPr id="557" name="Google Shape;557;p52"/>
          <p:cNvSpPr txBox="1"/>
          <p:nvPr/>
        </p:nvSpPr>
        <p:spPr>
          <a:xfrm>
            <a:off x="4193674" y="5213063"/>
            <a:ext cx="2552700" cy="1103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No consistent model access layer via model gateway</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No model usage observability</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Minimal model security controls</a:t>
            </a:r>
            <a:endParaRPr sz="1100" b="0" i="0" u="none" strike="noStrike" cap="none">
              <a:solidFill>
                <a:schemeClr val="dk1"/>
              </a:solidFill>
              <a:latin typeface="Arial"/>
              <a:ea typeface="Arial"/>
              <a:cs typeface="Arial"/>
              <a:sym typeface="Arial"/>
            </a:endParaRPr>
          </a:p>
        </p:txBody>
      </p:sp>
      <p:sp>
        <p:nvSpPr>
          <p:cNvPr id="558" name="Google Shape;558;p52"/>
          <p:cNvSpPr txBox="1"/>
          <p:nvPr/>
        </p:nvSpPr>
        <p:spPr>
          <a:xfrm>
            <a:off x="4193674" y="3337065"/>
            <a:ext cx="2637900" cy="1103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Process established for onboarding models</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Unified model access layer via model gateway</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Monitoring and security controls applied</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559" name="Google Shape;559;p52"/>
          <p:cNvSpPr txBox="1"/>
          <p:nvPr/>
        </p:nvSpPr>
        <p:spPr>
          <a:xfrm>
            <a:off x="4193665" y="1669500"/>
            <a:ext cx="2552700" cy="1103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Dynamic model routing </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Capability established for adapting foundational models for costco context</a:t>
            </a:r>
            <a:endParaRPr sz="1100" b="0" i="0" u="none" strike="noStrike" cap="none">
              <a:solidFill>
                <a:schemeClr val="dk1"/>
              </a:solidFill>
              <a:latin typeface="Arial"/>
              <a:ea typeface="Arial"/>
              <a:cs typeface="Arial"/>
              <a:sym typeface="Arial"/>
            </a:endParaRPr>
          </a:p>
        </p:txBody>
      </p:sp>
      <p:sp>
        <p:nvSpPr>
          <p:cNvPr id="560" name="Google Shape;560;p52"/>
          <p:cNvSpPr txBox="1"/>
          <p:nvPr/>
        </p:nvSpPr>
        <p:spPr>
          <a:xfrm>
            <a:off x="6863199" y="5213063"/>
            <a:ext cx="2552700" cy="1103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Agent orchestration patterns are not defined</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Capability to collect and analyze agent activity not enabled</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Memory management patterns are not defined</a:t>
            </a:r>
            <a:endParaRPr sz="1100" b="0" i="0" u="none" strike="noStrike" cap="none">
              <a:solidFill>
                <a:schemeClr val="dk1"/>
              </a:solidFill>
              <a:latin typeface="Arial"/>
              <a:ea typeface="Arial"/>
              <a:cs typeface="Arial"/>
              <a:sym typeface="Arial"/>
            </a:endParaRPr>
          </a:p>
        </p:txBody>
      </p:sp>
      <p:sp>
        <p:nvSpPr>
          <p:cNvPr id="561" name="Google Shape;561;p52"/>
          <p:cNvSpPr txBox="1"/>
          <p:nvPr/>
        </p:nvSpPr>
        <p:spPr>
          <a:xfrm>
            <a:off x="6863199" y="3318115"/>
            <a:ext cx="2552700" cy="1103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Agent orchestration patterns are defined</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Agent activity is collected and analyzed via OTEL compliant solution</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Realization of Nexus architecture to orchestrate across 1st party and 3rd party agents</a:t>
            </a:r>
            <a:endParaRPr sz="1100" b="0" i="0" u="none" strike="noStrike" cap="none">
              <a:solidFill>
                <a:schemeClr val="dk1"/>
              </a:solidFill>
              <a:latin typeface="Arial"/>
              <a:ea typeface="Arial"/>
              <a:cs typeface="Arial"/>
              <a:sym typeface="Arial"/>
            </a:endParaRPr>
          </a:p>
        </p:txBody>
      </p:sp>
      <p:sp>
        <p:nvSpPr>
          <p:cNvPr id="562" name="Google Shape;562;p52"/>
          <p:cNvSpPr txBox="1"/>
          <p:nvPr/>
        </p:nvSpPr>
        <p:spPr>
          <a:xfrm>
            <a:off x="6863200" y="1612629"/>
            <a:ext cx="2552700" cy="1540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Agent certification process has been established</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Agent onboarding is enabled through the certification process and agent registry</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Agents in the organization are discoverable through  Agent registry</a:t>
            </a:r>
            <a:endParaRPr sz="1100" b="0" i="0" u="none" strike="noStrike" cap="none">
              <a:solidFill>
                <a:schemeClr val="dk1"/>
              </a:solidFill>
              <a:latin typeface="Arial"/>
              <a:ea typeface="Arial"/>
              <a:cs typeface="Arial"/>
              <a:sym typeface="Arial"/>
            </a:endParaRPr>
          </a:p>
        </p:txBody>
      </p:sp>
      <p:sp>
        <p:nvSpPr>
          <p:cNvPr id="563" name="Google Shape;563;p52"/>
          <p:cNvSpPr txBox="1"/>
          <p:nvPr/>
        </p:nvSpPr>
        <p:spPr>
          <a:xfrm>
            <a:off x="9406563" y="5226220"/>
            <a:ext cx="2552700" cy="1103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Limited visibility into Agent Activity</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No cost tracking of the agent activity</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No central control plane for model and tool access</a:t>
            </a:r>
            <a:endParaRPr sz="1100" b="0" i="0" u="none" strike="noStrike" cap="none">
              <a:solidFill>
                <a:schemeClr val="dk1"/>
              </a:solidFill>
              <a:latin typeface="Arial"/>
              <a:ea typeface="Arial"/>
              <a:cs typeface="Arial"/>
              <a:sym typeface="Arial"/>
            </a:endParaRPr>
          </a:p>
        </p:txBody>
      </p:sp>
      <p:sp>
        <p:nvSpPr>
          <p:cNvPr id="564" name="Google Shape;564;p52"/>
          <p:cNvSpPr txBox="1"/>
          <p:nvPr/>
        </p:nvSpPr>
        <p:spPr>
          <a:xfrm>
            <a:off x="9406563" y="3331271"/>
            <a:ext cx="2552700" cy="1103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A central control plane exists to monitor and track model and tool access by the agents</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Prompt and Tool deployment is integrated with CI/CD</a:t>
            </a:r>
            <a:endParaRPr sz="1100" b="0" i="0" u="none" strike="noStrike" cap="none">
              <a:solidFill>
                <a:schemeClr val="dk1"/>
              </a:solidFill>
              <a:latin typeface="Arial"/>
              <a:ea typeface="Arial"/>
              <a:cs typeface="Arial"/>
              <a:sym typeface="Arial"/>
            </a:endParaRPr>
          </a:p>
        </p:txBody>
      </p:sp>
      <p:sp>
        <p:nvSpPr>
          <p:cNvPr id="565" name="Google Shape;565;p52"/>
          <p:cNvSpPr txBox="1"/>
          <p:nvPr/>
        </p:nvSpPr>
        <p:spPr>
          <a:xfrm>
            <a:off x="9406565" y="1625786"/>
            <a:ext cx="2552700" cy="1540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Correlation of logs and agent activity traces to proactively identify agent activity anomalies</a:t>
            </a:r>
            <a:endParaRPr sz="11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Ability to apply kill-switch to proactively suspend an agent</a:t>
            </a:r>
            <a:endParaRPr sz="1100" b="0" i="0" u="none" strike="noStrike" cap="none">
              <a:solidFill>
                <a:schemeClr val="dk1"/>
              </a:solidFill>
              <a:latin typeface="Arial"/>
              <a:ea typeface="Arial"/>
              <a:cs typeface="Arial"/>
              <a:sym typeface="Arial"/>
            </a:endParaRPr>
          </a:p>
        </p:txBody>
      </p:sp>
      <p:sp>
        <p:nvSpPr>
          <p:cNvPr id="566" name="Google Shape;566;p52"/>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33"/>
              <a:buFont typeface="Arial"/>
              <a:buNone/>
            </a:pPr>
            <a:fld id="{00000000-1234-1234-1234-123412341234}" type="slidenum">
              <a:rPr lang="en-US"/>
              <a:t>13</a:t>
            </a:fld>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3416"/>
        <p:cNvGrpSpPr/>
        <p:nvPr/>
      </p:nvGrpSpPr>
      <p:grpSpPr>
        <a:xfrm>
          <a:off x="0" y="0"/>
          <a:ext cx="0" cy="0"/>
          <a:chOff x="0" y="0"/>
          <a:chExt cx="0" cy="0"/>
        </a:xfrm>
      </p:grpSpPr>
      <p:sp>
        <p:nvSpPr>
          <p:cNvPr id="3417" name="Google Shape;3417;p169"/>
          <p:cNvSpPr txBox="1"/>
          <p:nvPr/>
        </p:nvSpPr>
        <p:spPr>
          <a:xfrm>
            <a:off x="985402" y="4783674"/>
            <a:ext cx="4152900" cy="2093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Roboto"/>
                <a:ea typeface="Roboto"/>
                <a:cs typeface="Roboto"/>
                <a:sym typeface="Roboto"/>
              </a:rPr>
              <a:t>Completion of </a:t>
            </a:r>
            <a:r>
              <a:rPr lang="en-US" sz="1000" b="1" i="0" u="none" strike="noStrike" cap="none">
                <a:solidFill>
                  <a:srgbClr val="000000"/>
                </a:solidFill>
                <a:latin typeface="Roboto"/>
                <a:ea typeface="Roboto"/>
                <a:cs typeface="Roboto"/>
                <a:sym typeface="Roboto"/>
              </a:rPr>
              <a:t>Cloud Foundation</a:t>
            </a:r>
            <a:r>
              <a:rPr lang="en-US" sz="1000" b="0" i="0" u="none" strike="noStrike" cap="none">
                <a:solidFill>
                  <a:srgbClr val="000000"/>
                </a:solidFill>
                <a:latin typeface="Roboto"/>
                <a:ea typeface="Roboto"/>
                <a:cs typeface="Roboto"/>
                <a:sym typeface="Roboto"/>
              </a:rPr>
              <a:t> Setup</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0" i="0" u="none" strike="noStrike" cap="none">
                <a:solidFill>
                  <a:srgbClr val="000000"/>
                </a:solidFill>
                <a:latin typeface="Roboto"/>
                <a:ea typeface="Roboto"/>
                <a:cs typeface="Roboto"/>
                <a:sym typeface="Roboto"/>
              </a:rPr>
              <a:t>Completion of </a:t>
            </a:r>
            <a:r>
              <a:rPr lang="en-US" sz="1000" b="1" i="0" u="none" strike="noStrike" cap="none">
                <a:solidFill>
                  <a:srgbClr val="000000"/>
                </a:solidFill>
                <a:latin typeface="Roboto"/>
                <a:ea typeface="Roboto"/>
                <a:cs typeface="Roboto"/>
                <a:sym typeface="Roboto"/>
              </a:rPr>
              <a:t>AI Platform Foundation </a:t>
            </a:r>
            <a:r>
              <a:rPr lang="en-US" sz="1000" b="0" i="0" u="none" strike="noStrike" cap="none">
                <a:solidFill>
                  <a:srgbClr val="000000"/>
                </a:solidFill>
                <a:latin typeface="Roboto"/>
                <a:ea typeface="Roboto"/>
                <a:cs typeface="Roboto"/>
                <a:sym typeface="Roboto"/>
              </a:rPr>
              <a:t>Setup</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0" i="0" u="none" strike="noStrike" cap="none">
                <a:solidFill>
                  <a:srgbClr val="000000"/>
                </a:solidFill>
                <a:latin typeface="Roboto"/>
                <a:ea typeface="Roboto"/>
                <a:cs typeface="Roboto"/>
                <a:sym typeface="Roboto"/>
              </a:rPr>
              <a:t>Completion of </a:t>
            </a:r>
            <a:r>
              <a:rPr lang="en-US" sz="1000" b="1" i="0" u="none" strike="noStrike" cap="none">
                <a:solidFill>
                  <a:srgbClr val="000000"/>
                </a:solidFill>
                <a:latin typeface="Roboto"/>
                <a:ea typeface="Roboto"/>
                <a:cs typeface="Roboto"/>
                <a:sym typeface="Roboto"/>
              </a:rPr>
              <a:t>PoC</a:t>
            </a:r>
            <a:r>
              <a:rPr lang="en-US" sz="1000" b="0" i="0" u="none" strike="noStrike" cap="none">
                <a:solidFill>
                  <a:srgbClr val="000000"/>
                </a:solidFill>
                <a:latin typeface="Roboto"/>
                <a:ea typeface="Roboto"/>
                <a:cs typeface="Roboto"/>
                <a:sym typeface="Roboto"/>
              </a:rPr>
              <a:t> of required Agentic components</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Ingestion as a service </a:t>
            </a:r>
            <a:r>
              <a:rPr lang="en-US" sz="1000" b="0" i="0" u="none" strike="noStrike" cap="none">
                <a:solidFill>
                  <a:srgbClr val="000000"/>
                </a:solidFill>
                <a:latin typeface="Roboto"/>
                <a:ea typeface="Roboto"/>
                <a:cs typeface="Roboto"/>
                <a:sym typeface="Roboto"/>
              </a:rPr>
              <a:t>for RAG enablement</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Knowledge Serving Layer </a:t>
            </a:r>
            <a:r>
              <a:rPr lang="en-US" sz="1000" b="0" i="0" u="none" strike="noStrike" cap="none">
                <a:solidFill>
                  <a:srgbClr val="000000"/>
                </a:solidFill>
                <a:latin typeface="Roboto"/>
                <a:ea typeface="Roboto"/>
                <a:cs typeface="Roboto"/>
                <a:sym typeface="Roboto"/>
              </a:rPr>
              <a:t>(Hybrid Search and Semantic Search)</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Human Feedback Service </a:t>
            </a:r>
            <a:r>
              <a:rPr lang="en-US" sz="1000" b="0" i="0" u="none" strike="noStrike" cap="none">
                <a:solidFill>
                  <a:srgbClr val="000000"/>
                </a:solidFill>
                <a:latin typeface="Roboto"/>
                <a:ea typeface="Roboto"/>
                <a:cs typeface="Roboto"/>
                <a:sym typeface="Roboto"/>
              </a:rPr>
              <a:t>to capture human feedback</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Semantic Memory as a service</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Operational Metrics Dashboard</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0" i="0" u="none" strike="noStrike" cap="none">
                <a:solidFill>
                  <a:srgbClr val="000000"/>
                </a:solidFill>
                <a:latin typeface="Roboto"/>
                <a:ea typeface="Roboto"/>
                <a:cs typeface="Roboto"/>
                <a:sym typeface="Roboto"/>
              </a:rPr>
              <a:t>AI Platform Testing and documentation</a:t>
            </a:r>
            <a:endParaRPr/>
          </a:p>
        </p:txBody>
      </p:sp>
      <p:sp>
        <p:nvSpPr>
          <p:cNvPr id="3418" name="Google Shape;3418;p169"/>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20"/>
              <a:buNone/>
            </a:pPr>
            <a:r>
              <a:rPr lang="en-US" sz="2400"/>
              <a:t>AI Platform MVP Definition &amp; Options</a:t>
            </a:r>
            <a:endParaRPr/>
          </a:p>
        </p:txBody>
      </p:sp>
      <p:sp>
        <p:nvSpPr>
          <p:cNvPr id="3419" name="Google Shape;3419;p169"/>
          <p:cNvSpPr txBox="1"/>
          <p:nvPr/>
        </p:nvSpPr>
        <p:spPr>
          <a:xfrm>
            <a:off x="-68908" y="4783674"/>
            <a:ext cx="10353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Roboto"/>
                <a:ea typeface="Roboto"/>
                <a:cs typeface="Roboto"/>
                <a:sym typeface="Roboto"/>
              </a:rPr>
              <a:t>Deliverables</a:t>
            </a:r>
            <a:endParaRPr/>
          </a:p>
        </p:txBody>
      </p:sp>
      <p:sp>
        <p:nvSpPr>
          <p:cNvPr id="3420" name="Google Shape;3420;p169"/>
          <p:cNvSpPr txBox="1"/>
          <p:nvPr/>
        </p:nvSpPr>
        <p:spPr>
          <a:xfrm>
            <a:off x="0" y="1990253"/>
            <a:ext cx="9498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Roboto"/>
                <a:ea typeface="Roboto"/>
                <a:cs typeface="Roboto"/>
                <a:sym typeface="Roboto"/>
              </a:rPr>
              <a:t>Scope Definition</a:t>
            </a:r>
            <a:endParaRPr/>
          </a:p>
        </p:txBody>
      </p:sp>
      <p:sp>
        <p:nvSpPr>
          <p:cNvPr id="3421" name="Google Shape;3421;p169"/>
          <p:cNvSpPr/>
          <p:nvPr/>
        </p:nvSpPr>
        <p:spPr>
          <a:xfrm>
            <a:off x="983804" y="1378132"/>
            <a:ext cx="4154700" cy="445500"/>
          </a:xfrm>
          <a:prstGeom prst="rect">
            <a:avLst/>
          </a:prstGeom>
          <a:solidFill>
            <a:srgbClr val="333F5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a:solidFill>
                  <a:srgbClr val="FFFFFF"/>
                </a:solidFill>
                <a:latin typeface="Roboto"/>
                <a:ea typeface="Roboto"/>
                <a:cs typeface="Roboto"/>
                <a:sym typeface="Roboto"/>
              </a:rPr>
              <a:t>MVP – Small</a:t>
            </a:r>
            <a:endParaRPr/>
          </a:p>
          <a:p>
            <a:pPr marL="0" marR="0" lvl="0" indent="0" algn="ctr" rtl="0">
              <a:lnSpc>
                <a:spcPct val="100000"/>
              </a:lnSpc>
              <a:spcBef>
                <a:spcPts val="0"/>
              </a:spcBef>
              <a:spcAft>
                <a:spcPts val="0"/>
              </a:spcAft>
              <a:buNone/>
            </a:pPr>
            <a:r>
              <a:rPr lang="en-US" sz="1100" b="1" i="0" u="none" strike="noStrike" cap="none">
                <a:solidFill>
                  <a:srgbClr val="FFFFFF"/>
                </a:solidFill>
                <a:latin typeface="Roboto"/>
                <a:ea typeface="Roboto"/>
                <a:cs typeface="Roboto"/>
                <a:sym typeface="Roboto"/>
              </a:rPr>
              <a:t>(No Regret Foundational Capabilities)</a:t>
            </a:r>
            <a:endParaRPr sz="1100" b="0" i="0" u="none" strike="noStrike" cap="none">
              <a:solidFill>
                <a:srgbClr val="FFFFFF"/>
              </a:solidFill>
              <a:latin typeface="Roboto"/>
              <a:ea typeface="Roboto"/>
              <a:cs typeface="Roboto"/>
              <a:sym typeface="Roboto"/>
            </a:endParaRPr>
          </a:p>
        </p:txBody>
      </p:sp>
      <p:sp>
        <p:nvSpPr>
          <p:cNvPr id="3422" name="Google Shape;3422;p169"/>
          <p:cNvSpPr/>
          <p:nvPr/>
        </p:nvSpPr>
        <p:spPr>
          <a:xfrm>
            <a:off x="5190685" y="1374668"/>
            <a:ext cx="3683400" cy="445500"/>
          </a:xfrm>
          <a:prstGeom prst="rect">
            <a:avLst/>
          </a:prstGeom>
          <a:solidFill>
            <a:srgbClr val="39A5F8"/>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a:solidFill>
                  <a:schemeClr val="lt1"/>
                </a:solidFill>
                <a:latin typeface="Roboto"/>
                <a:ea typeface="Roboto"/>
                <a:cs typeface="Roboto"/>
                <a:sym typeface="Roboto"/>
              </a:rPr>
              <a:t>MVP-Medium</a:t>
            </a:r>
            <a:endParaRPr/>
          </a:p>
          <a:p>
            <a:pPr marL="0" marR="0" lvl="0" indent="0" algn="ctr" rtl="0">
              <a:lnSpc>
                <a:spcPct val="100000"/>
              </a:lnSpc>
              <a:spcBef>
                <a:spcPts val="0"/>
              </a:spcBef>
              <a:spcAft>
                <a:spcPts val="0"/>
              </a:spcAft>
              <a:buNone/>
            </a:pPr>
            <a:r>
              <a:rPr lang="en-US" sz="1100" b="1" i="0" u="none" strike="noStrike" cap="none">
                <a:solidFill>
                  <a:schemeClr val="lt1"/>
                </a:solidFill>
                <a:latin typeface="Roboto"/>
                <a:ea typeface="Roboto"/>
                <a:cs typeface="Roboto"/>
                <a:sym typeface="Roboto"/>
              </a:rPr>
              <a:t>(Utility Agents with Agent Appraisal)</a:t>
            </a:r>
            <a:endParaRPr sz="900" b="0" i="0" u="none" strike="noStrike" cap="none">
              <a:solidFill>
                <a:schemeClr val="lt1"/>
              </a:solidFill>
              <a:latin typeface="Roboto"/>
              <a:ea typeface="Roboto"/>
              <a:cs typeface="Roboto"/>
              <a:sym typeface="Roboto"/>
            </a:endParaRPr>
          </a:p>
        </p:txBody>
      </p:sp>
      <p:sp>
        <p:nvSpPr>
          <p:cNvPr id="3423" name="Google Shape;3423;p169"/>
          <p:cNvSpPr/>
          <p:nvPr/>
        </p:nvSpPr>
        <p:spPr>
          <a:xfrm>
            <a:off x="8926286" y="1381596"/>
            <a:ext cx="3143700" cy="445500"/>
          </a:xfrm>
          <a:prstGeom prst="rect">
            <a:avLst/>
          </a:prstGeom>
          <a:solidFill>
            <a:srgbClr val="F8981D"/>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a:solidFill>
                  <a:srgbClr val="FFFFFF"/>
                </a:solidFill>
                <a:latin typeface="Roboto"/>
                <a:ea typeface="Roboto"/>
                <a:cs typeface="Roboto"/>
                <a:sym typeface="Roboto"/>
              </a:rPr>
              <a:t>MVP-Large</a:t>
            </a:r>
            <a:endParaRPr sz="900" b="0" i="0" u="none" strike="noStrike" cap="none">
              <a:solidFill>
                <a:srgbClr val="FFFFFF"/>
              </a:solidFill>
              <a:latin typeface="Roboto"/>
              <a:ea typeface="Roboto"/>
              <a:cs typeface="Roboto"/>
              <a:sym typeface="Roboto"/>
            </a:endParaRPr>
          </a:p>
        </p:txBody>
      </p:sp>
      <p:sp>
        <p:nvSpPr>
          <p:cNvPr id="3424" name="Google Shape;3424;p169"/>
          <p:cNvSpPr txBox="1"/>
          <p:nvPr/>
        </p:nvSpPr>
        <p:spPr>
          <a:xfrm>
            <a:off x="983805" y="1828565"/>
            <a:ext cx="4154700" cy="3093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Proof of Concept </a:t>
            </a:r>
            <a:r>
              <a:rPr lang="en-US" sz="1000" b="0" i="0" u="none" strike="noStrike" cap="none">
                <a:solidFill>
                  <a:srgbClr val="000000"/>
                </a:solidFill>
                <a:latin typeface="Roboto"/>
                <a:ea typeface="Roboto"/>
                <a:cs typeface="Roboto"/>
                <a:sym typeface="Roboto"/>
              </a:rPr>
              <a:t>to validate the capability of APIGEE, Aura DB, Dataplex and Dynatrace(Integration for Operational Metrics)</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Cloud and Infrastructure foundation  </a:t>
            </a:r>
            <a:r>
              <a:rPr lang="en-US" sz="1000" b="0" i="0" u="none" strike="noStrike" cap="none">
                <a:solidFill>
                  <a:srgbClr val="000000"/>
                </a:solidFill>
                <a:latin typeface="Roboto"/>
                <a:ea typeface="Roboto"/>
                <a:cs typeface="Roboto"/>
                <a:sym typeface="Roboto"/>
              </a:rPr>
              <a:t>to provision cloud services including GCP onboarding, IAM foundation, IaaC, Containers etc.</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Platform foundation services </a:t>
            </a:r>
            <a:r>
              <a:rPr lang="en-US" sz="1000" b="0" i="0" u="none" strike="noStrike" cap="none">
                <a:solidFill>
                  <a:srgbClr val="000000"/>
                </a:solidFill>
                <a:latin typeface="Roboto"/>
                <a:ea typeface="Roboto"/>
                <a:cs typeface="Roboto"/>
                <a:sym typeface="Roboto"/>
              </a:rPr>
              <a:t>for provisioning services required for Agentic Development e.g., Alloy DB, Agent Engine, Aura DB</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Knowledge Layer capabilities </a:t>
            </a:r>
            <a:r>
              <a:rPr lang="en-US" sz="1000" b="0" i="0" u="none" strike="noStrike" cap="none">
                <a:solidFill>
                  <a:srgbClr val="000000"/>
                </a:solidFill>
                <a:latin typeface="Roboto"/>
                <a:ea typeface="Roboto"/>
                <a:cs typeface="Roboto"/>
                <a:sym typeface="Roboto"/>
              </a:rPr>
              <a:t>to enable data to knowledge patterns for RAG based use cases </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Configuration of approved Language Models in AI Gateway(APIGEE) </a:t>
            </a:r>
            <a:r>
              <a:rPr lang="en-US" sz="1000" b="0" i="0" u="none" strike="noStrike" cap="none">
                <a:solidFill>
                  <a:srgbClr val="000000"/>
                </a:solidFill>
                <a:latin typeface="Roboto"/>
                <a:ea typeface="Roboto"/>
                <a:cs typeface="Roboto"/>
                <a:sym typeface="Roboto"/>
              </a:rPr>
              <a:t>to govern model access by the Agentic Layer</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Agent Governance </a:t>
            </a:r>
            <a:r>
              <a:rPr lang="en-US" sz="1000" b="0" i="0" u="none" strike="noStrike" cap="none">
                <a:solidFill>
                  <a:srgbClr val="000000"/>
                </a:solidFill>
                <a:latin typeface="Roboto"/>
                <a:ea typeface="Roboto"/>
                <a:cs typeface="Roboto"/>
                <a:sym typeface="Roboto"/>
              </a:rPr>
              <a:t>to </a:t>
            </a:r>
            <a:r>
              <a:rPr lang="en-US" sz="1000" b="0" i="0" u="none" strike="noStrike" cap="none">
                <a:solidFill>
                  <a:srgbClr val="171616"/>
                </a:solidFill>
                <a:latin typeface="Roboto"/>
                <a:ea typeface="Roboto"/>
                <a:cs typeface="Roboto"/>
                <a:sym typeface="Roboto"/>
              </a:rPr>
              <a:t>enable capabilities to </a:t>
            </a:r>
            <a:r>
              <a:rPr lang="en-US" sz="1000" b="1" i="0" u="none" strike="noStrike" cap="none">
                <a:solidFill>
                  <a:srgbClr val="171616"/>
                </a:solidFill>
                <a:latin typeface="Roboto"/>
                <a:ea typeface="Roboto"/>
                <a:cs typeface="Roboto"/>
                <a:sym typeface="Roboto"/>
              </a:rPr>
              <a:t>collect and process human feedback</a:t>
            </a:r>
            <a:r>
              <a:rPr lang="en-US" sz="1000" b="0" i="0" u="none" strike="noStrike" cap="none">
                <a:solidFill>
                  <a:srgbClr val="171616"/>
                </a:solidFill>
                <a:latin typeface="Roboto"/>
                <a:ea typeface="Roboto"/>
                <a:cs typeface="Roboto"/>
                <a:sym typeface="Roboto"/>
              </a:rPr>
              <a:t>, </a:t>
            </a:r>
            <a:r>
              <a:rPr lang="en-US" sz="1000" b="1" i="0" u="none" strike="noStrike" cap="none">
                <a:solidFill>
                  <a:srgbClr val="171616"/>
                </a:solidFill>
                <a:latin typeface="Roboto"/>
                <a:ea typeface="Roboto"/>
                <a:cs typeface="Roboto"/>
                <a:sym typeface="Roboto"/>
              </a:rPr>
              <a:t>collect and process operational metrics </a:t>
            </a:r>
            <a:r>
              <a:rPr lang="en-US" sz="1000" b="0" i="0" u="none" strike="noStrike" cap="none">
                <a:solidFill>
                  <a:srgbClr val="171616"/>
                </a:solidFill>
                <a:latin typeface="Roboto"/>
                <a:ea typeface="Roboto"/>
                <a:cs typeface="Roboto"/>
                <a:sym typeface="Roboto"/>
              </a:rPr>
              <a:t>and integration with Dynatrace</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0" i="0" u="none" strike="noStrike" cap="none">
                <a:solidFill>
                  <a:srgbClr val="000000"/>
                </a:solidFill>
                <a:latin typeface="Roboto"/>
                <a:ea typeface="Roboto"/>
                <a:cs typeface="Roboto"/>
                <a:sym typeface="Roboto"/>
              </a:rPr>
              <a:t>Provide</a:t>
            </a:r>
            <a:r>
              <a:rPr lang="en-US" sz="1000" b="1" i="0" u="none" strike="noStrike" cap="none">
                <a:solidFill>
                  <a:srgbClr val="000000"/>
                </a:solidFill>
                <a:latin typeface="Roboto"/>
                <a:ea typeface="Roboto"/>
                <a:cs typeface="Roboto"/>
                <a:sym typeface="Roboto"/>
              </a:rPr>
              <a:t> Semantic Memory As A Service </a:t>
            </a:r>
            <a:r>
              <a:rPr lang="en-US" sz="1000" b="0" i="0" u="none" strike="noStrike" cap="none">
                <a:solidFill>
                  <a:srgbClr val="000000"/>
                </a:solidFill>
                <a:latin typeface="Roboto"/>
                <a:ea typeface="Roboto"/>
                <a:cs typeface="Roboto"/>
                <a:sym typeface="Roboto"/>
              </a:rPr>
              <a:t>to improve consistency  and reduce cost for Agentic operations</a:t>
            </a:r>
            <a:endParaRPr sz="1050" b="0" i="0" u="none" strike="noStrike" cap="none">
              <a:solidFill>
                <a:srgbClr val="000000"/>
              </a:solidFill>
              <a:latin typeface="Roboto"/>
              <a:ea typeface="Roboto"/>
              <a:cs typeface="Roboto"/>
              <a:sym typeface="Roboto"/>
            </a:endParaRPr>
          </a:p>
          <a:p>
            <a:pPr marL="285750" marR="0" lvl="0" indent="-222250" algn="l" rtl="0">
              <a:lnSpc>
                <a:spcPct val="100000"/>
              </a:lnSpc>
              <a:spcBef>
                <a:spcPts val="60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3425" name="Google Shape;3425;p169"/>
          <p:cNvSpPr txBox="1"/>
          <p:nvPr/>
        </p:nvSpPr>
        <p:spPr>
          <a:xfrm>
            <a:off x="5217846" y="1828565"/>
            <a:ext cx="3656100" cy="202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Roboto"/>
                <a:ea typeface="Roboto"/>
                <a:cs typeface="Roboto"/>
                <a:sym typeface="Roboto"/>
              </a:rPr>
              <a:t>MVP-Small </a:t>
            </a:r>
            <a:r>
              <a:rPr lang="en-US" sz="1050" b="1" i="1" u="none" strike="noStrike" cap="none">
                <a:solidFill>
                  <a:srgbClr val="000000"/>
                </a:solidFill>
                <a:latin typeface="Roboto"/>
                <a:ea typeface="Roboto"/>
                <a:cs typeface="Roboto"/>
                <a:sym typeface="Roboto"/>
              </a:rPr>
              <a:t>+</a:t>
            </a:r>
            <a:endParaRPr sz="1000" b="0" i="0" u="none" strike="noStrike" cap="none">
              <a:solidFill>
                <a:srgbClr val="000000"/>
              </a:solidFill>
              <a:latin typeface="Roboto"/>
              <a:ea typeface="Roboto"/>
              <a:cs typeface="Roboto"/>
              <a:sym typeface="Roboto"/>
            </a:endParaRPr>
          </a:p>
          <a:p>
            <a:pPr marL="285750" marR="0" lvl="0" indent="-285750" algn="l" rtl="0">
              <a:lnSpc>
                <a:spcPct val="100000"/>
              </a:lnSpc>
              <a:spcBef>
                <a:spcPts val="600"/>
              </a:spcBef>
              <a:spcAft>
                <a:spcPts val="0"/>
              </a:spcAft>
              <a:buClr>
                <a:srgbClr val="000000"/>
              </a:buClr>
              <a:buSzPts val="1000"/>
              <a:buFont typeface="Arial"/>
              <a:buChar char="•"/>
            </a:pPr>
            <a:r>
              <a:rPr lang="en-US" sz="1000" b="0" i="0" u="none" strike="noStrike" cap="none">
                <a:solidFill>
                  <a:srgbClr val="000000"/>
                </a:solidFill>
                <a:latin typeface="Roboto"/>
                <a:ea typeface="Roboto"/>
                <a:cs typeface="Roboto"/>
                <a:sym typeface="Roboto"/>
              </a:rPr>
              <a:t>Enhance knowledge layer to include management of taxonomy in Dataplex and </a:t>
            </a:r>
            <a:r>
              <a:rPr lang="en-US" sz="1000" b="1" i="0" u="none" strike="noStrike" cap="none">
                <a:solidFill>
                  <a:srgbClr val="000000"/>
                </a:solidFill>
                <a:latin typeface="Roboto"/>
                <a:ea typeface="Roboto"/>
                <a:cs typeface="Roboto"/>
                <a:sym typeface="Roboto"/>
              </a:rPr>
              <a:t>manual build of intent graph(without Knowledge Graph Studio)</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Utility Agents(Intent and Knowledge Assist) </a:t>
            </a:r>
            <a:r>
              <a:rPr lang="en-US" sz="1000" b="0" i="0" u="none" strike="noStrike" cap="none">
                <a:solidFill>
                  <a:srgbClr val="000000"/>
                </a:solidFill>
                <a:latin typeface="Roboto"/>
                <a:ea typeface="Roboto"/>
                <a:cs typeface="Roboto"/>
                <a:sym typeface="Roboto"/>
              </a:rPr>
              <a:t>to provide foundational capabilities that help agentic systems retrieves, synthesizes, and contextualizes trusted enterprise knowledge to support users </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Enhance Agent Governance </a:t>
            </a:r>
            <a:r>
              <a:rPr lang="en-US" sz="1000" b="0" i="0" u="none" strike="noStrike" cap="none">
                <a:solidFill>
                  <a:srgbClr val="000000"/>
                </a:solidFill>
                <a:latin typeface="Roboto"/>
                <a:ea typeface="Roboto"/>
                <a:cs typeface="Roboto"/>
                <a:sym typeface="Roboto"/>
              </a:rPr>
              <a:t>to include design and development of Evaluation framework and build of Agent Appraisal framework and dashboard </a:t>
            </a:r>
            <a:endParaRPr/>
          </a:p>
        </p:txBody>
      </p:sp>
      <p:sp>
        <p:nvSpPr>
          <p:cNvPr id="3426" name="Google Shape;3426;p169"/>
          <p:cNvSpPr txBox="1"/>
          <p:nvPr/>
        </p:nvSpPr>
        <p:spPr>
          <a:xfrm>
            <a:off x="8926285" y="1828565"/>
            <a:ext cx="3143700" cy="217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Roboto"/>
                <a:ea typeface="Roboto"/>
                <a:cs typeface="Roboto"/>
                <a:sym typeface="Roboto"/>
              </a:rPr>
              <a:t>MVP Medium + </a:t>
            </a:r>
            <a:endParaRPr/>
          </a:p>
          <a:p>
            <a:pPr marL="285750" marR="0" lvl="0" indent="-285750" algn="l" rtl="0">
              <a:lnSpc>
                <a:spcPct val="100000"/>
              </a:lnSpc>
              <a:spcBef>
                <a:spcPts val="600"/>
              </a:spcBef>
              <a:spcAft>
                <a:spcPts val="0"/>
              </a:spcAft>
              <a:buClr>
                <a:srgbClr val="000000"/>
              </a:buClr>
              <a:buSzPts val="1050"/>
              <a:buFont typeface="Arial"/>
              <a:buChar char="•"/>
            </a:pPr>
            <a:r>
              <a:rPr lang="en-US" sz="1050" b="0" i="0" u="none" strike="noStrike" cap="none">
                <a:solidFill>
                  <a:srgbClr val="000000"/>
                </a:solidFill>
                <a:latin typeface="Roboto"/>
                <a:ea typeface="Roboto"/>
                <a:cs typeface="Roboto"/>
                <a:sym typeface="Roboto"/>
              </a:rPr>
              <a:t>Enable</a:t>
            </a:r>
            <a:r>
              <a:rPr lang="en-US" sz="1050" b="1" i="0" u="none" strike="noStrike" cap="none">
                <a:solidFill>
                  <a:srgbClr val="000000"/>
                </a:solidFill>
                <a:latin typeface="Roboto"/>
                <a:ea typeface="Roboto"/>
                <a:cs typeface="Roboto"/>
                <a:sym typeface="Roboto"/>
              </a:rPr>
              <a:t> Prompt Analytics </a:t>
            </a:r>
            <a:r>
              <a:rPr lang="en-US" sz="1050" b="0" i="0" u="none" strike="noStrike" cap="none">
                <a:solidFill>
                  <a:srgbClr val="000000"/>
                </a:solidFill>
                <a:latin typeface="Roboto"/>
                <a:ea typeface="Roboto"/>
                <a:cs typeface="Roboto"/>
                <a:sym typeface="Roboto"/>
              </a:rPr>
              <a:t>for to track and monitor interaction patterns with agentic systems and leverage the insight for agent performance and security improvement</a:t>
            </a:r>
            <a:endParaRPr/>
          </a:p>
          <a:p>
            <a:pPr marL="285750" marR="0" lvl="0" indent="-285750" algn="l" rtl="0">
              <a:lnSpc>
                <a:spcPct val="100000"/>
              </a:lnSpc>
              <a:spcBef>
                <a:spcPts val="600"/>
              </a:spcBef>
              <a:spcAft>
                <a:spcPts val="0"/>
              </a:spcAft>
              <a:buClr>
                <a:srgbClr val="000000"/>
              </a:buClr>
              <a:buSzPts val="1050"/>
              <a:buFont typeface="Arial"/>
              <a:buChar char="•"/>
            </a:pPr>
            <a:r>
              <a:rPr lang="en-US" sz="1050" b="0" i="0" u="none" strike="noStrike" cap="none">
                <a:solidFill>
                  <a:srgbClr val="000000"/>
                </a:solidFill>
                <a:latin typeface="Roboto"/>
                <a:ea typeface="Roboto"/>
                <a:cs typeface="Roboto"/>
                <a:sym typeface="Roboto"/>
              </a:rPr>
              <a:t> </a:t>
            </a:r>
            <a:r>
              <a:rPr lang="en-US" sz="1050" b="1" i="0" u="none" strike="noStrike" cap="none">
                <a:solidFill>
                  <a:srgbClr val="000000"/>
                </a:solidFill>
                <a:latin typeface="Roboto"/>
                <a:ea typeface="Roboto"/>
                <a:cs typeface="Roboto"/>
                <a:sym typeface="Roboto"/>
              </a:rPr>
              <a:t>Enable Knowledge Graph builder Service </a:t>
            </a:r>
            <a:r>
              <a:rPr lang="en-US" sz="1050" b="0" i="0" u="none" strike="noStrike" cap="none">
                <a:solidFill>
                  <a:srgbClr val="000000"/>
                </a:solidFill>
                <a:latin typeface="Roboto"/>
                <a:ea typeface="Roboto"/>
                <a:cs typeface="Roboto"/>
                <a:sym typeface="Roboto"/>
              </a:rPr>
              <a:t>to enable users to manage and maintain domain graphs leveraging the domain ontology and taxonomy </a:t>
            </a:r>
            <a:endParaRPr sz="1050" b="0" i="0" u="none" strike="noStrike" cap="none">
              <a:solidFill>
                <a:srgbClr val="000000"/>
              </a:solidFill>
              <a:latin typeface="Roboto"/>
              <a:ea typeface="Roboto"/>
              <a:cs typeface="Roboto"/>
              <a:sym typeface="Roboto"/>
            </a:endParaRPr>
          </a:p>
          <a:p>
            <a:pPr marL="285750" marR="0" lvl="0" indent="-219075" algn="l" rtl="0">
              <a:lnSpc>
                <a:spcPct val="100000"/>
              </a:lnSpc>
              <a:spcBef>
                <a:spcPts val="600"/>
              </a:spcBef>
              <a:spcAft>
                <a:spcPts val="0"/>
              </a:spcAft>
              <a:buClr>
                <a:srgbClr val="000000"/>
              </a:buClr>
              <a:buSzPts val="1050"/>
              <a:buFont typeface="Arial"/>
              <a:buNone/>
            </a:pPr>
            <a:endParaRPr sz="1050" b="1" i="0" u="none" strike="noStrike" cap="none">
              <a:solidFill>
                <a:srgbClr val="000000"/>
              </a:solidFill>
              <a:latin typeface="Roboto"/>
              <a:ea typeface="Roboto"/>
              <a:cs typeface="Roboto"/>
              <a:sym typeface="Roboto"/>
            </a:endParaRPr>
          </a:p>
          <a:p>
            <a:pPr marL="0" marR="0" lvl="0" indent="0" algn="l" rtl="0">
              <a:lnSpc>
                <a:spcPct val="100000"/>
              </a:lnSpc>
              <a:spcBef>
                <a:spcPts val="600"/>
              </a:spcBef>
              <a:spcAft>
                <a:spcPts val="0"/>
              </a:spcAft>
              <a:buClr>
                <a:srgbClr val="000000"/>
              </a:buClr>
              <a:buSzPts val="1050"/>
              <a:buFont typeface="Arial"/>
              <a:buNone/>
            </a:pPr>
            <a:endParaRPr sz="1050" b="1" i="0" u="none" strike="noStrike" cap="none">
              <a:solidFill>
                <a:srgbClr val="000000"/>
              </a:solidFill>
              <a:latin typeface="Roboto"/>
              <a:ea typeface="Roboto"/>
              <a:cs typeface="Roboto"/>
              <a:sym typeface="Roboto"/>
            </a:endParaRPr>
          </a:p>
        </p:txBody>
      </p:sp>
      <p:cxnSp>
        <p:nvCxnSpPr>
          <p:cNvPr id="3427" name="Google Shape;3427;p169"/>
          <p:cNvCxnSpPr/>
          <p:nvPr/>
        </p:nvCxnSpPr>
        <p:spPr>
          <a:xfrm>
            <a:off x="1037656" y="1236836"/>
            <a:ext cx="10684200" cy="0"/>
          </a:xfrm>
          <a:prstGeom prst="straightConnector1">
            <a:avLst/>
          </a:prstGeom>
          <a:noFill/>
          <a:ln w="38100" cap="flat" cmpd="sng">
            <a:solidFill>
              <a:srgbClr val="3B7FF2"/>
            </a:solidFill>
            <a:prstDash val="solid"/>
            <a:round/>
            <a:headEnd type="none" w="sm" len="sm"/>
            <a:tailEnd type="triangle" w="med" len="med"/>
          </a:ln>
        </p:spPr>
      </p:cxnSp>
      <p:sp>
        <p:nvSpPr>
          <p:cNvPr id="3428" name="Google Shape;3428;p169"/>
          <p:cNvSpPr txBox="1"/>
          <p:nvPr/>
        </p:nvSpPr>
        <p:spPr>
          <a:xfrm>
            <a:off x="966355" y="962369"/>
            <a:ext cx="15057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Roboto"/>
                <a:ea typeface="Roboto"/>
                <a:cs typeface="Roboto"/>
                <a:sym typeface="Roboto"/>
              </a:rPr>
              <a:t>LOW</a:t>
            </a:r>
            <a:endParaRPr/>
          </a:p>
        </p:txBody>
      </p:sp>
      <p:sp>
        <p:nvSpPr>
          <p:cNvPr id="3429" name="Google Shape;3429;p169"/>
          <p:cNvSpPr txBox="1"/>
          <p:nvPr/>
        </p:nvSpPr>
        <p:spPr>
          <a:xfrm>
            <a:off x="11146156" y="924269"/>
            <a:ext cx="15057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Roboto"/>
                <a:ea typeface="Roboto"/>
                <a:cs typeface="Roboto"/>
                <a:sym typeface="Roboto"/>
              </a:rPr>
              <a:t>HIGH</a:t>
            </a:r>
            <a:endParaRPr/>
          </a:p>
        </p:txBody>
      </p:sp>
      <p:sp>
        <p:nvSpPr>
          <p:cNvPr id="3430" name="Google Shape;3430;p169"/>
          <p:cNvSpPr txBox="1"/>
          <p:nvPr/>
        </p:nvSpPr>
        <p:spPr>
          <a:xfrm>
            <a:off x="2779883" y="924269"/>
            <a:ext cx="66129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rgbClr val="000000"/>
                </a:solidFill>
                <a:latin typeface="Roboto"/>
                <a:ea typeface="Roboto"/>
                <a:cs typeface="Roboto"/>
                <a:sym typeface="Roboto"/>
              </a:rPr>
              <a:t>Increasing in Scope of MVP as you move to the right </a:t>
            </a:r>
            <a:endParaRPr/>
          </a:p>
        </p:txBody>
      </p:sp>
      <p:sp>
        <p:nvSpPr>
          <p:cNvPr id="3431" name="Google Shape;3431;p169"/>
          <p:cNvSpPr txBox="1"/>
          <p:nvPr/>
        </p:nvSpPr>
        <p:spPr>
          <a:xfrm>
            <a:off x="5200199" y="4783674"/>
            <a:ext cx="3390300" cy="17085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Intent Graph model created </a:t>
            </a:r>
            <a:r>
              <a:rPr lang="en-US" sz="1000" b="0" i="0" u="none" strike="noStrike" cap="none">
                <a:solidFill>
                  <a:srgbClr val="000000"/>
                </a:solidFill>
                <a:latin typeface="Roboto"/>
                <a:ea typeface="Roboto"/>
                <a:cs typeface="Roboto"/>
                <a:sym typeface="Roboto"/>
              </a:rPr>
              <a:t>for Knowledge Assist</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Knowledge Serving Layer enhancement </a:t>
            </a:r>
            <a:r>
              <a:rPr lang="en-US" sz="1000" b="0" i="0" u="none" strike="noStrike" cap="none">
                <a:solidFill>
                  <a:srgbClr val="000000"/>
                </a:solidFill>
                <a:latin typeface="Roboto"/>
                <a:ea typeface="Roboto"/>
                <a:cs typeface="Roboto"/>
                <a:sym typeface="Roboto"/>
              </a:rPr>
              <a:t>to serve the intent graph</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Knowledge Assist (Utility Agent)</a:t>
            </a:r>
            <a:endParaRPr/>
          </a:p>
          <a:p>
            <a:pPr marL="285750" marR="0" lvl="1" indent="-285750" algn="l" rtl="0">
              <a:lnSpc>
                <a:spcPct val="100000"/>
              </a:lnSpc>
              <a:spcBef>
                <a:spcPts val="60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Intent Resolver (Utility Agent)</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Agentic AI Evaluation Framework </a:t>
            </a:r>
            <a:r>
              <a:rPr lang="en-US" sz="1000" b="0" i="0" u="none" strike="noStrike" cap="none">
                <a:solidFill>
                  <a:srgbClr val="000000"/>
                </a:solidFill>
                <a:latin typeface="Roboto"/>
                <a:ea typeface="Roboto"/>
                <a:cs typeface="Roboto"/>
                <a:sym typeface="Roboto"/>
              </a:rPr>
              <a:t>and </a:t>
            </a:r>
            <a:r>
              <a:rPr lang="en-US" sz="1000" b="1" i="0" u="none" strike="noStrike" cap="none">
                <a:solidFill>
                  <a:srgbClr val="000000"/>
                </a:solidFill>
                <a:latin typeface="Roboto"/>
                <a:ea typeface="Roboto"/>
                <a:cs typeface="Roboto"/>
                <a:sym typeface="Roboto"/>
              </a:rPr>
              <a:t>Agent Appraisal Dashboard</a:t>
            </a:r>
            <a:endParaRPr/>
          </a:p>
          <a:p>
            <a:pPr marL="285750" marR="0" lvl="0" indent="-222250" algn="l" rtl="0">
              <a:lnSpc>
                <a:spcPct val="100000"/>
              </a:lnSpc>
              <a:spcBef>
                <a:spcPts val="60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3432" name="Google Shape;3432;p169"/>
          <p:cNvSpPr txBox="1"/>
          <p:nvPr/>
        </p:nvSpPr>
        <p:spPr>
          <a:xfrm>
            <a:off x="8926285" y="4795051"/>
            <a:ext cx="3390300" cy="4770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Prompt Analytics Dashboard</a:t>
            </a:r>
            <a:endParaRPr/>
          </a:p>
          <a:p>
            <a:pPr marL="285750" marR="0" lvl="0" indent="-285750" algn="l" rtl="0">
              <a:lnSpc>
                <a:spcPct val="100000"/>
              </a:lnSpc>
              <a:spcBef>
                <a:spcPts val="600"/>
              </a:spcBef>
              <a:spcAft>
                <a:spcPts val="0"/>
              </a:spcAft>
              <a:buClr>
                <a:srgbClr val="000000"/>
              </a:buClr>
              <a:buSzPts val="1000"/>
              <a:buFont typeface="Arial"/>
              <a:buChar char="•"/>
            </a:pPr>
            <a:r>
              <a:rPr lang="en-US" sz="1000" b="1" i="0" u="none" strike="noStrike" cap="none">
                <a:solidFill>
                  <a:srgbClr val="000000"/>
                </a:solidFill>
                <a:latin typeface="Roboto"/>
                <a:ea typeface="Roboto"/>
                <a:cs typeface="Roboto"/>
                <a:sym typeface="Roboto"/>
              </a:rPr>
              <a:t>Knowledge Graph Builder Service</a:t>
            </a:r>
            <a:endParaRPr/>
          </a:p>
        </p:txBody>
      </p:sp>
      <p:sp>
        <p:nvSpPr>
          <p:cNvPr id="3433" name="Google Shape;3433;p16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US"/>
              <a:t>130</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3437"/>
        <p:cNvGrpSpPr/>
        <p:nvPr/>
      </p:nvGrpSpPr>
      <p:grpSpPr>
        <a:xfrm>
          <a:off x="0" y="0"/>
          <a:ext cx="0" cy="0"/>
          <a:chOff x="0" y="0"/>
          <a:chExt cx="0" cy="0"/>
        </a:xfrm>
      </p:grpSpPr>
      <p:sp>
        <p:nvSpPr>
          <p:cNvPr id="3438" name="Google Shape;3438;p170"/>
          <p:cNvSpPr/>
          <p:nvPr/>
        </p:nvSpPr>
        <p:spPr>
          <a:xfrm>
            <a:off x="6773601" y="3093644"/>
            <a:ext cx="2124300" cy="396300"/>
          </a:xfrm>
          <a:prstGeom prst="rect">
            <a:avLst/>
          </a:prstGeom>
          <a:solidFill>
            <a:schemeClr val="lt1"/>
          </a:solid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a:ea typeface="Roboto"/>
                <a:cs typeface="Roboto"/>
                <a:sym typeface="Roboto"/>
              </a:rPr>
              <a:t>Knowledge to data with Dataplex as the taxonomy store</a:t>
            </a:r>
            <a:endParaRPr sz="700" b="1" i="0" u="none" strike="noStrike" cap="none">
              <a:solidFill>
                <a:srgbClr val="000000"/>
              </a:solidFill>
              <a:latin typeface="Roboto"/>
              <a:ea typeface="Roboto"/>
              <a:cs typeface="Roboto"/>
              <a:sym typeface="Roboto"/>
            </a:endParaRPr>
          </a:p>
        </p:txBody>
      </p:sp>
      <p:sp>
        <p:nvSpPr>
          <p:cNvPr id="3439" name="Google Shape;3439;p170"/>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20"/>
              <a:buNone/>
            </a:pPr>
            <a:r>
              <a:rPr lang="en-US"/>
              <a:t>Platform MVP - Road Map (Scope Options)</a:t>
            </a:r>
            <a:endParaRPr/>
          </a:p>
        </p:txBody>
      </p:sp>
      <p:graphicFrame>
        <p:nvGraphicFramePr>
          <p:cNvPr id="3440" name="Google Shape;3440;p170"/>
          <p:cNvGraphicFramePr/>
          <p:nvPr/>
        </p:nvGraphicFramePr>
        <p:xfrm>
          <a:off x="209550" y="1276350"/>
          <a:ext cx="3000000" cy="3000000"/>
        </p:xfrm>
        <a:graphic>
          <a:graphicData uri="http://schemas.openxmlformats.org/drawingml/2006/table">
            <a:tbl>
              <a:tblPr>
                <a:noFill/>
                <a:tableStyleId>{D11D2DBD-0C02-4BFA-BCF0-F2D1F85915E6}</a:tableStyleId>
              </a:tblPr>
              <a:tblGrid>
                <a:gridCol w="1790700">
                  <a:extLst>
                    <a:ext uri="{9D8B030D-6E8A-4147-A177-3AD203B41FA5}">
                      <a16:colId xmlns:a16="http://schemas.microsoft.com/office/drawing/2014/main" val="20000"/>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Month 1</a:t>
                      </a:r>
                      <a:endParaRPr sz="1400" b="1" u="none" strike="noStrike" cap="none"/>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3441" name="Google Shape;3441;p170"/>
          <p:cNvGraphicFramePr/>
          <p:nvPr/>
        </p:nvGraphicFramePr>
        <p:xfrm>
          <a:off x="2076450" y="1276350"/>
          <a:ext cx="3000000" cy="3000000"/>
        </p:xfrm>
        <a:graphic>
          <a:graphicData uri="http://schemas.openxmlformats.org/drawingml/2006/table">
            <a:tbl>
              <a:tblPr>
                <a:noFill/>
                <a:tableStyleId>{D11D2DBD-0C02-4BFA-BCF0-F2D1F85915E6}</a:tableStyleId>
              </a:tblPr>
              <a:tblGrid>
                <a:gridCol w="1790700">
                  <a:extLst>
                    <a:ext uri="{9D8B030D-6E8A-4147-A177-3AD203B41FA5}">
                      <a16:colId xmlns:a16="http://schemas.microsoft.com/office/drawing/2014/main" val="20000"/>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Month 2</a:t>
                      </a:r>
                      <a:endParaRPr sz="1400" b="1" u="none" strike="noStrike" cap="none"/>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3442" name="Google Shape;3442;p170"/>
          <p:cNvGraphicFramePr/>
          <p:nvPr/>
        </p:nvGraphicFramePr>
        <p:xfrm>
          <a:off x="3943350" y="1276350"/>
          <a:ext cx="3000000" cy="3000000"/>
        </p:xfrm>
        <a:graphic>
          <a:graphicData uri="http://schemas.openxmlformats.org/drawingml/2006/table">
            <a:tbl>
              <a:tblPr>
                <a:noFill/>
                <a:tableStyleId>{D11D2DBD-0C02-4BFA-BCF0-F2D1F85915E6}</a:tableStyleId>
              </a:tblPr>
              <a:tblGrid>
                <a:gridCol w="1790700">
                  <a:extLst>
                    <a:ext uri="{9D8B030D-6E8A-4147-A177-3AD203B41FA5}">
                      <a16:colId xmlns:a16="http://schemas.microsoft.com/office/drawing/2014/main" val="20000"/>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Month 3</a:t>
                      </a:r>
                      <a:endParaRPr sz="1400" b="1" u="none" strike="noStrike" cap="none"/>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3443" name="Google Shape;3443;p170"/>
          <p:cNvGraphicFramePr/>
          <p:nvPr/>
        </p:nvGraphicFramePr>
        <p:xfrm>
          <a:off x="5810250" y="1276350"/>
          <a:ext cx="3000000" cy="3000000"/>
        </p:xfrm>
        <a:graphic>
          <a:graphicData uri="http://schemas.openxmlformats.org/drawingml/2006/table">
            <a:tbl>
              <a:tblPr>
                <a:noFill/>
                <a:tableStyleId>{D11D2DBD-0C02-4BFA-BCF0-F2D1F85915E6}</a:tableStyleId>
              </a:tblPr>
              <a:tblGrid>
                <a:gridCol w="1790700">
                  <a:extLst>
                    <a:ext uri="{9D8B030D-6E8A-4147-A177-3AD203B41FA5}">
                      <a16:colId xmlns:a16="http://schemas.microsoft.com/office/drawing/2014/main" val="20000"/>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Month 4</a:t>
                      </a:r>
                      <a:endParaRPr sz="1400" b="1" u="none" strike="noStrike" cap="none"/>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3444" name="Google Shape;3444;p170"/>
          <p:cNvGraphicFramePr/>
          <p:nvPr/>
        </p:nvGraphicFramePr>
        <p:xfrm>
          <a:off x="7677150" y="1276350"/>
          <a:ext cx="3000000" cy="3000000"/>
        </p:xfrm>
        <a:graphic>
          <a:graphicData uri="http://schemas.openxmlformats.org/drawingml/2006/table">
            <a:tbl>
              <a:tblPr>
                <a:noFill/>
                <a:tableStyleId>{D11D2DBD-0C02-4BFA-BCF0-F2D1F85915E6}</a:tableStyleId>
              </a:tblPr>
              <a:tblGrid>
                <a:gridCol w="1790700">
                  <a:extLst>
                    <a:ext uri="{9D8B030D-6E8A-4147-A177-3AD203B41FA5}">
                      <a16:colId xmlns:a16="http://schemas.microsoft.com/office/drawing/2014/main" val="20000"/>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Month 5</a:t>
                      </a:r>
                      <a:endParaRPr sz="1400" b="1" u="none" strike="noStrike" cap="none"/>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3445" name="Google Shape;3445;p170"/>
          <p:cNvGraphicFramePr/>
          <p:nvPr/>
        </p:nvGraphicFramePr>
        <p:xfrm>
          <a:off x="9544050" y="1276350"/>
          <a:ext cx="3000000" cy="3000000"/>
        </p:xfrm>
        <a:graphic>
          <a:graphicData uri="http://schemas.openxmlformats.org/drawingml/2006/table">
            <a:tbl>
              <a:tblPr>
                <a:noFill/>
                <a:tableStyleId>{D11D2DBD-0C02-4BFA-BCF0-F2D1F85915E6}</a:tableStyleId>
              </a:tblPr>
              <a:tblGrid>
                <a:gridCol w="1790700">
                  <a:extLst>
                    <a:ext uri="{9D8B030D-6E8A-4147-A177-3AD203B41FA5}">
                      <a16:colId xmlns:a16="http://schemas.microsoft.com/office/drawing/2014/main" val="20000"/>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Month 6</a:t>
                      </a:r>
                      <a:endParaRPr sz="1400" b="1" u="none" strike="noStrike" cap="none"/>
                    </a:p>
                  </a:txBody>
                  <a:tcPr marL="91425" marR="91425" marT="91425" marB="91425"/>
                </a:tc>
                <a:extLst>
                  <a:ext uri="{0D108BD9-81ED-4DB2-BD59-A6C34878D82A}">
                    <a16:rowId xmlns:a16="http://schemas.microsoft.com/office/drawing/2014/main" val="10000"/>
                  </a:ext>
                </a:extLst>
              </a:tr>
            </a:tbl>
          </a:graphicData>
        </a:graphic>
      </p:graphicFrame>
      <p:sp>
        <p:nvSpPr>
          <p:cNvPr id="3446" name="Google Shape;3446;p170"/>
          <p:cNvSpPr/>
          <p:nvPr/>
        </p:nvSpPr>
        <p:spPr>
          <a:xfrm>
            <a:off x="209550" y="1713261"/>
            <a:ext cx="1790700" cy="2100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Cloud Foundation Setup</a:t>
            </a:r>
            <a:endParaRPr sz="1000" b="0" i="0" u="none" strike="noStrike" cap="none">
              <a:solidFill>
                <a:srgbClr val="000000"/>
              </a:solidFill>
              <a:latin typeface="Roboto"/>
              <a:ea typeface="Roboto"/>
              <a:cs typeface="Roboto"/>
              <a:sym typeface="Roboto"/>
            </a:endParaRPr>
          </a:p>
        </p:txBody>
      </p:sp>
      <p:sp>
        <p:nvSpPr>
          <p:cNvPr id="3447" name="Google Shape;3447;p170"/>
          <p:cNvSpPr/>
          <p:nvPr/>
        </p:nvSpPr>
        <p:spPr>
          <a:xfrm>
            <a:off x="476250" y="1947616"/>
            <a:ext cx="1790700" cy="210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Platform Foundation Setup</a:t>
            </a:r>
            <a:endParaRPr sz="1000" b="0" i="0" u="none" strike="noStrike" cap="none">
              <a:solidFill>
                <a:srgbClr val="000000"/>
              </a:solidFill>
              <a:latin typeface="Roboto"/>
              <a:ea typeface="Roboto"/>
              <a:cs typeface="Roboto"/>
              <a:sym typeface="Roboto"/>
            </a:endParaRPr>
          </a:p>
        </p:txBody>
      </p:sp>
      <p:sp>
        <p:nvSpPr>
          <p:cNvPr id="3448" name="Google Shape;3448;p170"/>
          <p:cNvSpPr/>
          <p:nvPr/>
        </p:nvSpPr>
        <p:spPr>
          <a:xfrm>
            <a:off x="571500" y="2192603"/>
            <a:ext cx="1790700" cy="210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POC Execution</a:t>
            </a:r>
            <a:endParaRPr sz="1000" b="0" i="0" u="none" strike="noStrike" cap="none">
              <a:solidFill>
                <a:srgbClr val="000000"/>
              </a:solidFill>
              <a:latin typeface="Roboto"/>
              <a:ea typeface="Roboto"/>
              <a:cs typeface="Roboto"/>
              <a:sym typeface="Roboto"/>
            </a:endParaRPr>
          </a:p>
        </p:txBody>
      </p:sp>
      <p:sp>
        <p:nvSpPr>
          <p:cNvPr id="3449" name="Google Shape;3449;p170"/>
          <p:cNvSpPr/>
          <p:nvPr/>
        </p:nvSpPr>
        <p:spPr>
          <a:xfrm>
            <a:off x="2362200" y="2071063"/>
            <a:ext cx="266700" cy="210000"/>
          </a:xfrm>
          <a:prstGeom prst="star5">
            <a:avLst>
              <a:gd name="adj" fmla="val 19098"/>
              <a:gd name="hf" fmla="val 105146"/>
              <a:gd name="vf" fmla="val 11055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450" name="Google Shape;3450;p170"/>
          <p:cNvSpPr/>
          <p:nvPr/>
        </p:nvSpPr>
        <p:spPr>
          <a:xfrm>
            <a:off x="2362199" y="2017789"/>
            <a:ext cx="1986600" cy="356400"/>
          </a:xfrm>
          <a:prstGeom prst="rect">
            <a:avLst/>
          </a:prstGeom>
          <a:noFill/>
          <a:ln>
            <a:noFill/>
          </a:ln>
        </p:spPr>
        <p:txBody>
          <a:bodyPr spcFirstLastPara="1" wrap="square" lIns="91425" tIns="91425" rIns="91425" bIns="91425" anchor="t" anchorCtr="0">
            <a:noAutofit/>
          </a:bodyPr>
          <a:lstStyle/>
          <a:p>
            <a:pPr marL="457200" marR="0" lvl="0" indent="-273050" algn="l" rtl="0">
              <a:lnSpc>
                <a:spcPct val="100000"/>
              </a:lnSpc>
              <a:spcBef>
                <a:spcPts val="0"/>
              </a:spcBef>
              <a:spcAft>
                <a:spcPts val="0"/>
              </a:spcAft>
              <a:buClr>
                <a:srgbClr val="000000"/>
              </a:buClr>
              <a:buSzPts val="700"/>
              <a:buFont typeface="Roboto"/>
              <a:buChar char="●"/>
            </a:pPr>
            <a:r>
              <a:rPr lang="en-US" sz="700" b="1" i="0" u="none" strike="noStrike" cap="none">
                <a:solidFill>
                  <a:srgbClr val="000000"/>
                </a:solidFill>
                <a:latin typeface="Roboto"/>
                <a:ea typeface="Roboto"/>
                <a:cs typeface="Roboto"/>
                <a:sym typeface="Roboto"/>
              </a:rPr>
              <a:t>POCs complete</a:t>
            </a:r>
            <a:endParaRPr/>
          </a:p>
          <a:p>
            <a:pPr marL="457200" marR="0" lvl="0" indent="-273050" algn="l" rtl="0">
              <a:lnSpc>
                <a:spcPct val="100000"/>
              </a:lnSpc>
              <a:spcBef>
                <a:spcPts val="0"/>
              </a:spcBef>
              <a:spcAft>
                <a:spcPts val="0"/>
              </a:spcAft>
              <a:buClr>
                <a:srgbClr val="000000"/>
              </a:buClr>
              <a:buSzPts val="700"/>
              <a:buFont typeface="Roboto"/>
              <a:buChar char="●"/>
            </a:pPr>
            <a:r>
              <a:rPr lang="en-US" sz="700" b="1" i="0" u="none" strike="noStrike" cap="none">
                <a:solidFill>
                  <a:srgbClr val="000000"/>
                </a:solidFill>
                <a:latin typeface="Roboto"/>
                <a:ea typeface="Roboto"/>
                <a:cs typeface="Roboto"/>
                <a:sym typeface="Roboto"/>
              </a:rPr>
              <a:t>AI platform Foundation complete </a:t>
            </a:r>
            <a:endParaRPr sz="700" b="1" i="0" u="none" strike="noStrike" cap="none">
              <a:solidFill>
                <a:srgbClr val="000000"/>
              </a:solidFill>
              <a:latin typeface="Roboto"/>
              <a:ea typeface="Roboto"/>
              <a:cs typeface="Roboto"/>
              <a:sym typeface="Roboto"/>
            </a:endParaRPr>
          </a:p>
        </p:txBody>
      </p:sp>
      <p:sp>
        <p:nvSpPr>
          <p:cNvPr id="3451" name="Google Shape;3451;p170"/>
          <p:cNvSpPr/>
          <p:nvPr/>
        </p:nvSpPr>
        <p:spPr>
          <a:xfrm>
            <a:off x="2308850" y="2998463"/>
            <a:ext cx="4267200" cy="210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Data to Knowledge (Ingestion and Retrieval as a service)</a:t>
            </a:r>
            <a:endParaRPr sz="1000" b="0" i="0" u="none" strike="noStrike" cap="none">
              <a:solidFill>
                <a:srgbClr val="000000"/>
              </a:solidFill>
              <a:latin typeface="Roboto"/>
              <a:ea typeface="Roboto"/>
              <a:cs typeface="Roboto"/>
              <a:sym typeface="Roboto"/>
            </a:endParaRPr>
          </a:p>
        </p:txBody>
      </p:sp>
      <p:sp>
        <p:nvSpPr>
          <p:cNvPr id="3452" name="Google Shape;3452;p170"/>
          <p:cNvSpPr/>
          <p:nvPr/>
        </p:nvSpPr>
        <p:spPr>
          <a:xfrm>
            <a:off x="6506901" y="2911065"/>
            <a:ext cx="266700" cy="210000"/>
          </a:xfrm>
          <a:prstGeom prst="star5">
            <a:avLst>
              <a:gd name="adj" fmla="val 19098"/>
              <a:gd name="hf" fmla="val 105146"/>
              <a:gd name="vf" fmla="val 11055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453" name="Google Shape;3453;p170"/>
          <p:cNvSpPr/>
          <p:nvPr/>
        </p:nvSpPr>
        <p:spPr>
          <a:xfrm>
            <a:off x="6401879" y="2683493"/>
            <a:ext cx="2209800" cy="396300"/>
          </a:xfrm>
          <a:prstGeom prst="rect">
            <a:avLst/>
          </a:prstGeom>
          <a:noFill/>
          <a:ln>
            <a:noFill/>
          </a:ln>
        </p:spPr>
        <p:txBody>
          <a:bodyPr spcFirstLastPara="1" wrap="square" lIns="91425" tIns="91425" rIns="91425" bIns="91425" anchor="t" anchorCtr="0">
            <a:noAutofit/>
          </a:bodyPr>
          <a:lstStyle/>
          <a:p>
            <a:pPr marL="457200" marR="0" lvl="0" indent="-273050" algn="l" rtl="0">
              <a:lnSpc>
                <a:spcPct val="100000"/>
              </a:lnSpc>
              <a:spcBef>
                <a:spcPts val="0"/>
              </a:spcBef>
              <a:spcAft>
                <a:spcPts val="0"/>
              </a:spcAft>
              <a:buClr>
                <a:srgbClr val="000000"/>
              </a:buClr>
              <a:buSzPts val="700"/>
              <a:buFont typeface="Roboto"/>
              <a:buChar char="●"/>
            </a:pPr>
            <a:r>
              <a:rPr lang="en-US" sz="700" b="1" i="0" u="none" strike="noStrike" cap="none">
                <a:solidFill>
                  <a:srgbClr val="000000"/>
                </a:solidFill>
                <a:latin typeface="Roboto"/>
                <a:ea typeface="Roboto"/>
                <a:cs typeface="Roboto"/>
                <a:sym typeface="Roboto"/>
              </a:rPr>
              <a:t>Use case onboarding </a:t>
            </a:r>
            <a:endParaRPr/>
          </a:p>
          <a:p>
            <a:pPr marL="457200" marR="0" lvl="0" indent="-273050" algn="l" rtl="0">
              <a:lnSpc>
                <a:spcPct val="100000"/>
              </a:lnSpc>
              <a:spcBef>
                <a:spcPts val="0"/>
              </a:spcBef>
              <a:spcAft>
                <a:spcPts val="0"/>
              </a:spcAft>
              <a:buClr>
                <a:srgbClr val="000000"/>
              </a:buClr>
              <a:buSzPts val="700"/>
              <a:buFont typeface="Roboto"/>
              <a:buChar char="●"/>
            </a:pPr>
            <a:r>
              <a:rPr lang="en-US" sz="700" b="1" i="1" u="none" strike="noStrike" cap="none">
                <a:solidFill>
                  <a:srgbClr val="000000"/>
                </a:solidFill>
                <a:latin typeface="Roboto"/>
                <a:ea typeface="Roboto"/>
                <a:cs typeface="Roboto"/>
                <a:sym typeface="Roboto"/>
              </a:rPr>
              <a:t>Crawl for GEO use case</a:t>
            </a:r>
            <a:endParaRPr sz="700" b="1" i="1" u="none" strike="noStrike" cap="none">
              <a:solidFill>
                <a:srgbClr val="000000"/>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000000"/>
              </a:solidFill>
              <a:latin typeface="Roboto"/>
              <a:ea typeface="Roboto"/>
              <a:cs typeface="Roboto"/>
              <a:sym typeface="Roboto"/>
            </a:endParaRPr>
          </a:p>
        </p:txBody>
      </p:sp>
      <p:sp>
        <p:nvSpPr>
          <p:cNvPr id="3454" name="Google Shape;3454;p170"/>
          <p:cNvSpPr/>
          <p:nvPr/>
        </p:nvSpPr>
        <p:spPr>
          <a:xfrm>
            <a:off x="946849" y="4242035"/>
            <a:ext cx="9175200" cy="210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Semantic Memory</a:t>
            </a:r>
            <a:endParaRPr sz="1000" b="0" i="0" u="none" strike="noStrike" cap="none">
              <a:solidFill>
                <a:srgbClr val="000000"/>
              </a:solidFill>
              <a:latin typeface="Roboto"/>
              <a:ea typeface="Roboto"/>
              <a:cs typeface="Roboto"/>
              <a:sym typeface="Roboto"/>
            </a:endParaRPr>
          </a:p>
        </p:txBody>
      </p:sp>
      <p:sp>
        <p:nvSpPr>
          <p:cNvPr id="3455" name="Google Shape;3455;p170"/>
          <p:cNvSpPr/>
          <p:nvPr/>
        </p:nvSpPr>
        <p:spPr>
          <a:xfrm>
            <a:off x="5118800" y="4478850"/>
            <a:ext cx="4086300" cy="210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Human feedback service</a:t>
            </a:r>
            <a:endParaRPr sz="1000" b="0" i="0" u="none" strike="noStrike" cap="none">
              <a:solidFill>
                <a:srgbClr val="000000"/>
              </a:solidFill>
              <a:latin typeface="Roboto"/>
              <a:ea typeface="Roboto"/>
              <a:cs typeface="Roboto"/>
              <a:sym typeface="Roboto"/>
            </a:endParaRPr>
          </a:p>
        </p:txBody>
      </p:sp>
      <p:sp>
        <p:nvSpPr>
          <p:cNvPr id="3456" name="Google Shape;3456;p170"/>
          <p:cNvSpPr/>
          <p:nvPr/>
        </p:nvSpPr>
        <p:spPr>
          <a:xfrm>
            <a:off x="9193060" y="4428609"/>
            <a:ext cx="266700" cy="210000"/>
          </a:xfrm>
          <a:prstGeom prst="star5">
            <a:avLst>
              <a:gd name="adj" fmla="val 19098"/>
              <a:gd name="hf" fmla="val 105146"/>
              <a:gd name="vf" fmla="val 11055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      </a:t>
            </a:r>
            <a:endParaRPr sz="1400" b="0" i="0" u="none" strike="noStrike" cap="none">
              <a:solidFill>
                <a:srgbClr val="000000"/>
              </a:solidFill>
              <a:latin typeface="Roboto"/>
              <a:ea typeface="Roboto"/>
              <a:cs typeface="Roboto"/>
              <a:sym typeface="Roboto"/>
            </a:endParaRPr>
          </a:p>
        </p:txBody>
      </p:sp>
      <p:sp>
        <p:nvSpPr>
          <p:cNvPr id="3457" name="Google Shape;3457;p170"/>
          <p:cNvSpPr/>
          <p:nvPr/>
        </p:nvSpPr>
        <p:spPr>
          <a:xfrm>
            <a:off x="9243200" y="4410305"/>
            <a:ext cx="1790700" cy="349800"/>
          </a:xfrm>
          <a:prstGeom prst="rect">
            <a:avLst/>
          </a:prstGeom>
          <a:noFill/>
          <a:ln>
            <a:noFill/>
          </a:ln>
        </p:spPr>
        <p:txBody>
          <a:bodyPr spcFirstLastPara="1" wrap="square" lIns="91425" tIns="91425" rIns="91425" bIns="91425" anchor="t" anchorCtr="0">
            <a:noAutofit/>
          </a:bodyPr>
          <a:lstStyle/>
          <a:p>
            <a:pPr marL="457200" marR="0" lvl="0" indent="-273050" algn="l" rtl="0">
              <a:lnSpc>
                <a:spcPct val="100000"/>
              </a:lnSpc>
              <a:spcBef>
                <a:spcPts val="0"/>
              </a:spcBef>
              <a:spcAft>
                <a:spcPts val="0"/>
              </a:spcAft>
              <a:buClr>
                <a:srgbClr val="000000"/>
              </a:buClr>
              <a:buSzPts val="700"/>
              <a:buFont typeface="Roboto"/>
              <a:buChar char="●"/>
            </a:pPr>
            <a:r>
              <a:rPr lang="en-US" sz="700" b="1" i="0" u="none" strike="noStrike" cap="none">
                <a:solidFill>
                  <a:srgbClr val="000000"/>
                </a:solidFill>
                <a:latin typeface="Roboto"/>
                <a:ea typeface="Roboto"/>
                <a:cs typeface="Roboto"/>
                <a:sym typeface="Roboto"/>
              </a:rPr>
              <a:t>Explicit human feedback</a:t>
            </a:r>
            <a:endParaRPr sz="700" b="1" i="0" u="none" strike="noStrike" cap="none">
              <a:solidFill>
                <a:srgbClr val="000000"/>
              </a:solidFill>
              <a:latin typeface="Roboto"/>
              <a:ea typeface="Roboto"/>
              <a:cs typeface="Roboto"/>
              <a:sym typeface="Roboto"/>
            </a:endParaRPr>
          </a:p>
          <a:p>
            <a:pPr marL="457200" marR="0" lvl="0" indent="-273050" algn="l" rtl="0">
              <a:lnSpc>
                <a:spcPct val="100000"/>
              </a:lnSpc>
              <a:spcBef>
                <a:spcPts val="0"/>
              </a:spcBef>
              <a:spcAft>
                <a:spcPts val="0"/>
              </a:spcAft>
              <a:buClr>
                <a:srgbClr val="000000"/>
              </a:buClr>
              <a:buSzPts val="700"/>
              <a:buFont typeface="Roboto"/>
              <a:buChar char="●"/>
            </a:pPr>
            <a:r>
              <a:rPr lang="en-US" sz="700" b="1" i="0" u="none" strike="noStrike" cap="none">
                <a:solidFill>
                  <a:srgbClr val="000000"/>
                </a:solidFill>
                <a:latin typeface="Roboto"/>
                <a:ea typeface="Roboto"/>
                <a:cs typeface="Roboto"/>
                <a:sym typeface="Roboto"/>
              </a:rPr>
              <a:t>Operational metrics tracking</a:t>
            </a:r>
            <a:endParaRPr sz="700" b="1" i="0" u="none" strike="noStrike" cap="none">
              <a:solidFill>
                <a:srgbClr val="000000"/>
              </a:solidFill>
              <a:latin typeface="Roboto"/>
              <a:ea typeface="Roboto"/>
              <a:cs typeface="Roboto"/>
              <a:sym typeface="Roboto"/>
            </a:endParaRPr>
          </a:p>
        </p:txBody>
      </p:sp>
      <p:sp>
        <p:nvSpPr>
          <p:cNvPr id="3458" name="Google Shape;3458;p170"/>
          <p:cNvSpPr/>
          <p:nvPr/>
        </p:nvSpPr>
        <p:spPr>
          <a:xfrm>
            <a:off x="5299700" y="5750773"/>
            <a:ext cx="6035100" cy="210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Platform testing</a:t>
            </a:r>
            <a:endParaRPr sz="1000" b="0" i="0" u="none" strike="noStrike" cap="none">
              <a:solidFill>
                <a:srgbClr val="000000"/>
              </a:solidFill>
              <a:latin typeface="Roboto"/>
              <a:ea typeface="Roboto"/>
              <a:cs typeface="Roboto"/>
              <a:sym typeface="Roboto"/>
            </a:endParaRPr>
          </a:p>
        </p:txBody>
      </p:sp>
      <p:sp>
        <p:nvSpPr>
          <p:cNvPr id="3459" name="Google Shape;3459;p170"/>
          <p:cNvSpPr/>
          <p:nvPr/>
        </p:nvSpPr>
        <p:spPr>
          <a:xfrm>
            <a:off x="3385250" y="6023230"/>
            <a:ext cx="2714700" cy="210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Platform Documentation</a:t>
            </a:r>
            <a:endParaRPr sz="1000" b="0" i="0" u="none" strike="noStrike" cap="none">
              <a:solidFill>
                <a:srgbClr val="000000"/>
              </a:solidFill>
              <a:latin typeface="Roboto"/>
              <a:ea typeface="Roboto"/>
              <a:cs typeface="Roboto"/>
              <a:sym typeface="Roboto"/>
            </a:endParaRPr>
          </a:p>
        </p:txBody>
      </p:sp>
      <p:sp>
        <p:nvSpPr>
          <p:cNvPr id="3460" name="Google Shape;3460;p170"/>
          <p:cNvSpPr/>
          <p:nvPr/>
        </p:nvSpPr>
        <p:spPr>
          <a:xfrm>
            <a:off x="6442700" y="5999105"/>
            <a:ext cx="2714700" cy="210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Platform Documentation</a:t>
            </a:r>
            <a:endParaRPr sz="1000" b="0" i="0" u="none" strike="noStrike" cap="none">
              <a:solidFill>
                <a:srgbClr val="000000"/>
              </a:solidFill>
              <a:latin typeface="Roboto"/>
              <a:ea typeface="Roboto"/>
              <a:cs typeface="Roboto"/>
              <a:sym typeface="Roboto"/>
            </a:endParaRPr>
          </a:p>
        </p:txBody>
      </p:sp>
      <p:sp>
        <p:nvSpPr>
          <p:cNvPr id="3461" name="Google Shape;3461;p170"/>
          <p:cNvSpPr/>
          <p:nvPr/>
        </p:nvSpPr>
        <p:spPr>
          <a:xfrm>
            <a:off x="9633500" y="5999105"/>
            <a:ext cx="1657500" cy="210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Platform Documentation</a:t>
            </a:r>
            <a:endParaRPr sz="1000" b="0" i="0" u="none" strike="noStrike" cap="none">
              <a:solidFill>
                <a:srgbClr val="000000"/>
              </a:solidFill>
              <a:latin typeface="Roboto"/>
              <a:ea typeface="Roboto"/>
              <a:cs typeface="Roboto"/>
              <a:sym typeface="Roboto"/>
            </a:endParaRPr>
          </a:p>
        </p:txBody>
      </p:sp>
      <p:sp>
        <p:nvSpPr>
          <p:cNvPr id="3462" name="Google Shape;3462;p170"/>
          <p:cNvSpPr/>
          <p:nvPr/>
        </p:nvSpPr>
        <p:spPr>
          <a:xfrm>
            <a:off x="3733800" y="2674438"/>
            <a:ext cx="266700" cy="210000"/>
          </a:xfrm>
          <a:prstGeom prst="star5">
            <a:avLst>
              <a:gd name="adj" fmla="val 19098"/>
              <a:gd name="hf" fmla="val 105146"/>
              <a:gd name="vf" fmla="val 11055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463" name="Google Shape;3463;p170"/>
          <p:cNvSpPr/>
          <p:nvPr/>
        </p:nvSpPr>
        <p:spPr>
          <a:xfrm>
            <a:off x="3733800" y="2567043"/>
            <a:ext cx="1856100" cy="396300"/>
          </a:xfrm>
          <a:prstGeom prst="rect">
            <a:avLst/>
          </a:prstGeom>
          <a:noFill/>
          <a:ln>
            <a:noFill/>
          </a:ln>
        </p:spPr>
        <p:txBody>
          <a:bodyPr spcFirstLastPara="1" wrap="square" lIns="91425" tIns="91425" rIns="91425" bIns="91425" anchor="t" anchorCtr="0">
            <a:noAutofit/>
          </a:bodyPr>
          <a:lstStyle/>
          <a:p>
            <a:pPr marL="457200" marR="0" lvl="0" indent="-273050" algn="l" rtl="0">
              <a:lnSpc>
                <a:spcPct val="100000"/>
              </a:lnSpc>
              <a:spcBef>
                <a:spcPts val="0"/>
              </a:spcBef>
              <a:spcAft>
                <a:spcPts val="0"/>
              </a:spcAft>
              <a:buClr>
                <a:srgbClr val="000000"/>
              </a:buClr>
              <a:buSzPts val="700"/>
              <a:buFont typeface="Roboto"/>
              <a:buChar char="●"/>
            </a:pPr>
            <a:r>
              <a:rPr lang="en-US" sz="700" b="1" i="0" u="none" strike="noStrike" cap="none">
                <a:solidFill>
                  <a:srgbClr val="000000"/>
                </a:solidFill>
                <a:latin typeface="Roboto"/>
                <a:ea typeface="Roboto"/>
                <a:cs typeface="Roboto"/>
                <a:sym typeface="Roboto"/>
              </a:rPr>
              <a:t>Model Armor template setup</a:t>
            </a:r>
            <a:endParaRPr/>
          </a:p>
          <a:p>
            <a:pPr marL="457200" marR="0" lvl="0" indent="-273050" algn="l" rtl="0">
              <a:lnSpc>
                <a:spcPct val="100000"/>
              </a:lnSpc>
              <a:spcBef>
                <a:spcPts val="0"/>
              </a:spcBef>
              <a:spcAft>
                <a:spcPts val="0"/>
              </a:spcAft>
              <a:buClr>
                <a:srgbClr val="000000"/>
              </a:buClr>
              <a:buSzPts val="700"/>
              <a:buFont typeface="Roboto"/>
              <a:buChar char="●"/>
            </a:pPr>
            <a:r>
              <a:rPr lang="en-US" sz="700" b="1" i="0" u="none" strike="noStrike" cap="none">
                <a:solidFill>
                  <a:srgbClr val="000000"/>
                </a:solidFill>
                <a:latin typeface="Roboto"/>
                <a:ea typeface="Roboto"/>
                <a:cs typeface="Roboto"/>
                <a:sym typeface="Roboto"/>
              </a:rPr>
              <a:t>Approved Models Configured</a:t>
            </a:r>
            <a:endParaRPr sz="700" b="1" i="0" u="none" strike="noStrike" cap="none">
              <a:solidFill>
                <a:srgbClr val="000000"/>
              </a:solidFill>
              <a:latin typeface="Roboto"/>
              <a:ea typeface="Roboto"/>
              <a:cs typeface="Roboto"/>
              <a:sym typeface="Roboto"/>
            </a:endParaRPr>
          </a:p>
        </p:txBody>
      </p:sp>
      <p:sp>
        <p:nvSpPr>
          <p:cNvPr id="3464" name="Google Shape;3464;p170"/>
          <p:cNvSpPr/>
          <p:nvPr/>
        </p:nvSpPr>
        <p:spPr>
          <a:xfrm>
            <a:off x="2060119" y="1698740"/>
            <a:ext cx="266700" cy="210000"/>
          </a:xfrm>
          <a:prstGeom prst="star5">
            <a:avLst>
              <a:gd name="adj" fmla="val 19098"/>
              <a:gd name="hf" fmla="val 105146"/>
              <a:gd name="vf" fmla="val 11055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465" name="Google Shape;3465;p170"/>
          <p:cNvSpPr/>
          <p:nvPr/>
        </p:nvSpPr>
        <p:spPr>
          <a:xfrm>
            <a:off x="2138829" y="1693550"/>
            <a:ext cx="1416600" cy="396300"/>
          </a:xfrm>
          <a:prstGeom prst="rect">
            <a:avLst/>
          </a:prstGeom>
          <a:noFill/>
          <a:ln>
            <a:noFill/>
          </a:ln>
        </p:spPr>
        <p:txBody>
          <a:bodyPr spcFirstLastPara="1" wrap="square" lIns="91425" tIns="91425" rIns="91425" bIns="91425" anchor="t" anchorCtr="0">
            <a:noAutofit/>
          </a:bodyPr>
          <a:lstStyle/>
          <a:p>
            <a:pPr marL="457200" marR="0" lvl="0" indent="-273050" algn="l" rtl="0">
              <a:lnSpc>
                <a:spcPct val="100000"/>
              </a:lnSpc>
              <a:spcBef>
                <a:spcPts val="0"/>
              </a:spcBef>
              <a:spcAft>
                <a:spcPts val="0"/>
              </a:spcAft>
              <a:buClr>
                <a:srgbClr val="000000"/>
              </a:buClr>
              <a:buSzPts val="700"/>
              <a:buFont typeface="Roboto"/>
              <a:buChar char="●"/>
            </a:pPr>
            <a:r>
              <a:rPr lang="en-US" sz="700" b="1" i="0" u="none" strike="noStrike" cap="none">
                <a:solidFill>
                  <a:srgbClr val="000000"/>
                </a:solidFill>
                <a:latin typeface="Roboto"/>
                <a:ea typeface="Roboto"/>
                <a:cs typeface="Roboto"/>
                <a:sym typeface="Roboto"/>
              </a:rPr>
              <a:t>Non prod platform setup</a:t>
            </a:r>
            <a:endParaRPr sz="700" b="1" i="0" u="none" strike="noStrike" cap="none">
              <a:solidFill>
                <a:srgbClr val="000000"/>
              </a:solidFill>
              <a:latin typeface="Roboto"/>
              <a:ea typeface="Roboto"/>
              <a:cs typeface="Roboto"/>
              <a:sym typeface="Roboto"/>
            </a:endParaRPr>
          </a:p>
        </p:txBody>
      </p:sp>
      <p:sp>
        <p:nvSpPr>
          <p:cNvPr id="3466" name="Google Shape;3466;p170"/>
          <p:cNvSpPr/>
          <p:nvPr/>
        </p:nvSpPr>
        <p:spPr>
          <a:xfrm>
            <a:off x="571500" y="2695428"/>
            <a:ext cx="3162300" cy="237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Model configurations and Armor template</a:t>
            </a:r>
            <a:endParaRPr sz="1000" b="0" i="0" u="none" strike="noStrike" cap="none">
              <a:solidFill>
                <a:srgbClr val="000000"/>
              </a:solidFill>
              <a:latin typeface="Roboto"/>
              <a:ea typeface="Roboto"/>
              <a:cs typeface="Roboto"/>
              <a:sym typeface="Roboto"/>
            </a:endParaRPr>
          </a:p>
        </p:txBody>
      </p:sp>
      <p:sp>
        <p:nvSpPr>
          <p:cNvPr id="3467" name="Google Shape;3467;p170"/>
          <p:cNvSpPr/>
          <p:nvPr/>
        </p:nvSpPr>
        <p:spPr>
          <a:xfrm>
            <a:off x="277328" y="2440695"/>
            <a:ext cx="1790700" cy="210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Architecture </a:t>
            </a:r>
            <a:endParaRPr sz="1000" b="0" i="0" u="none" strike="noStrike" cap="none">
              <a:solidFill>
                <a:srgbClr val="000000"/>
              </a:solidFill>
              <a:latin typeface="Roboto"/>
              <a:ea typeface="Roboto"/>
              <a:cs typeface="Roboto"/>
              <a:sym typeface="Roboto"/>
            </a:endParaRPr>
          </a:p>
        </p:txBody>
      </p:sp>
      <p:sp>
        <p:nvSpPr>
          <p:cNvPr id="3468" name="Google Shape;3468;p170"/>
          <p:cNvSpPr/>
          <p:nvPr/>
        </p:nvSpPr>
        <p:spPr>
          <a:xfrm>
            <a:off x="2049828" y="2436251"/>
            <a:ext cx="266700" cy="210000"/>
          </a:xfrm>
          <a:prstGeom prst="star5">
            <a:avLst>
              <a:gd name="adj" fmla="val 19098"/>
              <a:gd name="hf" fmla="val 105146"/>
              <a:gd name="vf" fmla="val 11055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469" name="Google Shape;3469;p170"/>
          <p:cNvSpPr/>
          <p:nvPr/>
        </p:nvSpPr>
        <p:spPr>
          <a:xfrm>
            <a:off x="2127874" y="2347159"/>
            <a:ext cx="1558200" cy="354900"/>
          </a:xfrm>
          <a:prstGeom prst="rect">
            <a:avLst/>
          </a:prstGeom>
          <a:noFill/>
          <a:ln>
            <a:noFill/>
          </a:ln>
        </p:spPr>
        <p:txBody>
          <a:bodyPr spcFirstLastPara="1" wrap="square" lIns="91425" tIns="91425" rIns="91425" bIns="91425" anchor="t" anchorCtr="0">
            <a:noAutofit/>
          </a:bodyPr>
          <a:lstStyle/>
          <a:p>
            <a:pPr marL="457200" marR="0" lvl="0" indent="-273050" algn="l" rtl="0">
              <a:lnSpc>
                <a:spcPct val="100000"/>
              </a:lnSpc>
              <a:spcBef>
                <a:spcPts val="0"/>
              </a:spcBef>
              <a:spcAft>
                <a:spcPts val="0"/>
              </a:spcAft>
              <a:buClr>
                <a:srgbClr val="000000"/>
              </a:buClr>
              <a:buSzPts val="700"/>
              <a:buFont typeface="Roboto"/>
              <a:buChar char="●"/>
            </a:pPr>
            <a:r>
              <a:rPr lang="en-US" sz="700" b="1" i="0" u="none" strike="noStrike" cap="none">
                <a:solidFill>
                  <a:srgbClr val="000000"/>
                </a:solidFill>
                <a:latin typeface="Roboto"/>
                <a:ea typeface="Roboto"/>
                <a:cs typeface="Roboto"/>
                <a:sym typeface="Roboto"/>
              </a:rPr>
              <a:t>Conceptual SA, KAD, ADR complete</a:t>
            </a:r>
            <a:endParaRPr sz="700" b="1" i="0" u="none" strike="noStrike" cap="none">
              <a:solidFill>
                <a:srgbClr val="000000"/>
              </a:solidFill>
              <a:latin typeface="Roboto"/>
              <a:ea typeface="Roboto"/>
              <a:cs typeface="Roboto"/>
              <a:sym typeface="Roboto"/>
            </a:endParaRPr>
          </a:p>
        </p:txBody>
      </p:sp>
      <p:sp>
        <p:nvSpPr>
          <p:cNvPr id="3470" name="Google Shape;3470;p170"/>
          <p:cNvSpPr/>
          <p:nvPr/>
        </p:nvSpPr>
        <p:spPr>
          <a:xfrm>
            <a:off x="2594600" y="3245231"/>
            <a:ext cx="4267200" cy="210000"/>
          </a:xfrm>
          <a:prstGeom prst="roundRect">
            <a:avLst>
              <a:gd name="adj" fmla="val 16667"/>
            </a:avLst>
          </a:prstGeom>
          <a:solidFill>
            <a:srgbClr val="91A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Knowledge to data (without the KG builder)</a:t>
            </a:r>
            <a:endParaRPr sz="1000" b="0" i="0" u="none" strike="noStrike" cap="none">
              <a:solidFill>
                <a:srgbClr val="000000"/>
              </a:solidFill>
              <a:latin typeface="Roboto"/>
              <a:ea typeface="Roboto"/>
              <a:cs typeface="Roboto"/>
              <a:sym typeface="Roboto"/>
            </a:endParaRPr>
          </a:p>
        </p:txBody>
      </p:sp>
      <p:sp>
        <p:nvSpPr>
          <p:cNvPr id="3471" name="Google Shape;3471;p170"/>
          <p:cNvSpPr/>
          <p:nvPr/>
        </p:nvSpPr>
        <p:spPr>
          <a:xfrm>
            <a:off x="4629150" y="3732559"/>
            <a:ext cx="6705600" cy="210000"/>
          </a:xfrm>
          <a:prstGeom prst="roundRect">
            <a:avLst>
              <a:gd name="adj" fmla="val 16667"/>
            </a:avLst>
          </a:prstGeom>
          <a:solidFill>
            <a:srgbClr val="91A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Knowledge Assist (Utility Agent)</a:t>
            </a:r>
            <a:endParaRPr sz="1000" b="0" i="0" u="none" strike="noStrike" cap="none">
              <a:solidFill>
                <a:srgbClr val="000000"/>
              </a:solidFill>
              <a:latin typeface="Roboto"/>
              <a:ea typeface="Roboto"/>
              <a:cs typeface="Roboto"/>
              <a:sym typeface="Roboto"/>
            </a:endParaRPr>
          </a:p>
        </p:txBody>
      </p:sp>
      <p:sp>
        <p:nvSpPr>
          <p:cNvPr id="3472" name="Google Shape;3472;p170"/>
          <p:cNvSpPr/>
          <p:nvPr/>
        </p:nvSpPr>
        <p:spPr>
          <a:xfrm>
            <a:off x="4629150" y="3996596"/>
            <a:ext cx="6705600" cy="210000"/>
          </a:xfrm>
          <a:prstGeom prst="roundRect">
            <a:avLst>
              <a:gd name="adj" fmla="val 16667"/>
            </a:avLst>
          </a:prstGeom>
          <a:solidFill>
            <a:srgbClr val="91A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Intent Agent(Utility Agent)           </a:t>
            </a:r>
            <a:endParaRPr sz="1000" b="0" i="0" u="none" strike="noStrike" cap="none">
              <a:solidFill>
                <a:srgbClr val="000000"/>
              </a:solidFill>
              <a:latin typeface="Roboto"/>
              <a:ea typeface="Roboto"/>
              <a:cs typeface="Roboto"/>
              <a:sym typeface="Roboto"/>
            </a:endParaRPr>
          </a:p>
        </p:txBody>
      </p:sp>
      <p:sp>
        <p:nvSpPr>
          <p:cNvPr id="3473" name="Google Shape;3473;p170"/>
          <p:cNvSpPr/>
          <p:nvPr/>
        </p:nvSpPr>
        <p:spPr>
          <a:xfrm>
            <a:off x="11261273" y="3835785"/>
            <a:ext cx="266700" cy="210000"/>
          </a:xfrm>
          <a:prstGeom prst="star5">
            <a:avLst>
              <a:gd name="adj" fmla="val 19098"/>
              <a:gd name="hf" fmla="val 105146"/>
              <a:gd name="vf" fmla="val 11055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Roboto"/>
              <a:ea typeface="Roboto"/>
              <a:cs typeface="Roboto"/>
              <a:sym typeface="Roboto"/>
            </a:endParaRPr>
          </a:p>
        </p:txBody>
      </p:sp>
      <p:sp>
        <p:nvSpPr>
          <p:cNvPr id="3474" name="Google Shape;3474;p170"/>
          <p:cNvSpPr/>
          <p:nvPr/>
        </p:nvSpPr>
        <p:spPr>
          <a:xfrm>
            <a:off x="5200650" y="4728478"/>
            <a:ext cx="4267200" cy="210000"/>
          </a:xfrm>
          <a:prstGeom prst="roundRect">
            <a:avLst>
              <a:gd name="adj" fmla="val 16667"/>
            </a:avLst>
          </a:prstGeom>
          <a:solidFill>
            <a:srgbClr val="91A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Evaluation </a:t>
            </a:r>
            <a:r>
              <a:rPr lang="en-US" sz="1000">
                <a:latin typeface="Roboto"/>
                <a:ea typeface="Roboto"/>
                <a:cs typeface="Roboto"/>
                <a:sym typeface="Roboto"/>
              </a:rPr>
              <a:t>Framework</a:t>
            </a:r>
            <a:endParaRPr sz="1000" b="0" i="0" u="none" strike="noStrike" cap="none">
              <a:solidFill>
                <a:srgbClr val="000000"/>
              </a:solidFill>
              <a:latin typeface="Roboto"/>
              <a:ea typeface="Roboto"/>
              <a:cs typeface="Roboto"/>
              <a:sym typeface="Roboto"/>
            </a:endParaRPr>
          </a:p>
        </p:txBody>
      </p:sp>
      <p:sp>
        <p:nvSpPr>
          <p:cNvPr id="3475" name="Google Shape;3475;p170"/>
          <p:cNvSpPr/>
          <p:nvPr/>
        </p:nvSpPr>
        <p:spPr>
          <a:xfrm>
            <a:off x="10787744" y="4934369"/>
            <a:ext cx="1330800" cy="647400"/>
          </a:xfrm>
          <a:prstGeom prst="rect">
            <a:avLst/>
          </a:prstGeom>
          <a:solidFill>
            <a:schemeClr val="lt1"/>
          </a:solid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a:ea typeface="Roboto"/>
                <a:cs typeface="Roboto"/>
                <a:sym typeface="Roboto"/>
              </a:rPr>
              <a:t>Observatory layer for operational and Agent Appraisal</a:t>
            </a:r>
            <a:endParaRPr sz="700" b="1" i="0" u="none" strike="noStrike" cap="none">
              <a:solidFill>
                <a:srgbClr val="000000"/>
              </a:solidFill>
              <a:latin typeface="Roboto"/>
              <a:ea typeface="Roboto"/>
              <a:cs typeface="Roboto"/>
              <a:sym typeface="Roboto"/>
            </a:endParaRPr>
          </a:p>
        </p:txBody>
      </p:sp>
      <p:sp>
        <p:nvSpPr>
          <p:cNvPr id="3476" name="Google Shape;3476;p170"/>
          <p:cNvSpPr/>
          <p:nvPr/>
        </p:nvSpPr>
        <p:spPr>
          <a:xfrm>
            <a:off x="11330388" y="5490482"/>
            <a:ext cx="266700" cy="210000"/>
          </a:xfrm>
          <a:prstGeom prst="star5">
            <a:avLst>
              <a:gd name="adj" fmla="val 19098"/>
              <a:gd name="hf" fmla="val 105146"/>
              <a:gd name="vf" fmla="val 11055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Roboto"/>
              <a:ea typeface="Roboto"/>
              <a:cs typeface="Roboto"/>
              <a:sym typeface="Roboto"/>
            </a:endParaRPr>
          </a:p>
        </p:txBody>
      </p:sp>
      <p:sp>
        <p:nvSpPr>
          <p:cNvPr id="3477" name="Google Shape;3477;p170"/>
          <p:cNvSpPr/>
          <p:nvPr/>
        </p:nvSpPr>
        <p:spPr>
          <a:xfrm>
            <a:off x="6861800" y="3266367"/>
            <a:ext cx="266700" cy="210000"/>
          </a:xfrm>
          <a:prstGeom prst="star5">
            <a:avLst>
              <a:gd name="adj" fmla="val 19098"/>
              <a:gd name="hf" fmla="val 105146"/>
              <a:gd name="vf" fmla="val 11055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Roboto"/>
              <a:ea typeface="Roboto"/>
              <a:cs typeface="Roboto"/>
              <a:sym typeface="Roboto"/>
            </a:endParaRPr>
          </a:p>
        </p:txBody>
      </p:sp>
      <p:sp>
        <p:nvSpPr>
          <p:cNvPr id="3478" name="Google Shape;3478;p170"/>
          <p:cNvSpPr/>
          <p:nvPr/>
        </p:nvSpPr>
        <p:spPr>
          <a:xfrm>
            <a:off x="6842750" y="5240855"/>
            <a:ext cx="4086300" cy="210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Operational metrics integrated with Dynatrace</a:t>
            </a:r>
            <a:endParaRPr sz="1000" b="0" i="0" u="none" strike="noStrike" cap="none">
              <a:solidFill>
                <a:srgbClr val="000000"/>
              </a:solidFill>
              <a:latin typeface="Roboto"/>
              <a:ea typeface="Roboto"/>
              <a:cs typeface="Roboto"/>
              <a:sym typeface="Roboto"/>
            </a:endParaRPr>
          </a:p>
        </p:txBody>
      </p:sp>
      <p:sp>
        <p:nvSpPr>
          <p:cNvPr id="3479" name="Google Shape;3479;p170"/>
          <p:cNvSpPr/>
          <p:nvPr/>
        </p:nvSpPr>
        <p:spPr>
          <a:xfrm>
            <a:off x="3185300" y="3490218"/>
            <a:ext cx="4267200" cy="210000"/>
          </a:xfrm>
          <a:prstGeom prst="roundRect">
            <a:avLst>
              <a:gd name="adj" fmla="val 16667"/>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Knowledge Graph builder</a:t>
            </a:r>
            <a:endParaRPr sz="1000" b="0" i="0" u="none" strike="noStrike" cap="none">
              <a:solidFill>
                <a:srgbClr val="000000"/>
              </a:solidFill>
              <a:latin typeface="Roboto"/>
              <a:ea typeface="Roboto"/>
              <a:cs typeface="Roboto"/>
              <a:sym typeface="Roboto"/>
            </a:endParaRPr>
          </a:p>
        </p:txBody>
      </p:sp>
      <p:sp>
        <p:nvSpPr>
          <p:cNvPr id="3480" name="Google Shape;3480;p170"/>
          <p:cNvSpPr/>
          <p:nvPr/>
        </p:nvSpPr>
        <p:spPr>
          <a:xfrm>
            <a:off x="6766700" y="4975539"/>
            <a:ext cx="4267200" cy="210000"/>
          </a:xfrm>
          <a:prstGeom prst="roundRect">
            <a:avLst>
              <a:gd name="adj" fmla="val 16667"/>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000" b="0" i="0" u="none" strike="noStrike" cap="none">
                <a:solidFill>
                  <a:srgbClr val="000000"/>
                </a:solidFill>
                <a:latin typeface="Roboto"/>
                <a:ea typeface="Roboto"/>
                <a:cs typeface="Roboto"/>
                <a:sym typeface="Roboto"/>
              </a:rPr>
              <a:t>Prompt Analytics</a:t>
            </a:r>
            <a:endParaRPr sz="1000" b="0" i="0" u="none" strike="noStrike" cap="none">
              <a:solidFill>
                <a:srgbClr val="000000"/>
              </a:solidFill>
              <a:latin typeface="Roboto"/>
              <a:ea typeface="Roboto"/>
              <a:cs typeface="Roboto"/>
              <a:sym typeface="Roboto"/>
            </a:endParaRPr>
          </a:p>
        </p:txBody>
      </p:sp>
      <p:sp>
        <p:nvSpPr>
          <p:cNvPr id="3481" name="Google Shape;3481;p170"/>
          <p:cNvSpPr/>
          <p:nvPr/>
        </p:nvSpPr>
        <p:spPr>
          <a:xfrm>
            <a:off x="1998880" y="6571720"/>
            <a:ext cx="723000" cy="210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Small</a:t>
            </a:r>
            <a:endParaRPr sz="1000" b="0" i="0" u="none" strike="noStrike" cap="none">
              <a:solidFill>
                <a:srgbClr val="000000"/>
              </a:solidFill>
              <a:latin typeface="Roboto"/>
              <a:ea typeface="Roboto"/>
              <a:cs typeface="Roboto"/>
              <a:sym typeface="Roboto"/>
            </a:endParaRPr>
          </a:p>
        </p:txBody>
      </p:sp>
      <p:sp>
        <p:nvSpPr>
          <p:cNvPr id="3482" name="Google Shape;3482;p170"/>
          <p:cNvSpPr/>
          <p:nvPr/>
        </p:nvSpPr>
        <p:spPr>
          <a:xfrm>
            <a:off x="2847123" y="6579200"/>
            <a:ext cx="723000" cy="210000"/>
          </a:xfrm>
          <a:prstGeom prst="roundRect">
            <a:avLst>
              <a:gd name="adj" fmla="val 16667"/>
            </a:avLst>
          </a:prstGeom>
          <a:solidFill>
            <a:srgbClr val="91A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000" b="0" i="0" u="none" strike="noStrike" cap="none">
                <a:solidFill>
                  <a:srgbClr val="000000"/>
                </a:solidFill>
                <a:latin typeface="Roboto"/>
                <a:ea typeface="Roboto"/>
                <a:cs typeface="Roboto"/>
                <a:sym typeface="Roboto"/>
              </a:rPr>
              <a:t>Medium</a:t>
            </a:r>
            <a:endParaRPr sz="1000" b="0" i="0" u="none" strike="noStrike" cap="none">
              <a:solidFill>
                <a:srgbClr val="000000"/>
              </a:solidFill>
              <a:latin typeface="Roboto"/>
              <a:ea typeface="Roboto"/>
              <a:cs typeface="Roboto"/>
              <a:sym typeface="Roboto"/>
            </a:endParaRPr>
          </a:p>
        </p:txBody>
      </p:sp>
      <p:sp>
        <p:nvSpPr>
          <p:cNvPr id="3483" name="Google Shape;3483;p170"/>
          <p:cNvSpPr/>
          <p:nvPr/>
        </p:nvSpPr>
        <p:spPr>
          <a:xfrm>
            <a:off x="3695366" y="6571720"/>
            <a:ext cx="723000" cy="210000"/>
          </a:xfrm>
          <a:prstGeom prst="roundRect">
            <a:avLst>
              <a:gd name="adj" fmla="val 16667"/>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000" b="0" i="0" u="none" strike="noStrike" cap="none">
                <a:solidFill>
                  <a:srgbClr val="000000"/>
                </a:solidFill>
                <a:latin typeface="Roboto"/>
                <a:ea typeface="Roboto"/>
                <a:cs typeface="Roboto"/>
                <a:sym typeface="Roboto"/>
              </a:rPr>
              <a:t>Large</a:t>
            </a:r>
            <a:endParaRPr sz="1000" b="0" i="0" u="none" strike="noStrike" cap="none">
              <a:solidFill>
                <a:srgbClr val="000000"/>
              </a:solidFill>
              <a:latin typeface="Roboto"/>
              <a:ea typeface="Roboto"/>
              <a:cs typeface="Roboto"/>
              <a:sym typeface="Roboto"/>
            </a:endParaRPr>
          </a:p>
        </p:txBody>
      </p:sp>
      <p:sp>
        <p:nvSpPr>
          <p:cNvPr id="3484" name="Google Shape;3484;p170"/>
          <p:cNvSpPr/>
          <p:nvPr/>
        </p:nvSpPr>
        <p:spPr>
          <a:xfrm>
            <a:off x="7067550" y="5509532"/>
            <a:ext cx="4267200" cy="210000"/>
          </a:xfrm>
          <a:prstGeom prst="roundRect">
            <a:avLst>
              <a:gd name="adj" fmla="val 16667"/>
            </a:avLst>
          </a:prstGeom>
          <a:solidFill>
            <a:srgbClr val="91A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Agent Appraisal Dashboard</a:t>
            </a:r>
            <a:endParaRPr sz="1000" b="0" i="0" u="none" strike="noStrike" cap="none">
              <a:solidFill>
                <a:srgbClr val="000000"/>
              </a:solidFill>
              <a:latin typeface="Roboto"/>
              <a:ea typeface="Roboto"/>
              <a:cs typeface="Roboto"/>
              <a:sym typeface="Roboto"/>
            </a:endParaRPr>
          </a:p>
        </p:txBody>
      </p:sp>
      <p:sp>
        <p:nvSpPr>
          <p:cNvPr id="3485" name="Google Shape;3485;p170"/>
          <p:cNvSpPr/>
          <p:nvPr/>
        </p:nvSpPr>
        <p:spPr>
          <a:xfrm>
            <a:off x="10122194" y="3270551"/>
            <a:ext cx="2124300" cy="396300"/>
          </a:xfrm>
          <a:prstGeom prst="rect">
            <a:avLst/>
          </a:prstGeom>
          <a:noFill/>
          <a:ln>
            <a:noFill/>
          </a:ln>
        </p:spPr>
        <p:txBody>
          <a:bodyPr spcFirstLastPara="1" wrap="square" lIns="91425" tIns="91425" rIns="91425" bIns="91425" anchor="t" anchorCtr="0">
            <a:noAutofit/>
          </a:bodyPr>
          <a:lstStyle/>
          <a:p>
            <a:pPr marL="457200" marR="0" lvl="0" indent="-273050" algn="l" rtl="0">
              <a:lnSpc>
                <a:spcPct val="100000"/>
              </a:lnSpc>
              <a:spcBef>
                <a:spcPts val="0"/>
              </a:spcBef>
              <a:spcAft>
                <a:spcPts val="0"/>
              </a:spcAft>
              <a:buClr>
                <a:srgbClr val="000000"/>
              </a:buClr>
              <a:buSzPts val="700"/>
              <a:buFont typeface="Roboto"/>
              <a:buChar char="●"/>
            </a:pPr>
            <a:r>
              <a:rPr lang="en-US" sz="700" b="1" i="1" u="none" strike="noStrike" cap="none">
                <a:solidFill>
                  <a:srgbClr val="000000"/>
                </a:solidFill>
                <a:latin typeface="Roboto"/>
                <a:ea typeface="Roboto"/>
                <a:cs typeface="Roboto"/>
                <a:sym typeface="Roboto"/>
              </a:rPr>
              <a:t>Knowledge Assist framework ready with Pharmacy FAQ</a:t>
            </a:r>
            <a:endParaRPr/>
          </a:p>
          <a:p>
            <a:pPr marL="457200" marR="0" lvl="0" indent="-273050" algn="l" rtl="0">
              <a:lnSpc>
                <a:spcPct val="100000"/>
              </a:lnSpc>
              <a:spcBef>
                <a:spcPts val="0"/>
              </a:spcBef>
              <a:spcAft>
                <a:spcPts val="0"/>
              </a:spcAft>
              <a:buClr>
                <a:srgbClr val="000000"/>
              </a:buClr>
              <a:buSzPts val="700"/>
              <a:buFont typeface="Roboto"/>
              <a:buChar char="●"/>
            </a:pPr>
            <a:r>
              <a:rPr lang="en-US" sz="700" b="1" i="1" u="none" strike="noStrike" cap="none">
                <a:solidFill>
                  <a:srgbClr val="000000"/>
                </a:solidFill>
                <a:latin typeface="Roboto"/>
                <a:ea typeface="Roboto"/>
                <a:cs typeface="Roboto"/>
                <a:sym typeface="Roboto"/>
              </a:rPr>
              <a:t>Intent Resolver</a:t>
            </a:r>
            <a:endParaRPr sz="700" b="1" i="1" u="none" strike="noStrike" cap="none">
              <a:solidFill>
                <a:srgbClr val="000000"/>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000000"/>
              </a:solidFill>
              <a:latin typeface="Roboto"/>
              <a:ea typeface="Roboto"/>
              <a:cs typeface="Roboto"/>
              <a:sym typeface="Roboto"/>
            </a:endParaRPr>
          </a:p>
        </p:txBody>
      </p:sp>
      <p:sp>
        <p:nvSpPr>
          <p:cNvPr id="3486" name="Google Shape;3486;p170"/>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33"/>
              <a:buFont typeface="Arial"/>
              <a:buNone/>
            </a:pPr>
            <a:fld id="{00000000-1234-1234-1234-123412341234}" type="slidenum">
              <a:rPr lang="en-US"/>
              <a:t>131</a:t>
            </a:fld>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3490"/>
        <p:cNvGrpSpPr/>
        <p:nvPr/>
      </p:nvGrpSpPr>
      <p:grpSpPr>
        <a:xfrm>
          <a:off x="0" y="0"/>
          <a:ext cx="0" cy="0"/>
          <a:chOff x="0" y="0"/>
          <a:chExt cx="0" cy="0"/>
        </a:xfrm>
      </p:grpSpPr>
      <p:sp>
        <p:nvSpPr>
          <p:cNvPr id="3491" name="Google Shape;3491;p171"/>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20"/>
              <a:buNone/>
            </a:pPr>
            <a:r>
              <a:rPr lang="en-US"/>
              <a:t>Platform Capabilities Roadmap</a:t>
            </a:r>
            <a:endParaRPr/>
          </a:p>
        </p:txBody>
      </p:sp>
      <p:sp>
        <p:nvSpPr>
          <p:cNvPr id="3492" name="Google Shape;3492;p171"/>
          <p:cNvSpPr/>
          <p:nvPr/>
        </p:nvSpPr>
        <p:spPr>
          <a:xfrm>
            <a:off x="-6300" y="5881746"/>
            <a:ext cx="12198300" cy="976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493" name="Google Shape;3493;p171"/>
          <p:cNvSpPr/>
          <p:nvPr/>
        </p:nvSpPr>
        <p:spPr>
          <a:xfrm>
            <a:off x="-6300" y="1846046"/>
            <a:ext cx="11994300" cy="1228200"/>
          </a:xfrm>
          <a:prstGeom prst="rect">
            <a:avLst/>
          </a:prstGeom>
          <a:solidFill>
            <a:srgbClr val="E7E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Condensed"/>
                <a:ea typeface="Roboto Condensed"/>
                <a:cs typeface="Roboto Condensed"/>
                <a:sym typeface="Roboto Condensed"/>
              </a:rPr>
              <a:t>AI Operations</a:t>
            </a:r>
            <a:endParaRPr sz="1400" b="0" i="0" u="none" strike="noStrike" cap="none">
              <a:solidFill>
                <a:srgbClr val="000000"/>
              </a:solidFill>
              <a:latin typeface="Roboto Condensed"/>
              <a:ea typeface="Roboto Condensed"/>
              <a:cs typeface="Roboto Condensed"/>
              <a:sym typeface="Roboto Condensed"/>
            </a:endParaRPr>
          </a:p>
        </p:txBody>
      </p:sp>
      <p:sp>
        <p:nvSpPr>
          <p:cNvPr id="3494" name="Google Shape;3494;p171"/>
          <p:cNvSpPr txBox="1"/>
          <p:nvPr/>
        </p:nvSpPr>
        <p:spPr>
          <a:xfrm>
            <a:off x="9908469" y="115725"/>
            <a:ext cx="2171700" cy="602100"/>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None/>
            </a:pPr>
            <a:r>
              <a:rPr lang="en-US" sz="1100">
                <a:solidFill>
                  <a:srgbClr val="FFFFFF"/>
                </a:solidFill>
                <a:latin typeface="Roboto Condensed"/>
                <a:ea typeface="Roboto Condensed"/>
                <a:cs typeface="Roboto Condensed"/>
                <a:sym typeface="Roboto Condensed"/>
              </a:rPr>
              <a:t>Agentic capabilities with repeatable patterns go into the platform</a:t>
            </a:r>
            <a:endParaRPr sz="1100">
              <a:solidFill>
                <a:srgbClr val="FFFFFF"/>
              </a:solidFill>
              <a:latin typeface="Roboto Condensed"/>
              <a:ea typeface="Roboto Condensed"/>
              <a:cs typeface="Roboto Condensed"/>
              <a:sym typeface="Roboto Condensed"/>
            </a:endParaRPr>
          </a:p>
        </p:txBody>
      </p:sp>
      <p:graphicFrame>
        <p:nvGraphicFramePr>
          <p:cNvPr id="3495" name="Google Shape;3495;p171"/>
          <p:cNvGraphicFramePr/>
          <p:nvPr/>
        </p:nvGraphicFramePr>
        <p:xfrm>
          <a:off x="86973" y="892399"/>
          <a:ext cx="3000000" cy="3000000"/>
        </p:xfrm>
        <a:graphic>
          <a:graphicData uri="http://schemas.openxmlformats.org/drawingml/2006/table">
            <a:tbl>
              <a:tblPr firstRow="1" bandRow="1">
                <a:noFill/>
                <a:tableStyleId>{D97ABCE1-8541-4B7E-89E1-7A8682356085}</a:tableStyleId>
              </a:tblPr>
              <a:tblGrid>
                <a:gridCol w="566575">
                  <a:extLst>
                    <a:ext uri="{9D8B030D-6E8A-4147-A177-3AD203B41FA5}">
                      <a16:colId xmlns:a16="http://schemas.microsoft.com/office/drawing/2014/main" val="20000"/>
                    </a:ext>
                  </a:extLst>
                </a:gridCol>
                <a:gridCol w="56657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FFFFFF"/>
                          </a:solidFill>
                          <a:latin typeface="Roboto"/>
                          <a:ea typeface="Roboto"/>
                          <a:cs typeface="Roboto"/>
                          <a:sym typeface="Roboto"/>
                        </a:rPr>
                        <a:t>Q3</a:t>
                      </a:r>
                      <a:endParaRPr sz="100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FFFFFF"/>
                          </a:solidFill>
                          <a:latin typeface="Roboto"/>
                          <a:ea typeface="Roboto"/>
                          <a:cs typeface="Roboto"/>
                          <a:sym typeface="Roboto"/>
                        </a:rPr>
                        <a:t>Q4</a:t>
                      </a:r>
                      <a:endParaRPr sz="100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cxnSp>
        <p:nvCxnSpPr>
          <p:cNvPr id="3496" name="Google Shape;3496;p171"/>
          <p:cNvCxnSpPr/>
          <p:nvPr/>
        </p:nvCxnSpPr>
        <p:spPr>
          <a:xfrm>
            <a:off x="86973" y="832300"/>
            <a:ext cx="1267200" cy="900"/>
          </a:xfrm>
          <a:prstGeom prst="straightConnector1">
            <a:avLst/>
          </a:prstGeom>
          <a:noFill/>
          <a:ln w="9525" cap="flat" cmpd="sng">
            <a:solidFill>
              <a:schemeClr val="lt1"/>
            </a:solidFill>
            <a:prstDash val="solid"/>
            <a:round/>
            <a:headEnd type="triangle" w="med" len="med"/>
            <a:tailEnd type="triangle" w="med" len="med"/>
          </a:ln>
        </p:spPr>
      </p:cxnSp>
      <p:sp>
        <p:nvSpPr>
          <p:cNvPr id="3497" name="Google Shape;3497;p171"/>
          <p:cNvSpPr/>
          <p:nvPr/>
        </p:nvSpPr>
        <p:spPr>
          <a:xfrm>
            <a:off x="140412" y="671266"/>
            <a:ext cx="1353300" cy="19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Roboto Condensed"/>
                <a:ea typeface="Roboto Condensed"/>
                <a:cs typeface="Roboto Condensed"/>
                <a:sym typeface="Roboto Condensed"/>
              </a:rPr>
              <a:t>FY26</a:t>
            </a:r>
            <a:endParaRPr sz="1000" b="0" i="0" u="none" strike="noStrike" cap="none">
              <a:solidFill>
                <a:schemeClr val="lt1"/>
              </a:solidFill>
              <a:latin typeface="Roboto Condensed"/>
              <a:ea typeface="Roboto Condensed"/>
              <a:cs typeface="Roboto Condensed"/>
              <a:sym typeface="Roboto Condensed"/>
            </a:endParaRPr>
          </a:p>
        </p:txBody>
      </p:sp>
      <p:graphicFrame>
        <p:nvGraphicFramePr>
          <p:cNvPr id="3498" name="Google Shape;3498;p171"/>
          <p:cNvGraphicFramePr/>
          <p:nvPr/>
        </p:nvGraphicFramePr>
        <p:xfrm>
          <a:off x="1216766" y="892399"/>
          <a:ext cx="3000000" cy="3000000"/>
        </p:xfrm>
        <a:graphic>
          <a:graphicData uri="http://schemas.openxmlformats.org/drawingml/2006/table">
            <a:tbl>
              <a:tblPr firstRow="1" bandRow="1">
                <a:noFill/>
                <a:tableStyleId>{D97ABCE1-8541-4B7E-89E1-7A8682356085}</a:tableStyleId>
              </a:tblPr>
              <a:tblGrid>
                <a:gridCol w="619025">
                  <a:extLst>
                    <a:ext uri="{9D8B030D-6E8A-4147-A177-3AD203B41FA5}">
                      <a16:colId xmlns:a16="http://schemas.microsoft.com/office/drawing/2014/main" val="20000"/>
                    </a:ext>
                  </a:extLst>
                </a:gridCol>
                <a:gridCol w="61902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Q1</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Q2</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graphicFrame>
        <p:nvGraphicFramePr>
          <p:cNvPr id="3499" name="Google Shape;3499;p171"/>
          <p:cNvGraphicFramePr/>
          <p:nvPr/>
        </p:nvGraphicFramePr>
        <p:xfrm>
          <a:off x="2458065" y="892399"/>
          <a:ext cx="3000000" cy="3000000"/>
        </p:xfrm>
        <a:graphic>
          <a:graphicData uri="http://schemas.openxmlformats.org/drawingml/2006/table">
            <a:tbl>
              <a:tblPr firstRow="1" bandRow="1">
                <a:noFill/>
                <a:tableStyleId>{D97ABCE1-8541-4B7E-89E1-7A8682356085}</a:tableStyleId>
              </a:tblPr>
              <a:tblGrid>
                <a:gridCol w="566575">
                  <a:extLst>
                    <a:ext uri="{9D8B030D-6E8A-4147-A177-3AD203B41FA5}">
                      <a16:colId xmlns:a16="http://schemas.microsoft.com/office/drawing/2014/main" val="20000"/>
                    </a:ext>
                  </a:extLst>
                </a:gridCol>
                <a:gridCol w="56657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Q3</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Q4</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cxnSp>
        <p:nvCxnSpPr>
          <p:cNvPr id="3500" name="Google Shape;3500;p171"/>
          <p:cNvCxnSpPr/>
          <p:nvPr/>
        </p:nvCxnSpPr>
        <p:spPr>
          <a:xfrm>
            <a:off x="1403633" y="833242"/>
            <a:ext cx="2321400" cy="0"/>
          </a:xfrm>
          <a:prstGeom prst="straightConnector1">
            <a:avLst/>
          </a:prstGeom>
          <a:noFill/>
          <a:ln w="9525" cap="flat" cmpd="sng">
            <a:solidFill>
              <a:schemeClr val="lt1"/>
            </a:solidFill>
            <a:prstDash val="solid"/>
            <a:round/>
            <a:headEnd type="triangle" w="med" len="med"/>
            <a:tailEnd type="triangle" w="med" len="med"/>
          </a:ln>
        </p:spPr>
      </p:cxnSp>
      <p:sp>
        <p:nvSpPr>
          <p:cNvPr id="3501" name="Google Shape;3501;p171"/>
          <p:cNvSpPr/>
          <p:nvPr/>
        </p:nvSpPr>
        <p:spPr>
          <a:xfrm>
            <a:off x="1768836" y="671266"/>
            <a:ext cx="1353300" cy="19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Roboto Condensed"/>
                <a:ea typeface="Roboto Condensed"/>
                <a:cs typeface="Roboto Condensed"/>
                <a:sym typeface="Roboto Condensed"/>
              </a:rPr>
              <a:t>FY27</a:t>
            </a:r>
            <a:endParaRPr sz="1000" b="0" i="0" u="none" strike="noStrike" cap="none">
              <a:solidFill>
                <a:schemeClr val="lt1"/>
              </a:solidFill>
              <a:latin typeface="Roboto Condensed"/>
              <a:ea typeface="Roboto Condensed"/>
              <a:cs typeface="Roboto Condensed"/>
              <a:sym typeface="Roboto Condensed"/>
            </a:endParaRPr>
          </a:p>
        </p:txBody>
      </p:sp>
      <p:graphicFrame>
        <p:nvGraphicFramePr>
          <p:cNvPr id="3502" name="Google Shape;3502;p171"/>
          <p:cNvGraphicFramePr/>
          <p:nvPr/>
        </p:nvGraphicFramePr>
        <p:xfrm>
          <a:off x="3587858" y="892399"/>
          <a:ext cx="3000000" cy="3000000"/>
        </p:xfrm>
        <a:graphic>
          <a:graphicData uri="http://schemas.openxmlformats.org/drawingml/2006/table">
            <a:tbl>
              <a:tblPr firstRow="1" bandRow="1">
                <a:noFill/>
                <a:tableStyleId>{D97ABCE1-8541-4B7E-89E1-7A8682356085}</a:tableStyleId>
              </a:tblPr>
              <a:tblGrid>
                <a:gridCol w="619025">
                  <a:extLst>
                    <a:ext uri="{9D8B030D-6E8A-4147-A177-3AD203B41FA5}">
                      <a16:colId xmlns:a16="http://schemas.microsoft.com/office/drawing/2014/main" val="20000"/>
                    </a:ext>
                  </a:extLst>
                </a:gridCol>
                <a:gridCol w="61902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Q1</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Q2</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graphicFrame>
        <p:nvGraphicFramePr>
          <p:cNvPr id="3503" name="Google Shape;3503;p171"/>
          <p:cNvGraphicFramePr/>
          <p:nvPr/>
        </p:nvGraphicFramePr>
        <p:xfrm>
          <a:off x="4833415" y="892399"/>
          <a:ext cx="3000000" cy="3000000"/>
        </p:xfrm>
        <a:graphic>
          <a:graphicData uri="http://schemas.openxmlformats.org/drawingml/2006/table">
            <a:tbl>
              <a:tblPr firstRow="1" bandRow="1">
                <a:noFill/>
                <a:tableStyleId>{D97ABCE1-8541-4B7E-89E1-7A8682356085}</a:tableStyleId>
              </a:tblPr>
              <a:tblGrid>
                <a:gridCol w="566575">
                  <a:extLst>
                    <a:ext uri="{9D8B030D-6E8A-4147-A177-3AD203B41FA5}">
                      <a16:colId xmlns:a16="http://schemas.microsoft.com/office/drawing/2014/main" val="20000"/>
                    </a:ext>
                  </a:extLst>
                </a:gridCol>
                <a:gridCol w="56657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Q3</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Q4</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cxnSp>
        <p:nvCxnSpPr>
          <p:cNvPr id="3504" name="Google Shape;3504;p171"/>
          <p:cNvCxnSpPr/>
          <p:nvPr/>
        </p:nvCxnSpPr>
        <p:spPr>
          <a:xfrm>
            <a:off x="3785192" y="833242"/>
            <a:ext cx="2388000" cy="0"/>
          </a:xfrm>
          <a:prstGeom prst="straightConnector1">
            <a:avLst/>
          </a:prstGeom>
          <a:noFill/>
          <a:ln w="9525" cap="flat" cmpd="sng">
            <a:solidFill>
              <a:schemeClr val="lt1"/>
            </a:solidFill>
            <a:prstDash val="solid"/>
            <a:round/>
            <a:headEnd type="triangle" w="med" len="med"/>
            <a:tailEnd type="triangle" w="med" len="med"/>
          </a:ln>
        </p:spPr>
      </p:cxnSp>
      <p:sp>
        <p:nvSpPr>
          <p:cNvPr id="3505" name="Google Shape;3505;p171"/>
          <p:cNvSpPr/>
          <p:nvPr/>
        </p:nvSpPr>
        <p:spPr>
          <a:xfrm>
            <a:off x="4253930" y="671266"/>
            <a:ext cx="1353300" cy="19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Roboto Condensed"/>
                <a:ea typeface="Roboto Condensed"/>
                <a:cs typeface="Roboto Condensed"/>
                <a:sym typeface="Roboto Condensed"/>
              </a:rPr>
              <a:t>FY28</a:t>
            </a:r>
            <a:endParaRPr sz="1000" b="0" i="0" u="none" strike="noStrike" cap="none">
              <a:solidFill>
                <a:schemeClr val="lt1"/>
              </a:solidFill>
              <a:latin typeface="Roboto Condensed"/>
              <a:ea typeface="Roboto Condensed"/>
              <a:cs typeface="Roboto Condensed"/>
              <a:sym typeface="Roboto Condensed"/>
            </a:endParaRPr>
          </a:p>
        </p:txBody>
      </p:sp>
      <p:graphicFrame>
        <p:nvGraphicFramePr>
          <p:cNvPr id="3506" name="Google Shape;3506;p171"/>
          <p:cNvGraphicFramePr/>
          <p:nvPr/>
        </p:nvGraphicFramePr>
        <p:xfrm>
          <a:off x="5963208" y="892399"/>
          <a:ext cx="3000000" cy="3000000"/>
        </p:xfrm>
        <a:graphic>
          <a:graphicData uri="http://schemas.openxmlformats.org/drawingml/2006/table">
            <a:tbl>
              <a:tblPr firstRow="1" bandRow="1">
                <a:noFill/>
                <a:tableStyleId>{D97ABCE1-8541-4B7E-89E1-7A8682356085}</a:tableStyleId>
              </a:tblPr>
              <a:tblGrid>
                <a:gridCol w="619025">
                  <a:extLst>
                    <a:ext uri="{9D8B030D-6E8A-4147-A177-3AD203B41FA5}">
                      <a16:colId xmlns:a16="http://schemas.microsoft.com/office/drawing/2014/main" val="20000"/>
                    </a:ext>
                  </a:extLst>
                </a:gridCol>
                <a:gridCol w="61902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Q1</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Q2</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graphicFrame>
        <p:nvGraphicFramePr>
          <p:cNvPr id="3507" name="Google Shape;3507;p171"/>
          <p:cNvGraphicFramePr/>
          <p:nvPr/>
        </p:nvGraphicFramePr>
        <p:xfrm>
          <a:off x="7204507" y="892399"/>
          <a:ext cx="3000000" cy="3000000"/>
        </p:xfrm>
        <a:graphic>
          <a:graphicData uri="http://schemas.openxmlformats.org/drawingml/2006/table">
            <a:tbl>
              <a:tblPr firstRow="1" bandRow="1">
                <a:noFill/>
                <a:tableStyleId>{D97ABCE1-8541-4B7E-89E1-7A8682356085}</a:tableStyleId>
              </a:tblPr>
              <a:tblGrid>
                <a:gridCol w="566575">
                  <a:extLst>
                    <a:ext uri="{9D8B030D-6E8A-4147-A177-3AD203B41FA5}">
                      <a16:colId xmlns:a16="http://schemas.microsoft.com/office/drawing/2014/main" val="20000"/>
                    </a:ext>
                  </a:extLst>
                </a:gridCol>
                <a:gridCol w="56657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Q3</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Q4</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cxnSp>
        <p:nvCxnSpPr>
          <p:cNvPr id="3508" name="Google Shape;3508;p171"/>
          <p:cNvCxnSpPr/>
          <p:nvPr/>
        </p:nvCxnSpPr>
        <p:spPr>
          <a:xfrm>
            <a:off x="6220250" y="833242"/>
            <a:ext cx="2276100" cy="0"/>
          </a:xfrm>
          <a:prstGeom prst="straightConnector1">
            <a:avLst/>
          </a:prstGeom>
          <a:noFill/>
          <a:ln w="9525" cap="flat" cmpd="sng">
            <a:solidFill>
              <a:schemeClr val="lt1"/>
            </a:solidFill>
            <a:prstDash val="solid"/>
            <a:round/>
            <a:headEnd type="triangle" w="med" len="med"/>
            <a:tailEnd type="triangle" w="med" len="med"/>
          </a:ln>
        </p:spPr>
      </p:cxnSp>
      <p:sp>
        <p:nvSpPr>
          <p:cNvPr id="3509" name="Google Shape;3509;p171"/>
          <p:cNvSpPr/>
          <p:nvPr/>
        </p:nvSpPr>
        <p:spPr>
          <a:xfrm>
            <a:off x="6523869" y="671266"/>
            <a:ext cx="1353300" cy="19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Roboto Condensed"/>
                <a:ea typeface="Roboto Condensed"/>
                <a:cs typeface="Roboto Condensed"/>
                <a:sym typeface="Roboto Condensed"/>
              </a:rPr>
              <a:t>FY29</a:t>
            </a:r>
            <a:endParaRPr sz="1000" b="0" i="0" u="none" strike="noStrike" cap="none">
              <a:solidFill>
                <a:schemeClr val="lt1"/>
              </a:solidFill>
              <a:latin typeface="Roboto Condensed"/>
              <a:ea typeface="Roboto Condensed"/>
              <a:cs typeface="Roboto Condensed"/>
              <a:sym typeface="Roboto Condensed"/>
            </a:endParaRPr>
          </a:p>
        </p:txBody>
      </p:sp>
      <p:graphicFrame>
        <p:nvGraphicFramePr>
          <p:cNvPr id="3510" name="Google Shape;3510;p171"/>
          <p:cNvGraphicFramePr/>
          <p:nvPr/>
        </p:nvGraphicFramePr>
        <p:xfrm>
          <a:off x="8334300" y="892399"/>
          <a:ext cx="3000000" cy="3000000"/>
        </p:xfrm>
        <a:graphic>
          <a:graphicData uri="http://schemas.openxmlformats.org/drawingml/2006/table">
            <a:tbl>
              <a:tblPr firstRow="1" bandRow="1">
                <a:noFill/>
                <a:tableStyleId>{D97ABCE1-8541-4B7E-89E1-7A8682356085}</a:tableStyleId>
              </a:tblPr>
              <a:tblGrid>
                <a:gridCol w="619025">
                  <a:extLst>
                    <a:ext uri="{9D8B030D-6E8A-4147-A177-3AD203B41FA5}">
                      <a16:colId xmlns:a16="http://schemas.microsoft.com/office/drawing/2014/main" val="20000"/>
                    </a:ext>
                  </a:extLst>
                </a:gridCol>
                <a:gridCol w="61902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Q1</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Q2</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graphicFrame>
        <p:nvGraphicFramePr>
          <p:cNvPr id="3511" name="Google Shape;3511;p171"/>
          <p:cNvGraphicFramePr/>
          <p:nvPr/>
        </p:nvGraphicFramePr>
        <p:xfrm>
          <a:off x="9575617" y="892399"/>
          <a:ext cx="3000000" cy="3000000"/>
        </p:xfrm>
        <a:graphic>
          <a:graphicData uri="http://schemas.openxmlformats.org/drawingml/2006/table">
            <a:tbl>
              <a:tblPr firstRow="1" bandRow="1">
                <a:noFill/>
                <a:tableStyleId>{D97ABCE1-8541-4B7E-89E1-7A8682356085}</a:tableStyleId>
              </a:tblPr>
              <a:tblGrid>
                <a:gridCol w="566575">
                  <a:extLst>
                    <a:ext uri="{9D8B030D-6E8A-4147-A177-3AD203B41FA5}">
                      <a16:colId xmlns:a16="http://schemas.microsoft.com/office/drawing/2014/main" val="20000"/>
                    </a:ext>
                  </a:extLst>
                </a:gridCol>
                <a:gridCol w="56657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Q3</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Q4</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cxnSp>
        <p:nvCxnSpPr>
          <p:cNvPr id="3512" name="Google Shape;3512;p171"/>
          <p:cNvCxnSpPr/>
          <p:nvPr/>
        </p:nvCxnSpPr>
        <p:spPr>
          <a:xfrm>
            <a:off x="8533615" y="833242"/>
            <a:ext cx="2171700" cy="7500"/>
          </a:xfrm>
          <a:prstGeom prst="straightConnector1">
            <a:avLst/>
          </a:prstGeom>
          <a:noFill/>
          <a:ln w="9525" cap="flat" cmpd="sng">
            <a:solidFill>
              <a:schemeClr val="lt1"/>
            </a:solidFill>
            <a:prstDash val="solid"/>
            <a:round/>
            <a:headEnd type="triangle" w="med" len="med"/>
            <a:tailEnd type="triangle" w="med" len="med"/>
          </a:ln>
        </p:spPr>
      </p:cxnSp>
      <p:sp>
        <p:nvSpPr>
          <p:cNvPr id="3513" name="Google Shape;3513;p171"/>
          <p:cNvSpPr/>
          <p:nvPr/>
        </p:nvSpPr>
        <p:spPr>
          <a:xfrm>
            <a:off x="8793808" y="671266"/>
            <a:ext cx="1353300" cy="19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Roboto Condensed"/>
                <a:ea typeface="Roboto Condensed"/>
                <a:cs typeface="Roboto Condensed"/>
                <a:sym typeface="Roboto Condensed"/>
              </a:rPr>
              <a:t>FY30</a:t>
            </a:r>
            <a:endParaRPr sz="1000" b="0" i="0" u="none" strike="noStrike" cap="none">
              <a:solidFill>
                <a:schemeClr val="lt1"/>
              </a:solidFill>
              <a:latin typeface="Roboto Condensed"/>
              <a:ea typeface="Roboto Condensed"/>
              <a:cs typeface="Roboto Condensed"/>
              <a:sym typeface="Roboto Condensed"/>
            </a:endParaRPr>
          </a:p>
        </p:txBody>
      </p:sp>
      <p:graphicFrame>
        <p:nvGraphicFramePr>
          <p:cNvPr id="3514" name="Google Shape;3514;p171"/>
          <p:cNvGraphicFramePr/>
          <p:nvPr/>
        </p:nvGraphicFramePr>
        <p:xfrm>
          <a:off x="10705410" y="892399"/>
          <a:ext cx="3000000" cy="3000000"/>
        </p:xfrm>
        <a:graphic>
          <a:graphicData uri="http://schemas.openxmlformats.org/drawingml/2006/table">
            <a:tbl>
              <a:tblPr firstRow="1" bandRow="1">
                <a:noFill/>
                <a:tableStyleId>{D97ABCE1-8541-4B7E-89E1-7A8682356085}</a:tableStyleId>
              </a:tblPr>
              <a:tblGrid>
                <a:gridCol w="619025">
                  <a:extLst>
                    <a:ext uri="{9D8B030D-6E8A-4147-A177-3AD203B41FA5}">
                      <a16:colId xmlns:a16="http://schemas.microsoft.com/office/drawing/2014/main" val="20000"/>
                    </a:ext>
                  </a:extLst>
                </a:gridCol>
                <a:gridCol w="61902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Q1</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Q2</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sp>
        <p:nvSpPr>
          <p:cNvPr id="3515" name="Google Shape;3515;p171"/>
          <p:cNvSpPr/>
          <p:nvPr/>
        </p:nvSpPr>
        <p:spPr>
          <a:xfrm>
            <a:off x="-6300" y="6169286"/>
            <a:ext cx="11997000" cy="276900"/>
          </a:xfrm>
          <a:prstGeom prst="rect">
            <a:avLst/>
          </a:prstGeom>
          <a:solidFill>
            <a:srgbClr val="E7E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Condensed"/>
                <a:ea typeface="Roboto Condensed"/>
                <a:cs typeface="Roboto Condensed"/>
                <a:sym typeface="Roboto Condensed"/>
              </a:rPr>
              <a:t>Cloud and Infrastructure            </a:t>
            </a:r>
            <a:endParaRPr sz="1400" b="0" i="0" u="none" strike="noStrike" cap="none">
              <a:solidFill>
                <a:srgbClr val="000000"/>
              </a:solidFill>
              <a:latin typeface="Roboto Condensed"/>
              <a:ea typeface="Roboto Condensed"/>
              <a:cs typeface="Roboto Condensed"/>
              <a:sym typeface="Roboto Condensed"/>
            </a:endParaRPr>
          </a:p>
        </p:txBody>
      </p:sp>
      <p:sp>
        <p:nvSpPr>
          <p:cNvPr id="3516" name="Google Shape;3516;p171"/>
          <p:cNvSpPr/>
          <p:nvPr/>
        </p:nvSpPr>
        <p:spPr>
          <a:xfrm>
            <a:off x="-6300" y="4765151"/>
            <a:ext cx="11994300" cy="1364100"/>
          </a:xfrm>
          <a:prstGeom prst="rect">
            <a:avLst/>
          </a:prstGeom>
          <a:solidFill>
            <a:srgbClr val="E7E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Condensed"/>
                <a:ea typeface="Roboto Condensed"/>
                <a:cs typeface="Roboto Condensed"/>
                <a:sym typeface="Roboto Condensed"/>
              </a:rPr>
              <a:t>Knowledge</a:t>
            </a:r>
            <a:endParaRPr sz="1400" b="0" i="0" u="none" strike="noStrike" cap="none">
              <a:solidFill>
                <a:srgbClr val="000000"/>
              </a:solidFill>
              <a:latin typeface="Roboto Condensed"/>
              <a:ea typeface="Roboto Condensed"/>
              <a:cs typeface="Roboto Condensed"/>
              <a:sym typeface="Roboto Condensed"/>
            </a:endParaRPr>
          </a:p>
        </p:txBody>
      </p:sp>
      <p:sp>
        <p:nvSpPr>
          <p:cNvPr id="3517" name="Google Shape;3517;p171"/>
          <p:cNvSpPr/>
          <p:nvPr/>
        </p:nvSpPr>
        <p:spPr>
          <a:xfrm>
            <a:off x="-6300" y="3114281"/>
            <a:ext cx="11994300" cy="602100"/>
          </a:xfrm>
          <a:prstGeom prst="rect">
            <a:avLst/>
          </a:prstGeom>
          <a:solidFill>
            <a:srgbClr val="E7E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Condensed"/>
                <a:ea typeface="Roboto Condensed"/>
                <a:cs typeface="Roboto Condensed"/>
                <a:sym typeface="Roboto Condensed"/>
              </a:rPr>
              <a:t>AI Governance</a:t>
            </a:r>
            <a:endParaRPr sz="1400" b="0" i="0" u="none" strike="noStrike" cap="none">
              <a:solidFill>
                <a:srgbClr val="000000"/>
              </a:solidFill>
              <a:latin typeface="Roboto Condensed"/>
              <a:ea typeface="Roboto Condensed"/>
              <a:cs typeface="Roboto Condensed"/>
              <a:sym typeface="Roboto Condensed"/>
            </a:endParaRPr>
          </a:p>
        </p:txBody>
      </p:sp>
      <p:sp>
        <p:nvSpPr>
          <p:cNvPr id="3518" name="Google Shape;3518;p171"/>
          <p:cNvSpPr/>
          <p:nvPr/>
        </p:nvSpPr>
        <p:spPr>
          <a:xfrm>
            <a:off x="822969" y="6332760"/>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519" name="Google Shape;3519;p171"/>
          <p:cNvSpPr/>
          <p:nvPr/>
        </p:nvSpPr>
        <p:spPr>
          <a:xfrm>
            <a:off x="574109" y="6235926"/>
            <a:ext cx="1884600" cy="276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Cloud Foundation setup for Agentic AI</a:t>
            </a:r>
            <a:endParaRPr sz="1400" b="0" i="0" u="none" strike="noStrike" cap="none">
              <a:solidFill>
                <a:srgbClr val="000000"/>
              </a:solidFill>
              <a:latin typeface="Roboto Condensed"/>
              <a:ea typeface="Roboto Condensed"/>
              <a:cs typeface="Roboto Condensed"/>
              <a:sym typeface="Roboto Condensed"/>
            </a:endParaRPr>
          </a:p>
        </p:txBody>
      </p:sp>
      <p:sp>
        <p:nvSpPr>
          <p:cNvPr id="3520" name="Google Shape;3520;p171"/>
          <p:cNvSpPr/>
          <p:nvPr/>
        </p:nvSpPr>
        <p:spPr>
          <a:xfrm>
            <a:off x="935682" y="6055356"/>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521" name="Google Shape;3521;p171"/>
          <p:cNvSpPr/>
          <p:nvPr/>
        </p:nvSpPr>
        <p:spPr>
          <a:xfrm>
            <a:off x="389259" y="5881746"/>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Knowledge Ingestion</a:t>
            </a:r>
            <a:br>
              <a:rPr lang="en-US" sz="600" b="0" i="1" u="none" strike="noStrike" cap="none">
                <a:solidFill>
                  <a:srgbClr val="000000"/>
                </a:solidFill>
                <a:latin typeface="Roboto Condensed"/>
                <a:ea typeface="Roboto Condensed"/>
                <a:cs typeface="Roboto Condensed"/>
                <a:sym typeface="Roboto Condensed"/>
              </a:rPr>
            </a:br>
            <a:r>
              <a:rPr lang="en-US" sz="600" b="0" i="1" u="none" strike="noStrike" cap="none">
                <a:solidFill>
                  <a:srgbClr val="000000"/>
                </a:solidFill>
                <a:latin typeface="Roboto Condensed"/>
                <a:ea typeface="Roboto Condensed"/>
                <a:cs typeface="Roboto Condensed"/>
                <a:sym typeface="Roboto Condensed"/>
              </a:rPr>
              <a:t>(D2K pipeline)</a:t>
            </a:r>
            <a:endParaRPr sz="1400" b="0" i="0" u="none" strike="noStrike" cap="none">
              <a:solidFill>
                <a:srgbClr val="000000"/>
              </a:solidFill>
              <a:latin typeface="Roboto Condensed"/>
              <a:ea typeface="Roboto Condensed"/>
              <a:cs typeface="Roboto Condensed"/>
              <a:sym typeface="Roboto Condensed"/>
            </a:endParaRPr>
          </a:p>
        </p:txBody>
      </p:sp>
      <p:sp>
        <p:nvSpPr>
          <p:cNvPr id="3522" name="Google Shape;3522;p171"/>
          <p:cNvSpPr/>
          <p:nvPr/>
        </p:nvSpPr>
        <p:spPr>
          <a:xfrm>
            <a:off x="1174288" y="5741523"/>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523" name="Google Shape;3523;p171"/>
          <p:cNvSpPr/>
          <p:nvPr/>
        </p:nvSpPr>
        <p:spPr>
          <a:xfrm>
            <a:off x="809443" y="5565773"/>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Knowledge Retrieval</a:t>
            </a:r>
            <a:br>
              <a:rPr lang="en-US" sz="600" b="0" i="1" u="none" strike="noStrike" cap="none">
                <a:solidFill>
                  <a:srgbClr val="000000"/>
                </a:solidFill>
                <a:latin typeface="Roboto Condensed"/>
                <a:ea typeface="Roboto Condensed"/>
                <a:cs typeface="Roboto Condensed"/>
                <a:sym typeface="Roboto Condensed"/>
              </a:rPr>
            </a:br>
            <a:r>
              <a:rPr lang="en-US" sz="600" b="0" i="1" u="none" strike="noStrike" cap="none">
                <a:solidFill>
                  <a:srgbClr val="000000"/>
                </a:solidFill>
                <a:latin typeface="Roboto Condensed"/>
                <a:ea typeface="Roboto Condensed"/>
                <a:cs typeface="Roboto Condensed"/>
                <a:sym typeface="Roboto Condensed"/>
              </a:rPr>
              <a:t>(Semantic, Hybrid, Graph RAG)</a:t>
            </a:r>
            <a:endParaRPr sz="1400" b="0" i="0" u="none" strike="noStrike" cap="none">
              <a:solidFill>
                <a:srgbClr val="000000"/>
              </a:solidFill>
              <a:latin typeface="Roboto Condensed"/>
              <a:ea typeface="Roboto Condensed"/>
              <a:cs typeface="Roboto Condensed"/>
              <a:sym typeface="Roboto Condensed"/>
            </a:endParaRPr>
          </a:p>
        </p:txBody>
      </p:sp>
      <p:sp>
        <p:nvSpPr>
          <p:cNvPr id="3524" name="Google Shape;3524;p171"/>
          <p:cNvSpPr/>
          <p:nvPr/>
        </p:nvSpPr>
        <p:spPr>
          <a:xfrm>
            <a:off x="670637" y="5327954"/>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Metadata Management</a:t>
            </a:r>
            <a:endParaRPr sz="1400" b="0" i="0" u="none" strike="noStrike" cap="none">
              <a:solidFill>
                <a:srgbClr val="000000"/>
              </a:solidFill>
              <a:latin typeface="Roboto Condensed"/>
              <a:ea typeface="Roboto Condensed"/>
              <a:cs typeface="Roboto Condensed"/>
              <a:sym typeface="Roboto Condensed"/>
            </a:endParaRPr>
          </a:p>
        </p:txBody>
      </p:sp>
      <p:sp>
        <p:nvSpPr>
          <p:cNvPr id="3525" name="Google Shape;3525;p171"/>
          <p:cNvSpPr/>
          <p:nvPr/>
        </p:nvSpPr>
        <p:spPr>
          <a:xfrm>
            <a:off x="1054025" y="5488359"/>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526" name="Google Shape;3526;p171"/>
          <p:cNvSpPr/>
          <p:nvPr/>
        </p:nvSpPr>
        <p:spPr>
          <a:xfrm>
            <a:off x="205673" y="5119253"/>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Vector Stores</a:t>
            </a:r>
            <a:endParaRPr sz="1400" b="0" i="0" u="none" strike="noStrike" cap="none">
              <a:solidFill>
                <a:srgbClr val="000000"/>
              </a:solidFill>
              <a:latin typeface="Roboto Condensed"/>
              <a:ea typeface="Roboto Condensed"/>
              <a:cs typeface="Roboto Condensed"/>
              <a:sym typeface="Roboto Condensed"/>
            </a:endParaRPr>
          </a:p>
        </p:txBody>
      </p:sp>
      <p:sp>
        <p:nvSpPr>
          <p:cNvPr id="3527" name="Google Shape;3527;p171"/>
          <p:cNvSpPr/>
          <p:nvPr/>
        </p:nvSpPr>
        <p:spPr>
          <a:xfrm>
            <a:off x="833129" y="5281781"/>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528" name="Google Shape;3528;p171"/>
          <p:cNvSpPr/>
          <p:nvPr/>
        </p:nvSpPr>
        <p:spPr>
          <a:xfrm>
            <a:off x="1228283" y="5012300"/>
            <a:ext cx="975300" cy="179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Knowledge Graph Builder</a:t>
            </a:r>
            <a:endParaRPr sz="1400" b="0" i="0" u="none" strike="noStrike" cap="none">
              <a:solidFill>
                <a:srgbClr val="000000"/>
              </a:solidFill>
              <a:latin typeface="Roboto Condensed"/>
              <a:ea typeface="Roboto Condensed"/>
              <a:cs typeface="Roboto Condensed"/>
              <a:sym typeface="Roboto Condensed"/>
            </a:endParaRPr>
          </a:p>
        </p:txBody>
      </p:sp>
      <p:sp>
        <p:nvSpPr>
          <p:cNvPr id="3529" name="Google Shape;3529;p171"/>
          <p:cNvSpPr/>
          <p:nvPr/>
        </p:nvSpPr>
        <p:spPr>
          <a:xfrm>
            <a:off x="1212671" y="5082609"/>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530" name="Google Shape;3530;p171"/>
          <p:cNvSpPr/>
          <p:nvPr/>
        </p:nvSpPr>
        <p:spPr>
          <a:xfrm>
            <a:off x="1258095" y="4897736"/>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531" name="Google Shape;3531;p171"/>
          <p:cNvSpPr/>
          <p:nvPr/>
        </p:nvSpPr>
        <p:spPr>
          <a:xfrm>
            <a:off x="-6300" y="3756416"/>
            <a:ext cx="11994300" cy="968700"/>
          </a:xfrm>
          <a:prstGeom prst="rect">
            <a:avLst/>
          </a:prstGeom>
          <a:solidFill>
            <a:srgbClr val="E7E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Condensed"/>
                <a:ea typeface="Roboto Condensed"/>
                <a:cs typeface="Roboto Condensed"/>
                <a:sym typeface="Roboto Condensed"/>
              </a:rPr>
              <a:t>Agent and Model</a:t>
            </a:r>
            <a:endParaRPr sz="1400" b="0" i="0" u="none" strike="noStrike" cap="none">
              <a:solidFill>
                <a:srgbClr val="000000"/>
              </a:solidFill>
              <a:latin typeface="Roboto Condensed"/>
              <a:ea typeface="Roboto Condensed"/>
              <a:cs typeface="Roboto Condensed"/>
              <a:sym typeface="Roboto Condensed"/>
            </a:endParaRPr>
          </a:p>
        </p:txBody>
      </p:sp>
      <p:sp>
        <p:nvSpPr>
          <p:cNvPr id="3532" name="Google Shape;3532;p171"/>
          <p:cNvSpPr/>
          <p:nvPr/>
        </p:nvSpPr>
        <p:spPr>
          <a:xfrm>
            <a:off x="407579" y="4372279"/>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Model Registry Setup</a:t>
            </a:r>
            <a:endParaRPr sz="1400" b="0" i="0" u="none" strike="noStrike" cap="none">
              <a:solidFill>
                <a:srgbClr val="000000"/>
              </a:solidFill>
              <a:latin typeface="Roboto Condensed"/>
              <a:ea typeface="Roboto Condensed"/>
              <a:cs typeface="Roboto Condensed"/>
              <a:sym typeface="Roboto Condensed"/>
            </a:endParaRPr>
          </a:p>
        </p:txBody>
      </p:sp>
      <p:sp>
        <p:nvSpPr>
          <p:cNvPr id="3533" name="Google Shape;3533;p171"/>
          <p:cNvSpPr/>
          <p:nvPr/>
        </p:nvSpPr>
        <p:spPr>
          <a:xfrm>
            <a:off x="745381" y="4205681"/>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Model Security(Model Armor)</a:t>
            </a:r>
            <a:endParaRPr sz="1400" b="0" i="0" u="none" strike="noStrike" cap="none">
              <a:solidFill>
                <a:srgbClr val="000000"/>
              </a:solidFill>
              <a:latin typeface="Roboto Condensed"/>
              <a:ea typeface="Roboto Condensed"/>
              <a:cs typeface="Roboto Condensed"/>
              <a:sym typeface="Roboto Condensed"/>
            </a:endParaRPr>
          </a:p>
        </p:txBody>
      </p:sp>
      <p:sp>
        <p:nvSpPr>
          <p:cNvPr id="3534" name="Google Shape;3534;p171"/>
          <p:cNvSpPr/>
          <p:nvPr/>
        </p:nvSpPr>
        <p:spPr>
          <a:xfrm>
            <a:off x="1169489" y="4357079"/>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535" name="Google Shape;3535;p171"/>
          <p:cNvSpPr/>
          <p:nvPr/>
        </p:nvSpPr>
        <p:spPr>
          <a:xfrm>
            <a:off x="784820" y="2825817"/>
            <a:ext cx="1384200" cy="232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Explainability/ Observability</a:t>
            </a:r>
            <a:endParaRPr sz="1400" b="0" i="0" u="none" strike="noStrike" cap="none">
              <a:solidFill>
                <a:srgbClr val="000000"/>
              </a:solidFill>
              <a:latin typeface="Roboto Condensed"/>
              <a:ea typeface="Roboto Condensed"/>
              <a:cs typeface="Roboto Condensed"/>
              <a:sym typeface="Roboto Condensed"/>
            </a:endParaRPr>
          </a:p>
        </p:txBody>
      </p:sp>
      <p:sp>
        <p:nvSpPr>
          <p:cNvPr id="3536" name="Google Shape;3536;p171"/>
          <p:cNvSpPr/>
          <p:nvPr/>
        </p:nvSpPr>
        <p:spPr>
          <a:xfrm>
            <a:off x="753881" y="2909021"/>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537" name="Google Shape;3537;p171"/>
          <p:cNvSpPr/>
          <p:nvPr/>
        </p:nvSpPr>
        <p:spPr>
          <a:xfrm>
            <a:off x="1266827" y="3563638"/>
            <a:ext cx="1011000" cy="180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Evaluation</a:t>
            </a:r>
            <a:endParaRPr sz="1400" b="0" i="0" u="none" strike="noStrike" cap="none">
              <a:solidFill>
                <a:srgbClr val="000000"/>
              </a:solidFill>
              <a:latin typeface="Roboto Condensed"/>
              <a:ea typeface="Roboto Condensed"/>
              <a:cs typeface="Roboto Condensed"/>
              <a:sym typeface="Roboto Condensed"/>
            </a:endParaRPr>
          </a:p>
        </p:txBody>
      </p:sp>
      <p:sp>
        <p:nvSpPr>
          <p:cNvPr id="3538" name="Google Shape;3538;p171"/>
          <p:cNvSpPr/>
          <p:nvPr/>
        </p:nvSpPr>
        <p:spPr>
          <a:xfrm>
            <a:off x="1269855" y="3593624"/>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539" name="Google Shape;3539;p171"/>
          <p:cNvSpPr/>
          <p:nvPr/>
        </p:nvSpPr>
        <p:spPr>
          <a:xfrm>
            <a:off x="956161" y="2346541"/>
            <a:ext cx="953400" cy="20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MCP Gateway setup</a:t>
            </a:r>
            <a:endParaRPr sz="1400" b="0" i="0" u="none" strike="noStrike" cap="none">
              <a:solidFill>
                <a:srgbClr val="000000"/>
              </a:solidFill>
              <a:latin typeface="Roboto Condensed"/>
              <a:ea typeface="Roboto Condensed"/>
              <a:cs typeface="Roboto Condensed"/>
              <a:sym typeface="Roboto Condensed"/>
            </a:endParaRPr>
          </a:p>
        </p:txBody>
      </p:sp>
      <p:sp>
        <p:nvSpPr>
          <p:cNvPr id="3540" name="Google Shape;3540;p171"/>
          <p:cNvSpPr/>
          <p:nvPr/>
        </p:nvSpPr>
        <p:spPr>
          <a:xfrm>
            <a:off x="900512" y="2396757"/>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541" name="Google Shape;3541;p171"/>
          <p:cNvSpPr/>
          <p:nvPr/>
        </p:nvSpPr>
        <p:spPr>
          <a:xfrm>
            <a:off x="918594" y="2530100"/>
            <a:ext cx="1111200" cy="270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AI Gateway Setup</a:t>
            </a:r>
            <a:endParaRPr sz="1400" b="0" i="0" u="none" strike="noStrike" cap="none">
              <a:solidFill>
                <a:srgbClr val="000000"/>
              </a:solidFill>
              <a:latin typeface="Roboto Condensed"/>
              <a:ea typeface="Roboto Condensed"/>
              <a:cs typeface="Roboto Condensed"/>
              <a:sym typeface="Roboto Condensed"/>
            </a:endParaRPr>
          </a:p>
        </p:txBody>
      </p:sp>
      <p:sp>
        <p:nvSpPr>
          <p:cNvPr id="3542" name="Google Shape;3542;p171"/>
          <p:cNvSpPr/>
          <p:nvPr/>
        </p:nvSpPr>
        <p:spPr>
          <a:xfrm>
            <a:off x="877652" y="2623140"/>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543" name="Google Shape;3543;p171"/>
          <p:cNvSpPr/>
          <p:nvPr/>
        </p:nvSpPr>
        <p:spPr>
          <a:xfrm>
            <a:off x="933361" y="2190828"/>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544" name="Google Shape;3544;p171"/>
          <p:cNvSpPr/>
          <p:nvPr/>
        </p:nvSpPr>
        <p:spPr>
          <a:xfrm>
            <a:off x="984544" y="2144044"/>
            <a:ext cx="1002600" cy="128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Deploy</a:t>
            </a:r>
            <a:endParaRPr sz="1400" b="0" i="0" u="none" strike="noStrike" cap="none">
              <a:solidFill>
                <a:srgbClr val="000000"/>
              </a:solidFill>
              <a:latin typeface="Roboto Condensed"/>
              <a:ea typeface="Roboto Condensed"/>
              <a:cs typeface="Roboto Condensed"/>
              <a:sym typeface="Roboto Condensed"/>
            </a:endParaRPr>
          </a:p>
        </p:txBody>
      </p:sp>
      <p:sp>
        <p:nvSpPr>
          <p:cNvPr id="3545" name="Google Shape;3545;p171"/>
          <p:cNvSpPr/>
          <p:nvPr/>
        </p:nvSpPr>
        <p:spPr>
          <a:xfrm>
            <a:off x="956571" y="4516186"/>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3546" name="Google Shape;3546;p171"/>
          <p:cNvCxnSpPr/>
          <p:nvPr/>
        </p:nvCxnSpPr>
        <p:spPr>
          <a:xfrm>
            <a:off x="364605" y="6395496"/>
            <a:ext cx="390600" cy="0"/>
          </a:xfrm>
          <a:prstGeom prst="straightConnector1">
            <a:avLst/>
          </a:prstGeom>
          <a:noFill/>
          <a:ln w="12700" cap="flat" cmpd="sng">
            <a:solidFill>
              <a:srgbClr val="0033A0"/>
            </a:solidFill>
            <a:prstDash val="solid"/>
            <a:round/>
            <a:headEnd type="oval" w="med" len="med"/>
            <a:tailEnd type="oval" w="med" len="med"/>
          </a:ln>
        </p:spPr>
      </p:cxnSp>
      <p:cxnSp>
        <p:nvCxnSpPr>
          <p:cNvPr id="3547" name="Google Shape;3547;p171"/>
          <p:cNvCxnSpPr/>
          <p:nvPr/>
        </p:nvCxnSpPr>
        <p:spPr>
          <a:xfrm>
            <a:off x="495300" y="6076865"/>
            <a:ext cx="373500" cy="4500"/>
          </a:xfrm>
          <a:prstGeom prst="straightConnector1">
            <a:avLst/>
          </a:prstGeom>
          <a:noFill/>
          <a:ln w="12700" cap="flat" cmpd="sng">
            <a:solidFill>
              <a:srgbClr val="0033A0"/>
            </a:solidFill>
            <a:prstDash val="solid"/>
            <a:round/>
            <a:headEnd type="oval" w="med" len="med"/>
            <a:tailEnd type="oval" w="med" len="med"/>
          </a:ln>
        </p:spPr>
      </p:cxnSp>
      <p:cxnSp>
        <p:nvCxnSpPr>
          <p:cNvPr id="3548" name="Google Shape;3548;p171"/>
          <p:cNvCxnSpPr/>
          <p:nvPr/>
        </p:nvCxnSpPr>
        <p:spPr>
          <a:xfrm>
            <a:off x="614867" y="5768181"/>
            <a:ext cx="495300" cy="0"/>
          </a:xfrm>
          <a:prstGeom prst="straightConnector1">
            <a:avLst/>
          </a:prstGeom>
          <a:noFill/>
          <a:ln w="12700" cap="flat" cmpd="sng">
            <a:solidFill>
              <a:srgbClr val="0033A0"/>
            </a:solidFill>
            <a:prstDash val="solid"/>
            <a:round/>
            <a:headEnd type="oval" w="med" len="med"/>
            <a:tailEnd type="oval" w="med" len="med"/>
          </a:ln>
        </p:spPr>
      </p:cxnSp>
      <p:cxnSp>
        <p:nvCxnSpPr>
          <p:cNvPr id="3549" name="Google Shape;3549;p171"/>
          <p:cNvCxnSpPr/>
          <p:nvPr/>
        </p:nvCxnSpPr>
        <p:spPr>
          <a:xfrm>
            <a:off x="540123" y="5518713"/>
            <a:ext cx="430500" cy="0"/>
          </a:xfrm>
          <a:prstGeom prst="straightConnector1">
            <a:avLst/>
          </a:prstGeom>
          <a:noFill/>
          <a:ln w="12700" cap="flat" cmpd="sng">
            <a:solidFill>
              <a:srgbClr val="0033A0"/>
            </a:solidFill>
            <a:prstDash val="solid"/>
            <a:round/>
            <a:headEnd type="oval" w="med" len="med"/>
            <a:tailEnd type="oval" w="med" len="med"/>
          </a:ln>
        </p:spPr>
      </p:cxnSp>
      <p:cxnSp>
        <p:nvCxnSpPr>
          <p:cNvPr id="3550" name="Google Shape;3550;p171"/>
          <p:cNvCxnSpPr/>
          <p:nvPr/>
        </p:nvCxnSpPr>
        <p:spPr>
          <a:xfrm>
            <a:off x="614688" y="5304567"/>
            <a:ext cx="147900" cy="0"/>
          </a:xfrm>
          <a:prstGeom prst="straightConnector1">
            <a:avLst/>
          </a:prstGeom>
          <a:noFill/>
          <a:ln w="12700" cap="flat" cmpd="sng">
            <a:solidFill>
              <a:srgbClr val="0033A0"/>
            </a:solidFill>
            <a:prstDash val="solid"/>
            <a:round/>
            <a:headEnd type="oval" w="med" len="med"/>
            <a:tailEnd type="oval" w="med" len="med"/>
          </a:ln>
        </p:spPr>
      </p:cxnSp>
      <p:cxnSp>
        <p:nvCxnSpPr>
          <p:cNvPr id="3551" name="Google Shape;3551;p171"/>
          <p:cNvCxnSpPr/>
          <p:nvPr/>
        </p:nvCxnSpPr>
        <p:spPr>
          <a:xfrm>
            <a:off x="633132" y="5107517"/>
            <a:ext cx="510900" cy="2100"/>
          </a:xfrm>
          <a:prstGeom prst="straightConnector1">
            <a:avLst/>
          </a:prstGeom>
          <a:noFill/>
          <a:ln w="12700" cap="flat" cmpd="sng">
            <a:solidFill>
              <a:srgbClr val="0033A0"/>
            </a:solidFill>
            <a:prstDash val="solid"/>
            <a:round/>
            <a:headEnd type="oval" w="med" len="med"/>
            <a:tailEnd type="oval" w="med" len="med"/>
          </a:ln>
        </p:spPr>
      </p:cxnSp>
      <p:cxnSp>
        <p:nvCxnSpPr>
          <p:cNvPr id="3552" name="Google Shape;3552;p171"/>
          <p:cNvCxnSpPr/>
          <p:nvPr/>
        </p:nvCxnSpPr>
        <p:spPr>
          <a:xfrm>
            <a:off x="674875" y="4922114"/>
            <a:ext cx="510900" cy="2100"/>
          </a:xfrm>
          <a:prstGeom prst="straightConnector1">
            <a:avLst/>
          </a:prstGeom>
          <a:noFill/>
          <a:ln w="12700" cap="flat" cmpd="sng">
            <a:solidFill>
              <a:srgbClr val="0033A0"/>
            </a:solidFill>
            <a:prstDash val="solid"/>
            <a:round/>
            <a:headEnd type="oval" w="med" len="med"/>
            <a:tailEnd type="oval" w="med" len="med"/>
          </a:ln>
        </p:spPr>
      </p:cxnSp>
      <p:cxnSp>
        <p:nvCxnSpPr>
          <p:cNvPr id="3553" name="Google Shape;3553;p171"/>
          <p:cNvCxnSpPr/>
          <p:nvPr/>
        </p:nvCxnSpPr>
        <p:spPr>
          <a:xfrm>
            <a:off x="390462" y="4556624"/>
            <a:ext cx="510900" cy="2100"/>
          </a:xfrm>
          <a:prstGeom prst="straightConnector1">
            <a:avLst/>
          </a:prstGeom>
          <a:noFill/>
          <a:ln w="12700" cap="flat" cmpd="sng">
            <a:solidFill>
              <a:srgbClr val="0033A0"/>
            </a:solidFill>
            <a:prstDash val="solid"/>
            <a:round/>
            <a:headEnd type="oval" w="med" len="med"/>
            <a:tailEnd type="oval" w="med" len="med"/>
          </a:ln>
        </p:spPr>
      </p:cxnSp>
      <p:cxnSp>
        <p:nvCxnSpPr>
          <p:cNvPr id="3554" name="Google Shape;3554;p171"/>
          <p:cNvCxnSpPr/>
          <p:nvPr/>
        </p:nvCxnSpPr>
        <p:spPr>
          <a:xfrm>
            <a:off x="582660" y="4384193"/>
            <a:ext cx="510900" cy="2100"/>
          </a:xfrm>
          <a:prstGeom prst="straightConnector1">
            <a:avLst/>
          </a:prstGeom>
          <a:noFill/>
          <a:ln w="12700" cap="flat" cmpd="sng">
            <a:solidFill>
              <a:srgbClr val="0033A0"/>
            </a:solidFill>
            <a:prstDash val="solid"/>
            <a:round/>
            <a:headEnd type="oval" w="med" len="med"/>
            <a:tailEnd type="oval" w="med" len="med"/>
          </a:ln>
        </p:spPr>
      </p:cxnSp>
      <p:cxnSp>
        <p:nvCxnSpPr>
          <p:cNvPr id="3555" name="Google Shape;3555;p171"/>
          <p:cNvCxnSpPr/>
          <p:nvPr/>
        </p:nvCxnSpPr>
        <p:spPr>
          <a:xfrm>
            <a:off x="525276" y="3622582"/>
            <a:ext cx="660300" cy="0"/>
          </a:xfrm>
          <a:prstGeom prst="straightConnector1">
            <a:avLst/>
          </a:prstGeom>
          <a:noFill/>
          <a:ln w="12700" cap="flat" cmpd="sng">
            <a:solidFill>
              <a:srgbClr val="0033A0"/>
            </a:solidFill>
            <a:prstDash val="solid"/>
            <a:round/>
            <a:headEnd type="oval" w="med" len="med"/>
            <a:tailEnd type="oval" w="med" len="med"/>
          </a:ln>
        </p:spPr>
      </p:cxnSp>
      <p:cxnSp>
        <p:nvCxnSpPr>
          <p:cNvPr id="3556" name="Google Shape;3556;p171"/>
          <p:cNvCxnSpPr/>
          <p:nvPr/>
        </p:nvCxnSpPr>
        <p:spPr>
          <a:xfrm>
            <a:off x="193550" y="2924492"/>
            <a:ext cx="510900" cy="2100"/>
          </a:xfrm>
          <a:prstGeom prst="straightConnector1">
            <a:avLst/>
          </a:prstGeom>
          <a:noFill/>
          <a:ln w="12700" cap="flat" cmpd="sng">
            <a:solidFill>
              <a:srgbClr val="0033A0"/>
            </a:solidFill>
            <a:prstDash val="solid"/>
            <a:round/>
            <a:headEnd type="oval" w="med" len="med"/>
            <a:tailEnd type="oval" w="med" len="med"/>
          </a:ln>
        </p:spPr>
      </p:cxnSp>
      <p:cxnSp>
        <p:nvCxnSpPr>
          <p:cNvPr id="3557" name="Google Shape;3557;p171"/>
          <p:cNvCxnSpPr/>
          <p:nvPr/>
        </p:nvCxnSpPr>
        <p:spPr>
          <a:xfrm>
            <a:off x="285384" y="2658103"/>
            <a:ext cx="510900" cy="2100"/>
          </a:xfrm>
          <a:prstGeom prst="straightConnector1">
            <a:avLst/>
          </a:prstGeom>
          <a:noFill/>
          <a:ln w="12700" cap="flat" cmpd="sng">
            <a:solidFill>
              <a:srgbClr val="0033A0"/>
            </a:solidFill>
            <a:prstDash val="solid"/>
            <a:round/>
            <a:headEnd type="oval" w="med" len="med"/>
            <a:tailEnd type="oval" w="med" len="med"/>
          </a:ln>
        </p:spPr>
      </p:cxnSp>
      <p:cxnSp>
        <p:nvCxnSpPr>
          <p:cNvPr id="3558" name="Google Shape;3558;p171"/>
          <p:cNvCxnSpPr/>
          <p:nvPr/>
        </p:nvCxnSpPr>
        <p:spPr>
          <a:xfrm>
            <a:off x="314502" y="2422358"/>
            <a:ext cx="510900" cy="2100"/>
          </a:xfrm>
          <a:prstGeom prst="straightConnector1">
            <a:avLst/>
          </a:prstGeom>
          <a:noFill/>
          <a:ln w="12700" cap="flat" cmpd="sng">
            <a:solidFill>
              <a:srgbClr val="0033A0"/>
            </a:solidFill>
            <a:prstDash val="solid"/>
            <a:round/>
            <a:headEnd type="oval" w="med" len="med"/>
            <a:tailEnd type="oval" w="med" len="med"/>
          </a:ln>
        </p:spPr>
      </p:cxnSp>
      <p:cxnSp>
        <p:nvCxnSpPr>
          <p:cNvPr id="3559" name="Google Shape;3559;p171"/>
          <p:cNvCxnSpPr/>
          <p:nvPr/>
        </p:nvCxnSpPr>
        <p:spPr>
          <a:xfrm>
            <a:off x="385608" y="2215735"/>
            <a:ext cx="483300" cy="0"/>
          </a:xfrm>
          <a:prstGeom prst="straightConnector1">
            <a:avLst/>
          </a:prstGeom>
          <a:noFill/>
          <a:ln w="12700" cap="flat" cmpd="sng">
            <a:solidFill>
              <a:srgbClr val="0033A0"/>
            </a:solidFill>
            <a:prstDash val="solid"/>
            <a:round/>
            <a:headEnd type="oval" w="med" len="med"/>
            <a:tailEnd type="oval" w="med" len="med"/>
          </a:ln>
        </p:spPr>
      </p:cxnSp>
      <p:sp>
        <p:nvSpPr>
          <p:cNvPr id="3560" name="Google Shape;3560;p171"/>
          <p:cNvSpPr/>
          <p:nvPr/>
        </p:nvSpPr>
        <p:spPr>
          <a:xfrm>
            <a:off x="988891" y="4185154"/>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561" name="Google Shape;3561;p171"/>
          <p:cNvSpPr/>
          <p:nvPr/>
        </p:nvSpPr>
        <p:spPr>
          <a:xfrm>
            <a:off x="396901" y="4013101"/>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Memory</a:t>
            </a:r>
            <a:endParaRPr sz="1400" b="0" i="0" u="none" strike="noStrike" cap="none">
              <a:solidFill>
                <a:srgbClr val="000000"/>
              </a:solidFill>
              <a:latin typeface="Roboto Condensed"/>
              <a:ea typeface="Roboto Condensed"/>
              <a:cs typeface="Roboto Condensed"/>
              <a:sym typeface="Roboto Condensed"/>
            </a:endParaRPr>
          </a:p>
        </p:txBody>
      </p:sp>
      <p:cxnSp>
        <p:nvCxnSpPr>
          <p:cNvPr id="3562" name="Google Shape;3562;p171"/>
          <p:cNvCxnSpPr/>
          <p:nvPr/>
        </p:nvCxnSpPr>
        <p:spPr>
          <a:xfrm>
            <a:off x="380352" y="4214909"/>
            <a:ext cx="510900" cy="2100"/>
          </a:xfrm>
          <a:prstGeom prst="straightConnector1">
            <a:avLst/>
          </a:prstGeom>
          <a:noFill/>
          <a:ln w="12700" cap="flat" cmpd="sng">
            <a:solidFill>
              <a:srgbClr val="0033A0"/>
            </a:solidFill>
            <a:prstDash val="solid"/>
            <a:round/>
            <a:headEnd type="oval" w="med" len="med"/>
            <a:tailEnd type="oval" w="med" len="med"/>
          </a:ln>
        </p:spPr>
      </p:cxnSp>
      <p:sp>
        <p:nvSpPr>
          <p:cNvPr id="3563" name="Google Shape;3563;p171"/>
          <p:cNvSpPr/>
          <p:nvPr/>
        </p:nvSpPr>
        <p:spPr>
          <a:xfrm>
            <a:off x="1643575" y="3776957"/>
            <a:ext cx="920700" cy="189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Prompt Registry</a:t>
            </a:r>
            <a:endParaRPr sz="1400" b="0" i="0" u="none" strike="noStrike" cap="none">
              <a:solidFill>
                <a:srgbClr val="000000"/>
              </a:solidFill>
              <a:latin typeface="Roboto Condensed"/>
              <a:ea typeface="Roboto Condensed"/>
              <a:cs typeface="Roboto Condensed"/>
              <a:sym typeface="Roboto Condensed"/>
            </a:endParaRPr>
          </a:p>
        </p:txBody>
      </p:sp>
      <p:sp>
        <p:nvSpPr>
          <p:cNvPr id="3564" name="Google Shape;3564;p171"/>
          <p:cNvSpPr/>
          <p:nvPr/>
        </p:nvSpPr>
        <p:spPr>
          <a:xfrm>
            <a:off x="1642173" y="3841555"/>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565" name="Google Shape;3565;p171"/>
          <p:cNvSpPr/>
          <p:nvPr/>
        </p:nvSpPr>
        <p:spPr>
          <a:xfrm>
            <a:off x="647708" y="3829453"/>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Pre-built pre-built utility Agents</a:t>
            </a:r>
            <a:endParaRPr sz="1400" b="0" i="0" u="none" strike="noStrike" cap="none">
              <a:solidFill>
                <a:srgbClr val="000000"/>
              </a:solidFill>
              <a:latin typeface="Roboto Condensed"/>
              <a:ea typeface="Roboto Condensed"/>
              <a:cs typeface="Roboto Condensed"/>
              <a:sym typeface="Roboto Condensed"/>
            </a:endParaRPr>
          </a:p>
        </p:txBody>
      </p:sp>
      <p:sp>
        <p:nvSpPr>
          <p:cNvPr id="3566" name="Google Shape;3566;p171"/>
          <p:cNvSpPr/>
          <p:nvPr/>
        </p:nvSpPr>
        <p:spPr>
          <a:xfrm>
            <a:off x="1182683" y="3995628"/>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3567" name="Google Shape;3567;p171"/>
          <p:cNvCxnSpPr/>
          <p:nvPr/>
        </p:nvCxnSpPr>
        <p:spPr>
          <a:xfrm>
            <a:off x="153294" y="4032475"/>
            <a:ext cx="940200" cy="0"/>
          </a:xfrm>
          <a:prstGeom prst="straightConnector1">
            <a:avLst/>
          </a:prstGeom>
          <a:noFill/>
          <a:ln w="12700" cap="flat" cmpd="sng">
            <a:solidFill>
              <a:srgbClr val="0033A0"/>
            </a:solidFill>
            <a:prstDash val="solid"/>
            <a:round/>
            <a:headEnd type="oval" w="med" len="med"/>
            <a:tailEnd type="oval" w="med" len="med"/>
          </a:ln>
        </p:spPr>
      </p:cxnSp>
      <p:sp>
        <p:nvSpPr>
          <p:cNvPr id="3568" name="Google Shape;3568;p171"/>
          <p:cNvSpPr/>
          <p:nvPr/>
        </p:nvSpPr>
        <p:spPr>
          <a:xfrm>
            <a:off x="1488440" y="4603384"/>
            <a:ext cx="846600" cy="162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Pattern Catalog</a:t>
            </a:r>
            <a:endParaRPr sz="1400" b="0" i="0" u="none" strike="noStrike" cap="none">
              <a:solidFill>
                <a:srgbClr val="000000"/>
              </a:solidFill>
              <a:latin typeface="Roboto Condensed"/>
              <a:ea typeface="Roboto Condensed"/>
              <a:cs typeface="Roboto Condensed"/>
              <a:sym typeface="Roboto Condensed"/>
            </a:endParaRPr>
          </a:p>
        </p:txBody>
      </p:sp>
      <p:sp>
        <p:nvSpPr>
          <p:cNvPr id="3569" name="Google Shape;3569;p171"/>
          <p:cNvSpPr/>
          <p:nvPr/>
        </p:nvSpPr>
        <p:spPr>
          <a:xfrm>
            <a:off x="1503615" y="4650808"/>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3570" name="Google Shape;3570;p171"/>
          <p:cNvCxnSpPr/>
          <p:nvPr/>
        </p:nvCxnSpPr>
        <p:spPr>
          <a:xfrm>
            <a:off x="172800" y="4685728"/>
            <a:ext cx="1230900" cy="0"/>
          </a:xfrm>
          <a:prstGeom prst="straightConnector1">
            <a:avLst/>
          </a:prstGeom>
          <a:noFill/>
          <a:ln w="12700" cap="flat" cmpd="sng">
            <a:solidFill>
              <a:srgbClr val="0033A0"/>
            </a:solidFill>
            <a:prstDash val="solid"/>
            <a:round/>
            <a:headEnd type="oval" w="med" len="med"/>
            <a:tailEnd type="oval" w="med" len="med"/>
          </a:ln>
        </p:spPr>
      </p:cxnSp>
      <p:sp>
        <p:nvSpPr>
          <p:cNvPr id="3571" name="Google Shape;3571;p171"/>
          <p:cNvSpPr/>
          <p:nvPr/>
        </p:nvSpPr>
        <p:spPr>
          <a:xfrm>
            <a:off x="1197984" y="3091340"/>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Certification</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(Process) </a:t>
            </a:r>
            <a:endParaRPr sz="1400" b="0" i="0" u="none" strike="noStrike" cap="none">
              <a:solidFill>
                <a:srgbClr val="000000"/>
              </a:solidFill>
              <a:latin typeface="Roboto Condensed"/>
              <a:ea typeface="Roboto Condensed"/>
              <a:cs typeface="Roboto Condensed"/>
              <a:sym typeface="Roboto Condensed"/>
            </a:endParaRPr>
          </a:p>
        </p:txBody>
      </p:sp>
      <p:cxnSp>
        <p:nvCxnSpPr>
          <p:cNvPr id="3572" name="Google Shape;3572;p171"/>
          <p:cNvCxnSpPr/>
          <p:nvPr/>
        </p:nvCxnSpPr>
        <p:spPr>
          <a:xfrm>
            <a:off x="1313854" y="3298000"/>
            <a:ext cx="410100" cy="0"/>
          </a:xfrm>
          <a:prstGeom prst="straightConnector1">
            <a:avLst/>
          </a:prstGeom>
          <a:noFill/>
          <a:ln w="12700" cap="flat" cmpd="sng">
            <a:solidFill>
              <a:srgbClr val="0033A0"/>
            </a:solidFill>
            <a:prstDash val="solid"/>
            <a:round/>
            <a:headEnd type="oval" w="med" len="med"/>
            <a:tailEnd type="oval" w="med" len="med"/>
          </a:ln>
        </p:spPr>
      </p:cxnSp>
      <p:sp>
        <p:nvSpPr>
          <p:cNvPr id="3573" name="Google Shape;3573;p171"/>
          <p:cNvSpPr/>
          <p:nvPr/>
        </p:nvSpPr>
        <p:spPr>
          <a:xfrm>
            <a:off x="1807453" y="3287431"/>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574" name="Google Shape;3574;p171"/>
          <p:cNvSpPr/>
          <p:nvPr/>
        </p:nvSpPr>
        <p:spPr>
          <a:xfrm>
            <a:off x="2629981" y="3176532"/>
            <a:ext cx="788400" cy="235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Certification</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(Implement) </a:t>
            </a:r>
            <a:endParaRPr sz="1400" b="0" i="0" u="none" strike="noStrike" cap="none">
              <a:solidFill>
                <a:srgbClr val="000000"/>
              </a:solidFill>
              <a:latin typeface="Roboto Condensed"/>
              <a:ea typeface="Roboto Condensed"/>
              <a:cs typeface="Roboto Condensed"/>
              <a:sym typeface="Roboto Condensed"/>
            </a:endParaRPr>
          </a:p>
        </p:txBody>
      </p:sp>
      <p:cxnSp>
        <p:nvCxnSpPr>
          <p:cNvPr id="3575" name="Google Shape;3575;p171"/>
          <p:cNvCxnSpPr/>
          <p:nvPr/>
        </p:nvCxnSpPr>
        <p:spPr>
          <a:xfrm>
            <a:off x="2205927" y="3417760"/>
            <a:ext cx="410100" cy="0"/>
          </a:xfrm>
          <a:prstGeom prst="straightConnector1">
            <a:avLst/>
          </a:prstGeom>
          <a:noFill/>
          <a:ln w="12700" cap="flat" cmpd="sng">
            <a:solidFill>
              <a:srgbClr val="0033A0"/>
            </a:solidFill>
            <a:prstDash val="solid"/>
            <a:round/>
            <a:headEnd type="oval" w="med" len="med"/>
            <a:tailEnd type="oval" w="med" len="med"/>
          </a:ln>
        </p:spPr>
      </p:cxnSp>
      <p:cxnSp>
        <p:nvCxnSpPr>
          <p:cNvPr id="3576" name="Google Shape;3576;p171"/>
          <p:cNvCxnSpPr/>
          <p:nvPr/>
        </p:nvCxnSpPr>
        <p:spPr>
          <a:xfrm>
            <a:off x="2559003" y="3952854"/>
            <a:ext cx="3346800" cy="0"/>
          </a:xfrm>
          <a:prstGeom prst="straightConnector1">
            <a:avLst/>
          </a:prstGeom>
          <a:noFill/>
          <a:ln w="12700" cap="flat" cmpd="sng">
            <a:solidFill>
              <a:srgbClr val="0033A0"/>
            </a:solidFill>
            <a:prstDash val="solid"/>
            <a:round/>
            <a:headEnd type="oval" w="med" len="med"/>
            <a:tailEnd type="oval" w="med" len="med"/>
          </a:ln>
        </p:spPr>
      </p:cxnSp>
      <p:sp>
        <p:nvSpPr>
          <p:cNvPr id="3577" name="Google Shape;3577;p171"/>
          <p:cNvSpPr/>
          <p:nvPr/>
        </p:nvSpPr>
        <p:spPr>
          <a:xfrm>
            <a:off x="5808340" y="3982623"/>
            <a:ext cx="1966200" cy="268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POCs for strategic differentiation</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Commerce, Agent Marketplace, Agent ECONOMY)</a:t>
            </a:r>
            <a:endParaRPr sz="1400" b="0" i="0" u="none" strike="noStrike" cap="none">
              <a:solidFill>
                <a:srgbClr val="000000"/>
              </a:solidFill>
              <a:latin typeface="Roboto Condensed"/>
              <a:ea typeface="Roboto Condensed"/>
              <a:cs typeface="Roboto Condensed"/>
              <a:sym typeface="Roboto Condensed"/>
            </a:endParaRPr>
          </a:p>
        </p:txBody>
      </p:sp>
      <p:sp>
        <p:nvSpPr>
          <p:cNvPr id="3578" name="Google Shape;3578;p171"/>
          <p:cNvSpPr/>
          <p:nvPr/>
        </p:nvSpPr>
        <p:spPr>
          <a:xfrm>
            <a:off x="5999643" y="3906589"/>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3579" name="Google Shape;3579;p171"/>
          <p:cNvCxnSpPr/>
          <p:nvPr/>
        </p:nvCxnSpPr>
        <p:spPr>
          <a:xfrm>
            <a:off x="4814033" y="4351112"/>
            <a:ext cx="6966600" cy="0"/>
          </a:xfrm>
          <a:prstGeom prst="straightConnector1">
            <a:avLst/>
          </a:prstGeom>
          <a:noFill/>
          <a:ln w="12700" cap="flat" cmpd="sng">
            <a:solidFill>
              <a:srgbClr val="0033A0"/>
            </a:solidFill>
            <a:prstDash val="solid"/>
            <a:round/>
            <a:headEnd type="oval" w="med" len="med"/>
            <a:tailEnd type="oval" w="med" len="med"/>
          </a:ln>
        </p:spPr>
      </p:cxnSp>
      <p:sp>
        <p:nvSpPr>
          <p:cNvPr id="3580" name="Google Shape;3580;p171"/>
          <p:cNvSpPr/>
          <p:nvPr/>
        </p:nvSpPr>
        <p:spPr>
          <a:xfrm>
            <a:off x="9136858" y="1809607"/>
            <a:ext cx="2116800" cy="243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Platform Operations. Maintenance and enhancements(Vector Store, Agent Engine provisioning)</a:t>
            </a:r>
            <a:endParaRPr sz="1400" b="0" i="0" u="none" strike="noStrike" cap="none">
              <a:solidFill>
                <a:srgbClr val="000000"/>
              </a:solidFill>
              <a:latin typeface="Roboto Condensed"/>
              <a:ea typeface="Roboto Condensed"/>
              <a:cs typeface="Roboto Condensed"/>
              <a:sym typeface="Roboto Condensed"/>
            </a:endParaRPr>
          </a:p>
        </p:txBody>
      </p:sp>
      <p:sp>
        <p:nvSpPr>
          <p:cNvPr id="3581" name="Google Shape;3581;p171"/>
          <p:cNvSpPr/>
          <p:nvPr/>
        </p:nvSpPr>
        <p:spPr>
          <a:xfrm>
            <a:off x="11714153" y="4198776"/>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3582" name="Google Shape;3582;p171"/>
          <p:cNvCxnSpPr/>
          <p:nvPr/>
        </p:nvCxnSpPr>
        <p:spPr>
          <a:xfrm>
            <a:off x="2489117" y="2906775"/>
            <a:ext cx="2475000" cy="0"/>
          </a:xfrm>
          <a:prstGeom prst="straightConnector1">
            <a:avLst/>
          </a:prstGeom>
          <a:noFill/>
          <a:ln w="12700" cap="flat" cmpd="sng">
            <a:solidFill>
              <a:srgbClr val="0033A0"/>
            </a:solidFill>
            <a:prstDash val="solid"/>
            <a:round/>
            <a:headEnd type="oval" w="med" len="med"/>
            <a:tailEnd type="oval" w="med" len="med"/>
          </a:ln>
        </p:spPr>
      </p:cxnSp>
      <p:sp>
        <p:nvSpPr>
          <p:cNvPr id="3583" name="Google Shape;3583;p171"/>
          <p:cNvSpPr/>
          <p:nvPr/>
        </p:nvSpPr>
        <p:spPr>
          <a:xfrm>
            <a:off x="4750823" y="2625413"/>
            <a:ext cx="10791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Fine tuning workbench</a:t>
            </a:r>
            <a:endParaRPr sz="1400" b="0" i="0" u="none" strike="noStrike" cap="none">
              <a:solidFill>
                <a:srgbClr val="000000"/>
              </a:solidFill>
              <a:latin typeface="Roboto Condensed"/>
              <a:ea typeface="Roboto Condensed"/>
              <a:cs typeface="Roboto Condensed"/>
              <a:sym typeface="Roboto Condensed"/>
            </a:endParaRPr>
          </a:p>
        </p:txBody>
      </p:sp>
      <p:sp>
        <p:nvSpPr>
          <p:cNvPr id="3584" name="Google Shape;3584;p171"/>
          <p:cNvSpPr/>
          <p:nvPr/>
        </p:nvSpPr>
        <p:spPr>
          <a:xfrm>
            <a:off x="4884841" y="2776730"/>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3585" name="Google Shape;3585;p171"/>
          <p:cNvCxnSpPr/>
          <p:nvPr/>
        </p:nvCxnSpPr>
        <p:spPr>
          <a:xfrm rot="10800000" flipH="1">
            <a:off x="6156183" y="4900564"/>
            <a:ext cx="5624400" cy="9900"/>
          </a:xfrm>
          <a:prstGeom prst="straightConnector1">
            <a:avLst/>
          </a:prstGeom>
          <a:noFill/>
          <a:ln w="12700" cap="flat" cmpd="sng">
            <a:solidFill>
              <a:srgbClr val="0033A0"/>
            </a:solidFill>
            <a:prstDash val="solid"/>
            <a:round/>
            <a:headEnd type="oval" w="med" len="med"/>
            <a:tailEnd type="oval" w="med" len="med"/>
          </a:ln>
        </p:spPr>
      </p:cxnSp>
      <p:sp>
        <p:nvSpPr>
          <p:cNvPr id="3586" name="Google Shape;3586;p171"/>
          <p:cNvSpPr/>
          <p:nvPr/>
        </p:nvSpPr>
        <p:spPr>
          <a:xfrm>
            <a:off x="11734981" y="4780971"/>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587" name="Google Shape;3587;p171"/>
          <p:cNvSpPr/>
          <p:nvPr/>
        </p:nvSpPr>
        <p:spPr>
          <a:xfrm>
            <a:off x="9941154" y="4912557"/>
            <a:ext cx="2116800" cy="266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Mind of Costco Ecosystem</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(Organizational Knowledge Graph, </a:t>
            </a:r>
            <a:endParaRPr/>
          </a:p>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Organization Memory Graph)</a:t>
            </a:r>
            <a:endParaRPr sz="1400" b="0" i="0" u="none" strike="noStrike" cap="none">
              <a:solidFill>
                <a:srgbClr val="000000"/>
              </a:solidFill>
              <a:latin typeface="Roboto Condensed"/>
              <a:ea typeface="Roboto Condensed"/>
              <a:cs typeface="Roboto Condensed"/>
              <a:sym typeface="Roboto Condensed"/>
            </a:endParaRPr>
          </a:p>
        </p:txBody>
      </p:sp>
      <p:cxnSp>
        <p:nvCxnSpPr>
          <p:cNvPr id="3588" name="Google Shape;3588;p171"/>
          <p:cNvCxnSpPr/>
          <p:nvPr/>
        </p:nvCxnSpPr>
        <p:spPr>
          <a:xfrm rot="10800000" flipH="1">
            <a:off x="1745622" y="2027324"/>
            <a:ext cx="10035000" cy="15900"/>
          </a:xfrm>
          <a:prstGeom prst="straightConnector1">
            <a:avLst/>
          </a:prstGeom>
          <a:noFill/>
          <a:ln w="12700" cap="flat" cmpd="sng">
            <a:solidFill>
              <a:srgbClr val="0033A0"/>
            </a:solidFill>
            <a:prstDash val="solid"/>
            <a:round/>
            <a:headEnd type="oval" w="med" len="med"/>
            <a:tailEnd type="triangle" w="med" len="med"/>
          </a:ln>
        </p:spPr>
      </p:cxnSp>
      <p:sp>
        <p:nvSpPr>
          <p:cNvPr id="3589" name="Google Shape;3589;p171"/>
          <p:cNvSpPr/>
          <p:nvPr/>
        </p:nvSpPr>
        <p:spPr>
          <a:xfrm>
            <a:off x="10154214" y="4330936"/>
            <a:ext cx="17208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Autonomous agents – Controlled Autonomy</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(Continuous Sensing of the environment and perform IT/Business operation actions) </a:t>
            </a:r>
            <a:endParaRPr sz="1400" b="0" i="0" u="none" strike="noStrike" cap="none">
              <a:solidFill>
                <a:srgbClr val="000000"/>
              </a:solidFill>
              <a:latin typeface="Roboto Condensed"/>
              <a:ea typeface="Roboto Condensed"/>
              <a:cs typeface="Roboto Condensed"/>
              <a:sym typeface="Roboto Condensed"/>
            </a:endParaRPr>
          </a:p>
        </p:txBody>
      </p:sp>
      <p:sp>
        <p:nvSpPr>
          <p:cNvPr id="3590" name="Google Shape;3590;p171"/>
          <p:cNvSpPr/>
          <p:nvPr/>
        </p:nvSpPr>
        <p:spPr>
          <a:xfrm>
            <a:off x="2635761" y="3232966"/>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3591" name="Google Shape;3591;p171"/>
          <p:cNvCxnSpPr/>
          <p:nvPr/>
        </p:nvCxnSpPr>
        <p:spPr>
          <a:xfrm rot="10800000" flipH="1">
            <a:off x="3338061" y="3605660"/>
            <a:ext cx="8438400" cy="12300"/>
          </a:xfrm>
          <a:prstGeom prst="straightConnector1">
            <a:avLst/>
          </a:prstGeom>
          <a:noFill/>
          <a:ln w="12700" cap="flat" cmpd="sng">
            <a:solidFill>
              <a:srgbClr val="0033A0"/>
            </a:solidFill>
            <a:prstDash val="solid"/>
            <a:round/>
            <a:headEnd type="oval" w="med" len="med"/>
            <a:tailEnd type="triangle" w="med" len="med"/>
          </a:ln>
        </p:spPr>
      </p:cxnSp>
      <p:sp>
        <p:nvSpPr>
          <p:cNvPr id="3592" name="Google Shape;3592;p171"/>
          <p:cNvSpPr/>
          <p:nvPr/>
        </p:nvSpPr>
        <p:spPr>
          <a:xfrm>
            <a:off x="9888728" y="3285440"/>
            <a:ext cx="21168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Onboarding</a:t>
            </a:r>
            <a:endParaRPr sz="1400" b="0" i="0" u="none" strike="noStrike" cap="none">
              <a:solidFill>
                <a:srgbClr val="000000"/>
              </a:solidFill>
              <a:latin typeface="Roboto Condensed"/>
              <a:ea typeface="Roboto Condensed"/>
              <a:cs typeface="Roboto Condensed"/>
              <a:sym typeface="Roboto Condensed"/>
            </a:endParaRPr>
          </a:p>
        </p:txBody>
      </p:sp>
      <p:cxnSp>
        <p:nvCxnSpPr>
          <p:cNvPr id="3593" name="Google Shape;3593;p171"/>
          <p:cNvCxnSpPr/>
          <p:nvPr/>
        </p:nvCxnSpPr>
        <p:spPr>
          <a:xfrm>
            <a:off x="3731534" y="4648127"/>
            <a:ext cx="2792400" cy="0"/>
          </a:xfrm>
          <a:prstGeom prst="straightConnector1">
            <a:avLst/>
          </a:prstGeom>
          <a:noFill/>
          <a:ln w="12700" cap="flat" cmpd="sng">
            <a:solidFill>
              <a:srgbClr val="0033A0"/>
            </a:solidFill>
            <a:prstDash val="solid"/>
            <a:round/>
            <a:headEnd type="oval" w="med" len="med"/>
            <a:tailEnd type="oval" w="med" len="med"/>
          </a:ln>
        </p:spPr>
      </p:cxnSp>
      <p:sp>
        <p:nvSpPr>
          <p:cNvPr id="3594" name="Google Shape;3594;p171"/>
          <p:cNvSpPr/>
          <p:nvPr/>
        </p:nvSpPr>
        <p:spPr>
          <a:xfrm>
            <a:off x="6424277" y="4504892"/>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595" name="Google Shape;3595;p171"/>
          <p:cNvSpPr txBox="1"/>
          <p:nvPr/>
        </p:nvSpPr>
        <p:spPr>
          <a:xfrm>
            <a:off x="6400954" y="4431630"/>
            <a:ext cx="16815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Improvement</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(RL Models, Cross Encoder re-rankers)</a:t>
            </a:r>
            <a:endParaRPr sz="1400" b="0" i="0" u="none" strike="noStrike" cap="none">
              <a:solidFill>
                <a:srgbClr val="000000"/>
              </a:solidFill>
              <a:latin typeface="Roboto Condensed"/>
              <a:ea typeface="Roboto Condensed"/>
              <a:cs typeface="Roboto Condensed"/>
              <a:sym typeface="Roboto Condensed"/>
            </a:endParaRPr>
          </a:p>
        </p:txBody>
      </p:sp>
      <p:sp>
        <p:nvSpPr>
          <p:cNvPr id="3596" name="Google Shape;3596;p171"/>
          <p:cNvSpPr/>
          <p:nvPr/>
        </p:nvSpPr>
        <p:spPr>
          <a:xfrm>
            <a:off x="3372262" y="4280268"/>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Model Benchmarking</a:t>
            </a:r>
            <a:endParaRPr sz="1400" b="0" i="0" u="none" strike="noStrike" cap="none">
              <a:solidFill>
                <a:srgbClr val="000000"/>
              </a:solidFill>
              <a:latin typeface="Roboto Condensed"/>
              <a:ea typeface="Roboto Condensed"/>
              <a:cs typeface="Roboto Condensed"/>
              <a:sym typeface="Roboto Condensed"/>
            </a:endParaRPr>
          </a:p>
        </p:txBody>
      </p:sp>
      <p:cxnSp>
        <p:nvCxnSpPr>
          <p:cNvPr id="3597" name="Google Shape;3597;p171"/>
          <p:cNvCxnSpPr/>
          <p:nvPr/>
        </p:nvCxnSpPr>
        <p:spPr>
          <a:xfrm>
            <a:off x="2327155" y="4483290"/>
            <a:ext cx="1516800" cy="0"/>
          </a:xfrm>
          <a:prstGeom prst="straightConnector1">
            <a:avLst/>
          </a:prstGeom>
          <a:noFill/>
          <a:ln w="12700" cap="flat" cmpd="sng">
            <a:solidFill>
              <a:srgbClr val="0033A0"/>
            </a:solidFill>
            <a:prstDash val="solid"/>
            <a:round/>
            <a:headEnd type="oval" w="med" len="med"/>
            <a:tailEnd type="oval" w="med" len="med"/>
          </a:ln>
        </p:spPr>
      </p:cxnSp>
      <p:sp>
        <p:nvSpPr>
          <p:cNvPr id="3598" name="Google Shape;3598;p171"/>
          <p:cNvSpPr/>
          <p:nvPr/>
        </p:nvSpPr>
        <p:spPr>
          <a:xfrm>
            <a:off x="3920661" y="4456800"/>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599" name="Google Shape;3599;p171"/>
          <p:cNvSpPr/>
          <p:nvPr/>
        </p:nvSpPr>
        <p:spPr>
          <a:xfrm>
            <a:off x="5145877" y="2230842"/>
            <a:ext cx="36903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AI Gateway Setup Enhancements(A2A integration, Integrate with other 3</a:t>
            </a:r>
            <a:r>
              <a:rPr lang="en-US" sz="600" b="0" i="1" u="none" strike="noStrike" cap="none" baseline="30000">
                <a:solidFill>
                  <a:srgbClr val="000000"/>
                </a:solidFill>
                <a:latin typeface="Roboto Condensed"/>
                <a:ea typeface="Roboto Condensed"/>
                <a:cs typeface="Roboto Condensed"/>
                <a:sym typeface="Roboto Condensed"/>
              </a:rPr>
              <a:t>rd</a:t>
            </a:r>
            <a:r>
              <a:rPr lang="en-US" sz="600" b="0" i="1" u="none" strike="noStrike" cap="none">
                <a:solidFill>
                  <a:srgbClr val="000000"/>
                </a:solidFill>
                <a:latin typeface="Roboto Condensed"/>
                <a:ea typeface="Roboto Condensed"/>
                <a:cs typeface="Roboto Condensed"/>
                <a:sym typeface="Roboto Condensed"/>
              </a:rPr>
              <a:t> party models like OpenAI, Anthropic)</a:t>
            </a:r>
            <a:endParaRPr sz="1400" b="0" i="0" u="none" strike="noStrike" cap="none">
              <a:solidFill>
                <a:srgbClr val="000000"/>
              </a:solidFill>
              <a:latin typeface="Roboto Condensed"/>
              <a:ea typeface="Roboto Condensed"/>
              <a:cs typeface="Roboto Condensed"/>
              <a:sym typeface="Roboto Condensed"/>
            </a:endParaRPr>
          </a:p>
        </p:txBody>
      </p:sp>
      <p:cxnSp>
        <p:nvCxnSpPr>
          <p:cNvPr id="3600" name="Google Shape;3600;p171"/>
          <p:cNvCxnSpPr/>
          <p:nvPr/>
        </p:nvCxnSpPr>
        <p:spPr>
          <a:xfrm rot="10800000" flipH="1">
            <a:off x="1923553" y="2492201"/>
            <a:ext cx="9862500" cy="18000"/>
          </a:xfrm>
          <a:prstGeom prst="straightConnector1">
            <a:avLst/>
          </a:prstGeom>
          <a:noFill/>
          <a:ln w="12700" cap="flat" cmpd="sng">
            <a:solidFill>
              <a:srgbClr val="0033A0"/>
            </a:solidFill>
            <a:prstDash val="solid"/>
            <a:round/>
            <a:headEnd type="oval" w="med" len="med"/>
            <a:tailEnd type="triangle" w="med" len="med"/>
          </a:ln>
        </p:spPr>
      </p:cxnSp>
      <p:cxnSp>
        <p:nvCxnSpPr>
          <p:cNvPr id="3601" name="Google Shape;3601;p171"/>
          <p:cNvCxnSpPr/>
          <p:nvPr/>
        </p:nvCxnSpPr>
        <p:spPr>
          <a:xfrm>
            <a:off x="2555150" y="6329810"/>
            <a:ext cx="9221400" cy="1800"/>
          </a:xfrm>
          <a:prstGeom prst="straightConnector1">
            <a:avLst/>
          </a:prstGeom>
          <a:noFill/>
          <a:ln w="12700" cap="flat" cmpd="sng">
            <a:solidFill>
              <a:srgbClr val="0033A0"/>
            </a:solidFill>
            <a:prstDash val="solid"/>
            <a:round/>
            <a:headEnd type="oval" w="med" len="med"/>
            <a:tailEnd type="triangle" w="med" len="med"/>
          </a:ln>
        </p:spPr>
      </p:cxnSp>
      <p:sp>
        <p:nvSpPr>
          <p:cNvPr id="3602" name="Google Shape;3602;p171"/>
          <p:cNvSpPr/>
          <p:nvPr/>
        </p:nvSpPr>
        <p:spPr>
          <a:xfrm>
            <a:off x="9911066" y="6170246"/>
            <a:ext cx="2116800" cy="180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Ongoing Support and Maintenance </a:t>
            </a:r>
            <a:endParaRPr sz="600" b="0" i="1" u="none" strike="noStrike" cap="none">
              <a:solidFill>
                <a:srgbClr val="000000"/>
              </a:solidFill>
              <a:latin typeface="Roboto Condensed"/>
              <a:ea typeface="Roboto Condensed"/>
              <a:cs typeface="Roboto Condensed"/>
              <a:sym typeface="Roboto Condensed"/>
            </a:endParaRPr>
          </a:p>
        </p:txBody>
      </p:sp>
      <p:cxnSp>
        <p:nvCxnSpPr>
          <p:cNvPr id="3603" name="Google Shape;3603;p171"/>
          <p:cNvCxnSpPr/>
          <p:nvPr/>
        </p:nvCxnSpPr>
        <p:spPr>
          <a:xfrm>
            <a:off x="2712725" y="3826546"/>
            <a:ext cx="9063600" cy="0"/>
          </a:xfrm>
          <a:prstGeom prst="straightConnector1">
            <a:avLst/>
          </a:prstGeom>
          <a:noFill/>
          <a:ln w="12700" cap="flat" cmpd="sng">
            <a:solidFill>
              <a:srgbClr val="0033A0"/>
            </a:solidFill>
            <a:prstDash val="solid"/>
            <a:round/>
            <a:headEnd type="oval" w="med" len="med"/>
            <a:tailEnd type="triangle" w="med" len="med"/>
          </a:ln>
        </p:spPr>
      </p:cxnSp>
      <p:sp>
        <p:nvSpPr>
          <p:cNvPr id="3604" name="Google Shape;3604;p171"/>
          <p:cNvSpPr/>
          <p:nvPr/>
        </p:nvSpPr>
        <p:spPr>
          <a:xfrm>
            <a:off x="8844978" y="3802321"/>
            <a:ext cx="29988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Condensed"/>
                <a:ea typeface="Roboto Condensed"/>
                <a:cs typeface="Roboto Condensed"/>
                <a:sym typeface="Roboto Condensed"/>
              </a:rPr>
              <a:t>Publishing Costco Specific Agents for external marketplace integration (e.g., Generative Engine Optimization(GEO), instant checkout from ChatGPT)</a:t>
            </a:r>
            <a:endParaRPr sz="600" b="0" i="1" u="none" strike="noStrike" cap="none">
              <a:solidFill>
                <a:srgbClr val="000000"/>
              </a:solidFill>
              <a:latin typeface="Roboto Condensed"/>
              <a:ea typeface="Roboto Condensed"/>
              <a:cs typeface="Roboto Condensed"/>
              <a:sym typeface="Roboto Condensed"/>
            </a:endParaRPr>
          </a:p>
        </p:txBody>
      </p:sp>
      <p:cxnSp>
        <p:nvCxnSpPr>
          <p:cNvPr id="3605" name="Google Shape;3605;p171"/>
          <p:cNvCxnSpPr/>
          <p:nvPr/>
        </p:nvCxnSpPr>
        <p:spPr>
          <a:xfrm>
            <a:off x="2757482" y="2264231"/>
            <a:ext cx="2618400" cy="0"/>
          </a:xfrm>
          <a:prstGeom prst="straightConnector1">
            <a:avLst/>
          </a:prstGeom>
          <a:noFill/>
          <a:ln w="12700" cap="flat" cmpd="sng">
            <a:solidFill>
              <a:srgbClr val="0033A0"/>
            </a:solidFill>
            <a:prstDash val="solid"/>
            <a:round/>
            <a:headEnd type="oval" w="med" len="med"/>
            <a:tailEnd type="oval" w="med" len="med"/>
          </a:ln>
        </p:spPr>
      </p:cxnSp>
      <p:sp>
        <p:nvSpPr>
          <p:cNvPr id="3606" name="Google Shape;3606;p171"/>
          <p:cNvSpPr/>
          <p:nvPr/>
        </p:nvSpPr>
        <p:spPr>
          <a:xfrm>
            <a:off x="3825048" y="2006104"/>
            <a:ext cx="21168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Commerce (UCP)</a:t>
            </a:r>
            <a:endParaRPr sz="1400" b="0" i="0" u="none" strike="noStrike" cap="none">
              <a:solidFill>
                <a:srgbClr val="000000"/>
              </a:solidFill>
              <a:latin typeface="Roboto Condensed"/>
              <a:ea typeface="Roboto Condensed"/>
              <a:cs typeface="Roboto Condensed"/>
              <a:sym typeface="Roboto Condensed"/>
            </a:endParaRPr>
          </a:p>
        </p:txBody>
      </p:sp>
      <p:sp>
        <p:nvSpPr>
          <p:cNvPr id="3607" name="Google Shape;3607;p171"/>
          <p:cNvSpPr/>
          <p:nvPr/>
        </p:nvSpPr>
        <p:spPr>
          <a:xfrm>
            <a:off x="5464727" y="2223834"/>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3608" name="Google Shape;3608;p171"/>
          <p:cNvCxnSpPr/>
          <p:nvPr/>
        </p:nvCxnSpPr>
        <p:spPr>
          <a:xfrm rot="10800000" flipH="1">
            <a:off x="1527072" y="5372566"/>
            <a:ext cx="10249200" cy="29400"/>
          </a:xfrm>
          <a:prstGeom prst="straightConnector1">
            <a:avLst/>
          </a:prstGeom>
          <a:noFill/>
          <a:ln w="12700" cap="flat" cmpd="sng">
            <a:solidFill>
              <a:srgbClr val="0033A0"/>
            </a:solidFill>
            <a:prstDash val="solid"/>
            <a:round/>
            <a:headEnd type="oval" w="med" len="med"/>
            <a:tailEnd type="triangle" w="med" len="med"/>
          </a:ln>
        </p:spPr>
      </p:cxnSp>
      <p:sp>
        <p:nvSpPr>
          <p:cNvPr id="3609" name="Google Shape;3609;p171"/>
          <p:cNvSpPr/>
          <p:nvPr/>
        </p:nvSpPr>
        <p:spPr>
          <a:xfrm>
            <a:off x="10099164" y="5294486"/>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Knowledge Graph Builder Enhancements</a:t>
            </a:r>
            <a:endParaRPr sz="1400" b="0" i="0" u="none" strike="noStrike" cap="none">
              <a:solidFill>
                <a:srgbClr val="000000"/>
              </a:solidFill>
              <a:latin typeface="Roboto Condensed"/>
              <a:ea typeface="Roboto Condensed"/>
              <a:cs typeface="Roboto Condensed"/>
              <a:sym typeface="Roboto Condensed"/>
            </a:endParaRPr>
          </a:p>
        </p:txBody>
      </p:sp>
      <p:cxnSp>
        <p:nvCxnSpPr>
          <p:cNvPr id="3610" name="Google Shape;3610;p171"/>
          <p:cNvCxnSpPr/>
          <p:nvPr/>
        </p:nvCxnSpPr>
        <p:spPr>
          <a:xfrm>
            <a:off x="1354024" y="1293717"/>
            <a:ext cx="900" cy="5047200"/>
          </a:xfrm>
          <a:prstGeom prst="straightConnector1">
            <a:avLst/>
          </a:prstGeom>
          <a:noFill/>
          <a:ln w="9525" cap="flat" cmpd="sng">
            <a:solidFill>
              <a:srgbClr val="DDDDDD"/>
            </a:solidFill>
            <a:prstDash val="dot"/>
            <a:round/>
            <a:headEnd type="none" w="sm" len="sm"/>
            <a:tailEnd type="none" w="sm" len="sm"/>
          </a:ln>
        </p:spPr>
      </p:cxnSp>
      <p:cxnSp>
        <p:nvCxnSpPr>
          <p:cNvPr id="3611" name="Google Shape;3611;p171"/>
          <p:cNvCxnSpPr/>
          <p:nvPr/>
        </p:nvCxnSpPr>
        <p:spPr>
          <a:xfrm flipH="1">
            <a:off x="2593074" y="1217263"/>
            <a:ext cx="14100" cy="5047200"/>
          </a:xfrm>
          <a:prstGeom prst="straightConnector1">
            <a:avLst/>
          </a:prstGeom>
          <a:noFill/>
          <a:ln w="9525" cap="flat" cmpd="sng">
            <a:solidFill>
              <a:srgbClr val="DDDDDD"/>
            </a:solidFill>
            <a:prstDash val="dot"/>
            <a:round/>
            <a:headEnd type="none" w="sm" len="sm"/>
            <a:tailEnd type="none" w="sm" len="sm"/>
          </a:ln>
        </p:spPr>
      </p:cxnSp>
      <p:cxnSp>
        <p:nvCxnSpPr>
          <p:cNvPr id="3612" name="Google Shape;3612;p171"/>
          <p:cNvCxnSpPr/>
          <p:nvPr/>
        </p:nvCxnSpPr>
        <p:spPr>
          <a:xfrm>
            <a:off x="3725116" y="1217263"/>
            <a:ext cx="0" cy="5047200"/>
          </a:xfrm>
          <a:prstGeom prst="straightConnector1">
            <a:avLst/>
          </a:prstGeom>
          <a:noFill/>
          <a:ln w="9525" cap="flat" cmpd="sng">
            <a:solidFill>
              <a:srgbClr val="DDDDDD"/>
            </a:solidFill>
            <a:prstDash val="dot"/>
            <a:round/>
            <a:headEnd type="none" w="sm" len="sm"/>
            <a:tailEnd type="none" w="sm" len="sm"/>
          </a:ln>
        </p:spPr>
      </p:cxnSp>
      <p:cxnSp>
        <p:nvCxnSpPr>
          <p:cNvPr id="3613" name="Google Shape;3613;p171"/>
          <p:cNvCxnSpPr/>
          <p:nvPr/>
        </p:nvCxnSpPr>
        <p:spPr>
          <a:xfrm flipH="1">
            <a:off x="4964166" y="1217263"/>
            <a:ext cx="14100" cy="5047200"/>
          </a:xfrm>
          <a:prstGeom prst="straightConnector1">
            <a:avLst/>
          </a:prstGeom>
          <a:noFill/>
          <a:ln w="9525" cap="flat" cmpd="sng">
            <a:solidFill>
              <a:srgbClr val="DDDDDD"/>
            </a:solidFill>
            <a:prstDash val="dot"/>
            <a:round/>
            <a:headEnd type="none" w="sm" len="sm"/>
            <a:tailEnd type="none" w="sm" len="sm"/>
          </a:ln>
        </p:spPr>
      </p:cxnSp>
      <p:cxnSp>
        <p:nvCxnSpPr>
          <p:cNvPr id="3614" name="Google Shape;3614;p171"/>
          <p:cNvCxnSpPr/>
          <p:nvPr/>
        </p:nvCxnSpPr>
        <p:spPr>
          <a:xfrm flipH="1">
            <a:off x="6095966" y="1197978"/>
            <a:ext cx="4500" cy="5127000"/>
          </a:xfrm>
          <a:prstGeom prst="straightConnector1">
            <a:avLst/>
          </a:prstGeom>
          <a:noFill/>
          <a:ln w="9525" cap="flat" cmpd="sng">
            <a:solidFill>
              <a:srgbClr val="DDDDDD"/>
            </a:solidFill>
            <a:prstDash val="dot"/>
            <a:round/>
            <a:headEnd type="none" w="sm" len="sm"/>
            <a:tailEnd type="none" w="sm" len="sm"/>
          </a:ln>
        </p:spPr>
      </p:cxnSp>
      <p:cxnSp>
        <p:nvCxnSpPr>
          <p:cNvPr id="3615" name="Google Shape;3615;p171"/>
          <p:cNvCxnSpPr/>
          <p:nvPr/>
        </p:nvCxnSpPr>
        <p:spPr>
          <a:xfrm flipH="1">
            <a:off x="7339516" y="1217263"/>
            <a:ext cx="14100" cy="5047200"/>
          </a:xfrm>
          <a:prstGeom prst="straightConnector1">
            <a:avLst/>
          </a:prstGeom>
          <a:noFill/>
          <a:ln w="9525" cap="flat" cmpd="sng">
            <a:solidFill>
              <a:srgbClr val="DDDDDD"/>
            </a:solidFill>
            <a:prstDash val="dot"/>
            <a:round/>
            <a:headEnd type="none" w="sm" len="sm"/>
            <a:tailEnd type="none" w="sm" len="sm"/>
          </a:ln>
        </p:spPr>
      </p:cxnSp>
      <p:cxnSp>
        <p:nvCxnSpPr>
          <p:cNvPr id="3616" name="Google Shape;3616;p171"/>
          <p:cNvCxnSpPr/>
          <p:nvPr/>
        </p:nvCxnSpPr>
        <p:spPr>
          <a:xfrm>
            <a:off x="8471558" y="1217263"/>
            <a:ext cx="49500" cy="5047200"/>
          </a:xfrm>
          <a:prstGeom prst="straightConnector1">
            <a:avLst/>
          </a:prstGeom>
          <a:noFill/>
          <a:ln w="9525" cap="flat" cmpd="sng">
            <a:solidFill>
              <a:srgbClr val="DDDDDD"/>
            </a:solidFill>
            <a:prstDash val="dot"/>
            <a:round/>
            <a:headEnd type="none" w="sm" len="sm"/>
            <a:tailEnd type="none" w="sm" len="sm"/>
          </a:ln>
        </p:spPr>
      </p:cxnSp>
      <p:cxnSp>
        <p:nvCxnSpPr>
          <p:cNvPr id="3617" name="Google Shape;3617;p171"/>
          <p:cNvCxnSpPr/>
          <p:nvPr/>
        </p:nvCxnSpPr>
        <p:spPr>
          <a:xfrm>
            <a:off x="9724708" y="1217263"/>
            <a:ext cx="0" cy="5047200"/>
          </a:xfrm>
          <a:prstGeom prst="straightConnector1">
            <a:avLst/>
          </a:prstGeom>
          <a:noFill/>
          <a:ln w="9525" cap="flat" cmpd="sng">
            <a:solidFill>
              <a:srgbClr val="DDDDDD"/>
            </a:solidFill>
            <a:prstDash val="dot"/>
            <a:round/>
            <a:headEnd type="none" w="sm" len="sm"/>
            <a:tailEnd type="none" w="sm" len="sm"/>
          </a:ln>
        </p:spPr>
      </p:cxnSp>
      <p:cxnSp>
        <p:nvCxnSpPr>
          <p:cNvPr id="3618" name="Google Shape;3618;p171"/>
          <p:cNvCxnSpPr/>
          <p:nvPr/>
        </p:nvCxnSpPr>
        <p:spPr>
          <a:xfrm>
            <a:off x="10842668" y="1217263"/>
            <a:ext cx="900" cy="5047200"/>
          </a:xfrm>
          <a:prstGeom prst="straightConnector1">
            <a:avLst/>
          </a:prstGeom>
          <a:noFill/>
          <a:ln w="9525" cap="flat" cmpd="sng">
            <a:solidFill>
              <a:srgbClr val="DDDDDD"/>
            </a:solidFill>
            <a:prstDash val="dot"/>
            <a:round/>
            <a:headEnd type="none" w="sm" len="sm"/>
            <a:tailEnd type="none" w="sm" len="sm"/>
          </a:ln>
        </p:spPr>
      </p:cxnSp>
      <p:grpSp>
        <p:nvGrpSpPr>
          <p:cNvPr id="3619" name="Google Shape;3619;p171"/>
          <p:cNvGrpSpPr/>
          <p:nvPr/>
        </p:nvGrpSpPr>
        <p:grpSpPr>
          <a:xfrm>
            <a:off x="11383647" y="429539"/>
            <a:ext cx="1166110" cy="246300"/>
            <a:chOff x="10052357" y="275167"/>
            <a:chExt cx="1166110" cy="246300"/>
          </a:xfrm>
        </p:grpSpPr>
        <p:sp>
          <p:nvSpPr>
            <p:cNvPr id="3620" name="Google Shape;3620;p171"/>
            <p:cNvSpPr/>
            <p:nvPr/>
          </p:nvSpPr>
          <p:spPr>
            <a:xfrm>
              <a:off x="10052357" y="376413"/>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621" name="Google Shape;3621;p171"/>
            <p:cNvSpPr txBox="1"/>
            <p:nvPr/>
          </p:nvSpPr>
          <p:spPr>
            <a:xfrm>
              <a:off x="10092267" y="275167"/>
              <a:ext cx="11262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Roboto Condensed"/>
                  <a:ea typeface="Roboto Condensed"/>
                  <a:cs typeface="Roboto Condensed"/>
                  <a:sym typeface="Roboto Condensed"/>
                </a:rPr>
                <a:t>Milestones</a:t>
              </a:r>
              <a:endParaRPr sz="1400" b="0" i="0" u="none" strike="noStrike" cap="none">
                <a:solidFill>
                  <a:srgbClr val="000000"/>
                </a:solidFill>
                <a:latin typeface="Arial"/>
                <a:ea typeface="Arial"/>
                <a:cs typeface="Arial"/>
                <a:sym typeface="Arial"/>
              </a:endParaRPr>
            </a:p>
          </p:txBody>
        </p:sp>
      </p:grpSp>
      <p:cxnSp>
        <p:nvCxnSpPr>
          <p:cNvPr id="3622" name="Google Shape;3622;p171"/>
          <p:cNvCxnSpPr/>
          <p:nvPr/>
        </p:nvCxnSpPr>
        <p:spPr>
          <a:xfrm>
            <a:off x="518651" y="3441019"/>
            <a:ext cx="660300" cy="0"/>
          </a:xfrm>
          <a:prstGeom prst="straightConnector1">
            <a:avLst/>
          </a:prstGeom>
          <a:noFill/>
          <a:ln w="12700" cap="flat" cmpd="sng">
            <a:solidFill>
              <a:srgbClr val="0033A0"/>
            </a:solidFill>
            <a:prstDash val="solid"/>
            <a:round/>
            <a:headEnd type="oval" w="med" len="med"/>
            <a:tailEnd type="oval" w="med" len="med"/>
          </a:ln>
        </p:spPr>
      </p:cxnSp>
      <p:sp>
        <p:nvSpPr>
          <p:cNvPr id="3623" name="Google Shape;3623;p171"/>
          <p:cNvSpPr/>
          <p:nvPr/>
        </p:nvSpPr>
        <p:spPr>
          <a:xfrm>
            <a:off x="1255274" y="3420017"/>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624" name="Google Shape;3624;p171"/>
          <p:cNvSpPr txBox="1"/>
          <p:nvPr/>
        </p:nvSpPr>
        <p:spPr>
          <a:xfrm>
            <a:off x="1157242" y="3370560"/>
            <a:ext cx="7749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Security</a:t>
            </a:r>
            <a:endParaRPr sz="600" b="0" i="0" u="none" strike="noStrike" cap="none">
              <a:solidFill>
                <a:srgbClr val="000000"/>
              </a:solidFill>
              <a:latin typeface="Roboto Condensed"/>
              <a:ea typeface="Roboto Condensed"/>
              <a:cs typeface="Roboto Condensed"/>
              <a:sym typeface="Roboto Condensed"/>
            </a:endParaRPr>
          </a:p>
        </p:txBody>
      </p:sp>
      <p:sp>
        <p:nvSpPr>
          <p:cNvPr id="3625" name="Google Shape;3625;p171"/>
          <p:cNvSpPr/>
          <p:nvPr/>
        </p:nvSpPr>
        <p:spPr>
          <a:xfrm>
            <a:off x="-6300" y="1364711"/>
            <a:ext cx="11994300" cy="441300"/>
          </a:xfrm>
          <a:prstGeom prst="rect">
            <a:avLst/>
          </a:prstGeom>
          <a:solidFill>
            <a:srgbClr val="E7E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Condensed"/>
                <a:ea typeface="Roboto Condensed"/>
                <a:cs typeface="Roboto Condensed"/>
                <a:sym typeface="Roboto Condensed"/>
              </a:rPr>
              <a:t>KAD,POCs and Testing</a:t>
            </a:r>
            <a:endParaRPr sz="1400" b="0" i="0" u="none" strike="noStrike" cap="none">
              <a:solidFill>
                <a:srgbClr val="000000"/>
              </a:solidFill>
              <a:latin typeface="Roboto Condensed"/>
              <a:ea typeface="Roboto Condensed"/>
              <a:cs typeface="Roboto Condensed"/>
              <a:sym typeface="Roboto Condensed"/>
            </a:endParaRPr>
          </a:p>
        </p:txBody>
      </p:sp>
      <p:cxnSp>
        <p:nvCxnSpPr>
          <p:cNvPr id="3626" name="Google Shape;3626;p171"/>
          <p:cNvCxnSpPr/>
          <p:nvPr/>
        </p:nvCxnSpPr>
        <p:spPr>
          <a:xfrm>
            <a:off x="224350" y="1762077"/>
            <a:ext cx="483300" cy="0"/>
          </a:xfrm>
          <a:prstGeom prst="straightConnector1">
            <a:avLst/>
          </a:prstGeom>
          <a:noFill/>
          <a:ln w="12700" cap="flat" cmpd="sng">
            <a:solidFill>
              <a:srgbClr val="0033A0"/>
            </a:solidFill>
            <a:prstDash val="solid"/>
            <a:round/>
            <a:headEnd type="oval" w="med" len="med"/>
            <a:tailEnd type="oval" w="med" len="med"/>
          </a:ln>
        </p:spPr>
      </p:cxnSp>
      <p:sp>
        <p:nvSpPr>
          <p:cNvPr id="3627" name="Google Shape;3627;p171"/>
          <p:cNvSpPr/>
          <p:nvPr/>
        </p:nvSpPr>
        <p:spPr>
          <a:xfrm>
            <a:off x="733782" y="1602333"/>
            <a:ext cx="895200" cy="243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AI Gateway, Observability, Graph DB</a:t>
            </a:r>
            <a:endParaRPr sz="1400" b="0" i="0" u="none" strike="noStrike" cap="none">
              <a:solidFill>
                <a:srgbClr val="000000"/>
              </a:solidFill>
              <a:latin typeface="Roboto Condensed"/>
              <a:ea typeface="Roboto Condensed"/>
              <a:cs typeface="Roboto Condensed"/>
              <a:sym typeface="Roboto Condensed"/>
            </a:endParaRPr>
          </a:p>
        </p:txBody>
      </p:sp>
      <p:cxnSp>
        <p:nvCxnSpPr>
          <p:cNvPr id="3628" name="Google Shape;3628;p171"/>
          <p:cNvCxnSpPr/>
          <p:nvPr/>
        </p:nvCxnSpPr>
        <p:spPr>
          <a:xfrm>
            <a:off x="495300" y="1590181"/>
            <a:ext cx="615000" cy="0"/>
          </a:xfrm>
          <a:prstGeom prst="straightConnector1">
            <a:avLst/>
          </a:prstGeom>
          <a:noFill/>
          <a:ln w="12700" cap="flat" cmpd="sng">
            <a:solidFill>
              <a:srgbClr val="0033A0"/>
            </a:solidFill>
            <a:prstDash val="solid"/>
            <a:round/>
            <a:headEnd type="oval" w="med" len="med"/>
            <a:tailEnd type="oval" w="med" len="med"/>
          </a:ln>
        </p:spPr>
      </p:cxnSp>
      <p:sp>
        <p:nvSpPr>
          <p:cNvPr id="3629" name="Google Shape;3629;p171"/>
          <p:cNvSpPr/>
          <p:nvPr/>
        </p:nvSpPr>
        <p:spPr>
          <a:xfrm>
            <a:off x="2281501" y="1574342"/>
            <a:ext cx="895200" cy="243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AI for BI</a:t>
            </a:r>
            <a:endParaRPr sz="1400" b="0" i="0" u="none" strike="noStrike" cap="none">
              <a:solidFill>
                <a:srgbClr val="000000"/>
              </a:solidFill>
              <a:latin typeface="Roboto Condensed"/>
              <a:ea typeface="Roboto Condensed"/>
              <a:cs typeface="Roboto Condensed"/>
              <a:sym typeface="Roboto Condensed"/>
            </a:endParaRPr>
          </a:p>
        </p:txBody>
      </p:sp>
      <p:cxnSp>
        <p:nvCxnSpPr>
          <p:cNvPr id="3630" name="Google Shape;3630;p171"/>
          <p:cNvCxnSpPr/>
          <p:nvPr/>
        </p:nvCxnSpPr>
        <p:spPr>
          <a:xfrm>
            <a:off x="1842623" y="5979061"/>
            <a:ext cx="1336500" cy="0"/>
          </a:xfrm>
          <a:prstGeom prst="straightConnector1">
            <a:avLst/>
          </a:prstGeom>
          <a:noFill/>
          <a:ln w="12700" cap="flat" cmpd="sng">
            <a:solidFill>
              <a:srgbClr val="0033A0"/>
            </a:solidFill>
            <a:prstDash val="solid"/>
            <a:round/>
            <a:headEnd type="oval" w="med" len="med"/>
            <a:tailEnd type="oval" w="med" len="med"/>
          </a:ln>
        </p:spPr>
      </p:cxnSp>
      <p:sp>
        <p:nvSpPr>
          <p:cNvPr id="3631" name="Google Shape;3631;p171"/>
          <p:cNvSpPr/>
          <p:nvPr/>
        </p:nvSpPr>
        <p:spPr>
          <a:xfrm>
            <a:off x="2054853" y="5748269"/>
            <a:ext cx="1556100" cy="266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Certify D2K with Knowledge Assist</a:t>
            </a:r>
            <a:endParaRPr sz="1400" b="0" i="0" u="none" strike="noStrike" cap="none">
              <a:solidFill>
                <a:srgbClr val="000000"/>
              </a:solidFill>
              <a:latin typeface="Roboto Condensed"/>
              <a:ea typeface="Roboto Condensed"/>
              <a:cs typeface="Roboto Condensed"/>
              <a:sym typeface="Roboto Condensed"/>
            </a:endParaRPr>
          </a:p>
        </p:txBody>
      </p:sp>
      <p:sp>
        <p:nvSpPr>
          <p:cNvPr id="3632" name="Google Shape;3632;p171"/>
          <p:cNvSpPr/>
          <p:nvPr/>
        </p:nvSpPr>
        <p:spPr>
          <a:xfrm>
            <a:off x="3421196" y="5852330"/>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3633" name="Google Shape;3633;p171"/>
          <p:cNvCxnSpPr/>
          <p:nvPr/>
        </p:nvCxnSpPr>
        <p:spPr>
          <a:xfrm>
            <a:off x="1768836" y="1769166"/>
            <a:ext cx="707400" cy="0"/>
          </a:xfrm>
          <a:prstGeom prst="straightConnector1">
            <a:avLst/>
          </a:prstGeom>
          <a:noFill/>
          <a:ln w="12700" cap="flat" cmpd="sng">
            <a:solidFill>
              <a:srgbClr val="0033A0"/>
            </a:solidFill>
            <a:prstDash val="solid"/>
            <a:round/>
            <a:headEnd type="oval" w="med" len="med"/>
            <a:tailEnd type="oval" w="med" len="med"/>
          </a:ln>
        </p:spPr>
      </p:cxnSp>
      <p:sp>
        <p:nvSpPr>
          <p:cNvPr id="3634" name="Google Shape;3634;p171"/>
          <p:cNvSpPr/>
          <p:nvPr/>
        </p:nvSpPr>
        <p:spPr>
          <a:xfrm>
            <a:off x="1034490" y="1356126"/>
            <a:ext cx="1825800" cy="26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Platform Testing(Pen Testing, Vulnerability testing)</a:t>
            </a:r>
            <a:endParaRPr sz="1400" b="0" i="0" u="none" strike="noStrike" cap="none">
              <a:solidFill>
                <a:srgbClr val="000000"/>
              </a:solidFill>
              <a:latin typeface="Roboto Condensed"/>
              <a:ea typeface="Roboto Condensed"/>
              <a:cs typeface="Roboto Condensed"/>
              <a:sym typeface="Roboto Condensed"/>
            </a:endParaRPr>
          </a:p>
        </p:txBody>
      </p:sp>
      <p:cxnSp>
        <p:nvCxnSpPr>
          <p:cNvPr id="3635" name="Google Shape;3635;p171"/>
          <p:cNvCxnSpPr/>
          <p:nvPr/>
        </p:nvCxnSpPr>
        <p:spPr>
          <a:xfrm>
            <a:off x="2359283" y="3676481"/>
            <a:ext cx="410100" cy="0"/>
          </a:xfrm>
          <a:prstGeom prst="straightConnector1">
            <a:avLst/>
          </a:prstGeom>
          <a:noFill/>
          <a:ln w="12700" cap="flat" cmpd="sng">
            <a:solidFill>
              <a:srgbClr val="0033A0"/>
            </a:solidFill>
            <a:prstDash val="solid"/>
            <a:round/>
            <a:headEnd type="oval" w="med" len="med"/>
            <a:tailEnd type="oval" w="med" len="med"/>
          </a:ln>
        </p:spPr>
      </p:cxnSp>
      <p:sp>
        <p:nvSpPr>
          <p:cNvPr id="3636" name="Google Shape;3636;p171"/>
          <p:cNvSpPr/>
          <p:nvPr/>
        </p:nvSpPr>
        <p:spPr>
          <a:xfrm>
            <a:off x="2694043" y="3429000"/>
            <a:ext cx="788400" cy="235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Registry</a:t>
            </a:r>
            <a:endParaRPr sz="1400" b="0" i="0" u="none" strike="noStrike" cap="none">
              <a:solidFill>
                <a:srgbClr val="000000"/>
              </a:solidFill>
              <a:latin typeface="Roboto Condensed"/>
              <a:ea typeface="Roboto Condensed"/>
              <a:cs typeface="Roboto Condensed"/>
              <a:sym typeface="Roboto Condensed"/>
            </a:endParaRPr>
          </a:p>
        </p:txBody>
      </p:sp>
      <p:sp>
        <p:nvSpPr>
          <p:cNvPr id="3637" name="Google Shape;3637;p171"/>
          <p:cNvSpPr/>
          <p:nvPr/>
        </p:nvSpPr>
        <p:spPr>
          <a:xfrm>
            <a:off x="2703100" y="3550171"/>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638" name="Google Shape;3638;p171"/>
          <p:cNvSpPr/>
          <p:nvPr/>
        </p:nvSpPr>
        <p:spPr>
          <a:xfrm>
            <a:off x="1280895" y="4809319"/>
            <a:ext cx="1506000" cy="24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Taxonomy and Ontology Management</a:t>
            </a:r>
            <a:endParaRPr sz="1400" b="0" i="0" u="none" strike="noStrike" cap="none">
              <a:solidFill>
                <a:srgbClr val="000000"/>
              </a:solidFill>
              <a:latin typeface="Roboto Condensed"/>
              <a:ea typeface="Roboto Condensed"/>
              <a:cs typeface="Roboto Condensed"/>
              <a:sym typeface="Roboto Condensed"/>
            </a:endParaRPr>
          </a:p>
        </p:txBody>
      </p:sp>
      <p:cxnSp>
        <p:nvCxnSpPr>
          <p:cNvPr id="3639" name="Google Shape;3639;p171"/>
          <p:cNvCxnSpPr/>
          <p:nvPr/>
        </p:nvCxnSpPr>
        <p:spPr>
          <a:xfrm>
            <a:off x="10678113" y="840754"/>
            <a:ext cx="1083300" cy="11400"/>
          </a:xfrm>
          <a:prstGeom prst="straightConnector1">
            <a:avLst/>
          </a:prstGeom>
          <a:noFill/>
          <a:ln w="9525" cap="flat" cmpd="sng">
            <a:solidFill>
              <a:schemeClr val="lt1"/>
            </a:solidFill>
            <a:prstDash val="solid"/>
            <a:round/>
            <a:headEnd type="triangle" w="med" len="med"/>
            <a:tailEnd type="triangle" w="med" len="med"/>
          </a:ln>
        </p:spPr>
      </p:cxnSp>
      <p:sp>
        <p:nvSpPr>
          <p:cNvPr id="3640" name="Google Shape;3640;p171"/>
          <p:cNvSpPr/>
          <p:nvPr/>
        </p:nvSpPr>
        <p:spPr>
          <a:xfrm>
            <a:off x="10662327" y="648796"/>
            <a:ext cx="1353300" cy="19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Roboto Condensed"/>
                <a:ea typeface="Roboto Condensed"/>
                <a:cs typeface="Roboto Condensed"/>
                <a:sym typeface="Roboto Condensed"/>
              </a:rPr>
              <a:t>FY31</a:t>
            </a:r>
            <a:endParaRPr sz="1000" b="0" i="0" u="none" strike="noStrike" cap="none">
              <a:solidFill>
                <a:schemeClr val="lt1"/>
              </a:solidFill>
              <a:latin typeface="Roboto Condensed"/>
              <a:ea typeface="Roboto Condensed"/>
              <a:cs typeface="Roboto Condensed"/>
              <a:sym typeface="Roboto Condensed"/>
            </a:endParaRPr>
          </a:p>
        </p:txBody>
      </p:sp>
      <p:sp>
        <p:nvSpPr>
          <p:cNvPr id="3641" name="Google Shape;3641;p171"/>
          <p:cNvSpPr/>
          <p:nvPr/>
        </p:nvSpPr>
        <p:spPr>
          <a:xfrm>
            <a:off x="1106719" y="1196748"/>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642" name="Google Shape;3642;p171"/>
          <p:cNvSpPr/>
          <p:nvPr/>
        </p:nvSpPr>
        <p:spPr>
          <a:xfrm>
            <a:off x="1139125" y="1080760"/>
            <a:ext cx="615000" cy="259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MVP Build 1.0</a:t>
            </a:r>
            <a:endParaRPr sz="1400" b="0" i="0" u="none" strike="noStrike" cap="none">
              <a:solidFill>
                <a:srgbClr val="000000"/>
              </a:solidFill>
              <a:latin typeface="Roboto Condensed"/>
              <a:ea typeface="Roboto Condensed"/>
              <a:cs typeface="Roboto Condensed"/>
              <a:sym typeface="Roboto Condensed"/>
            </a:endParaRPr>
          </a:p>
        </p:txBody>
      </p:sp>
      <p:sp>
        <p:nvSpPr>
          <p:cNvPr id="3643" name="Google Shape;3643;p171"/>
          <p:cNvSpPr/>
          <p:nvPr/>
        </p:nvSpPr>
        <p:spPr>
          <a:xfrm>
            <a:off x="2473378" y="1201515"/>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644" name="Google Shape;3644;p171"/>
          <p:cNvSpPr/>
          <p:nvPr/>
        </p:nvSpPr>
        <p:spPr>
          <a:xfrm>
            <a:off x="2505784" y="1085527"/>
            <a:ext cx="615000" cy="259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MVP Build 2.0</a:t>
            </a:r>
            <a:endParaRPr sz="1400" b="0" i="0" u="none" strike="noStrike" cap="none">
              <a:solidFill>
                <a:srgbClr val="000000"/>
              </a:solidFill>
              <a:latin typeface="Roboto Condensed"/>
              <a:ea typeface="Roboto Condensed"/>
              <a:cs typeface="Roboto Condensed"/>
              <a:sym typeface="Roboto Condensed"/>
            </a:endParaRPr>
          </a:p>
        </p:txBody>
      </p:sp>
      <p:sp>
        <p:nvSpPr>
          <p:cNvPr id="3645" name="Google Shape;3645;p171"/>
          <p:cNvSpPr txBox="1"/>
          <p:nvPr/>
        </p:nvSpPr>
        <p:spPr>
          <a:xfrm>
            <a:off x="2980460" y="1143065"/>
            <a:ext cx="26493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Platform Maturity – Operational excellence</a:t>
            </a:r>
            <a:endParaRPr sz="1400" b="0" i="0" u="none" strike="noStrike" cap="none">
              <a:solidFill>
                <a:srgbClr val="000000"/>
              </a:solidFill>
              <a:latin typeface="Roboto Condensed"/>
              <a:ea typeface="Roboto Condensed"/>
              <a:cs typeface="Roboto Condensed"/>
              <a:sym typeface="Roboto Condensed"/>
            </a:endParaRPr>
          </a:p>
        </p:txBody>
      </p:sp>
      <p:cxnSp>
        <p:nvCxnSpPr>
          <p:cNvPr id="3646" name="Google Shape;3646;p171"/>
          <p:cNvCxnSpPr/>
          <p:nvPr/>
        </p:nvCxnSpPr>
        <p:spPr>
          <a:xfrm rot="10800000" flipH="1">
            <a:off x="2505784" y="1302472"/>
            <a:ext cx="3429000" cy="18600"/>
          </a:xfrm>
          <a:prstGeom prst="straightConnector1">
            <a:avLst/>
          </a:prstGeom>
          <a:noFill/>
          <a:ln w="9525" cap="flat" cmpd="sng">
            <a:solidFill>
              <a:srgbClr val="000000"/>
            </a:solidFill>
            <a:prstDash val="solid"/>
            <a:round/>
            <a:headEnd type="triangle" w="med" len="med"/>
            <a:tailEnd type="triangle" w="med" len="med"/>
          </a:ln>
        </p:spPr>
      </p:cxnSp>
      <p:cxnSp>
        <p:nvCxnSpPr>
          <p:cNvPr id="3647" name="Google Shape;3647;p171"/>
          <p:cNvCxnSpPr/>
          <p:nvPr/>
        </p:nvCxnSpPr>
        <p:spPr>
          <a:xfrm rot="10800000" flipH="1">
            <a:off x="5963208" y="1287455"/>
            <a:ext cx="5790000" cy="20700"/>
          </a:xfrm>
          <a:prstGeom prst="straightConnector1">
            <a:avLst/>
          </a:prstGeom>
          <a:noFill/>
          <a:ln w="9525" cap="flat" cmpd="sng">
            <a:solidFill>
              <a:srgbClr val="000000"/>
            </a:solidFill>
            <a:prstDash val="solid"/>
            <a:round/>
            <a:headEnd type="triangle" w="med" len="med"/>
            <a:tailEnd type="triangle" w="med" len="med"/>
          </a:ln>
        </p:spPr>
      </p:cxnSp>
      <p:sp>
        <p:nvSpPr>
          <p:cNvPr id="3648" name="Google Shape;3648;p171"/>
          <p:cNvSpPr txBox="1"/>
          <p:nvPr/>
        </p:nvSpPr>
        <p:spPr>
          <a:xfrm>
            <a:off x="6295702" y="1145337"/>
            <a:ext cx="26493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Strategic Differentiation</a:t>
            </a:r>
            <a:endParaRPr sz="1400" b="0" i="0" u="none" strike="noStrike" cap="none">
              <a:solidFill>
                <a:srgbClr val="000000"/>
              </a:solidFill>
              <a:latin typeface="Roboto Condensed"/>
              <a:ea typeface="Roboto Condensed"/>
              <a:cs typeface="Roboto Condensed"/>
              <a:sym typeface="Roboto Condensed"/>
            </a:endParaRPr>
          </a:p>
        </p:txBody>
      </p:sp>
      <p:cxnSp>
        <p:nvCxnSpPr>
          <p:cNvPr id="3649" name="Google Shape;3649;p171"/>
          <p:cNvCxnSpPr/>
          <p:nvPr/>
        </p:nvCxnSpPr>
        <p:spPr>
          <a:xfrm rot="10800000" flipH="1">
            <a:off x="2000735" y="5603409"/>
            <a:ext cx="9775500" cy="36000"/>
          </a:xfrm>
          <a:prstGeom prst="straightConnector1">
            <a:avLst/>
          </a:prstGeom>
          <a:noFill/>
          <a:ln w="12700" cap="flat" cmpd="sng">
            <a:solidFill>
              <a:srgbClr val="0033A0"/>
            </a:solidFill>
            <a:prstDash val="solid"/>
            <a:round/>
            <a:headEnd type="oval" w="med" len="med"/>
            <a:tailEnd type="triangle" w="med" len="med"/>
          </a:ln>
        </p:spPr>
      </p:cxnSp>
      <p:sp>
        <p:nvSpPr>
          <p:cNvPr id="3650" name="Google Shape;3650;p171"/>
          <p:cNvSpPr/>
          <p:nvPr/>
        </p:nvSpPr>
        <p:spPr>
          <a:xfrm>
            <a:off x="2842009" y="5545479"/>
            <a:ext cx="1884600" cy="259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Knowledge Operations</a:t>
            </a:r>
            <a:endParaRPr sz="1400" b="0" i="0" u="none" strike="noStrike" cap="none">
              <a:solidFill>
                <a:srgbClr val="000000"/>
              </a:solidFill>
              <a:latin typeface="Roboto Condensed"/>
              <a:ea typeface="Roboto Condensed"/>
              <a:cs typeface="Roboto Condensed"/>
              <a:sym typeface="Roboto Condensed"/>
            </a:endParaRPr>
          </a:p>
        </p:txBody>
      </p:sp>
      <p:cxnSp>
        <p:nvCxnSpPr>
          <p:cNvPr id="3651" name="Google Shape;3651;p171"/>
          <p:cNvCxnSpPr/>
          <p:nvPr/>
        </p:nvCxnSpPr>
        <p:spPr>
          <a:xfrm rot="10800000" flipH="1">
            <a:off x="2518969" y="4192225"/>
            <a:ext cx="1568400" cy="25200"/>
          </a:xfrm>
          <a:prstGeom prst="straightConnector1">
            <a:avLst/>
          </a:prstGeom>
          <a:noFill/>
          <a:ln w="12700" cap="flat" cmpd="sng">
            <a:solidFill>
              <a:srgbClr val="0033A0"/>
            </a:solidFill>
            <a:prstDash val="solid"/>
            <a:round/>
            <a:headEnd type="oval" w="med" len="med"/>
            <a:tailEnd type="oval" w="med" len="med"/>
          </a:ln>
        </p:spPr>
      </p:cxnSp>
      <p:sp>
        <p:nvSpPr>
          <p:cNvPr id="3652" name="Google Shape;3652;p171"/>
          <p:cNvSpPr/>
          <p:nvPr/>
        </p:nvSpPr>
        <p:spPr>
          <a:xfrm>
            <a:off x="4140269" y="4073175"/>
            <a:ext cx="920700" cy="259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Adaptive Learning Framework</a:t>
            </a:r>
            <a:endParaRPr sz="1400" b="0" i="0" u="none" strike="noStrike" cap="none">
              <a:solidFill>
                <a:srgbClr val="000000"/>
              </a:solidFill>
              <a:latin typeface="Roboto Condensed"/>
              <a:ea typeface="Roboto Condensed"/>
              <a:cs typeface="Roboto Condensed"/>
              <a:sym typeface="Roboto Condensed"/>
            </a:endParaRPr>
          </a:p>
        </p:txBody>
      </p:sp>
      <p:sp>
        <p:nvSpPr>
          <p:cNvPr id="3653" name="Google Shape;3653;p171"/>
          <p:cNvSpPr/>
          <p:nvPr/>
        </p:nvSpPr>
        <p:spPr>
          <a:xfrm>
            <a:off x="4126447" y="4160170"/>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3654" name="Google Shape;3654;p171"/>
          <p:cNvCxnSpPr/>
          <p:nvPr/>
        </p:nvCxnSpPr>
        <p:spPr>
          <a:xfrm>
            <a:off x="2717634" y="2670048"/>
            <a:ext cx="2618400" cy="0"/>
          </a:xfrm>
          <a:prstGeom prst="straightConnector1">
            <a:avLst/>
          </a:prstGeom>
          <a:noFill/>
          <a:ln w="12700" cap="flat" cmpd="sng">
            <a:solidFill>
              <a:srgbClr val="0033A0"/>
            </a:solidFill>
            <a:prstDash val="solid"/>
            <a:round/>
            <a:headEnd type="oval" w="med" len="med"/>
            <a:tailEnd type="oval" w="med" len="med"/>
          </a:ln>
        </p:spPr>
      </p:cxnSp>
      <p:sp>
        <p:nvSpPr>
          <p:cNvPr id="3655" name="Google Shape;3655;p171"/>
          <p:cNvSpPr/>
          <p:nvPr/>
        </p:nvSpPr>
        <p:spPr>
          <a:xfrm>
            <a:off x="3785200" y="2411921"/>
            <a:ext cx="21168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Chargeback model </a:t>
            </a:r>
            <a:endParaRPr sz="1400" b="0" i="0" u="none" strike="noStrike" cap="none">
              <a:solidFill>
                <a:srgbClr val="000000"/>
              </a:solidFill>
              <a:latin typeface="Roboto Condensed"/>
              <a:ea typeface="Roboto Condensed"/>
              <a:cs typeface="Roboto Condensed"/>
              <a:sym typeface="Roboto Condensed"/>
            </a:endParaRPr>
          </a:p>
        </p:txBody>
      </p:sp>
      <p:sp>
        <p:nvSpPr>
          <p:cNvPr id="3656" name="Google Shape;3656;p171"/>
          <p:cNvSpPr/>
          <p:nvPr/>
        </p:nvSpPr>
        <p:spPr>
          <a:xfrm>
            <a:off x="5442356" y="2629651"/>
            <a:ext cx="45600" cy="45600"/>
          </a:xfrm>
          <a:prstGeom prst="star5">
            <a:avLst>
              <a:gd name="adj" fmla="val 0"/>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657" name="Google Shape;3657;p171"/>
          <p:cNvSpPr/>
          <p:nvPr/>
        </p:nvSpPr>
        <p:spPr>
          <a:xfrm>
            <a:off x="-6300" y="6486218"/>
            <a:ext cx="11997000" cy="326700"/>
          </a:xfrm>
          <a:prstGeom prst="rect">
            <a:avLst/>
          </a:prstGeom>
          <a:solidFill>
            <a:srgbClr val="E7E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Condensed"/>
                <a:ea typeface="Roboto Condensed"/>
                <a:cs typeface="Roboto Condensed"/>
                <a:sym typeface="Roboto Condensed"/>
              </a:rPr>
              <a:t>Platform consumption</a:t>
            </a:r>
            <a:endParaRPr sz="1400" b="0" i="0" u="none" strike="noStrike" cap="none">
              <a:solidFill>
                <a:srgbClr val="000000"/>
              </a:solidFill>
              <a:latin typeface="Roboto Condensed"/>
              <a:ea typeface="Roboto Condensed"/>
              <a:cs typeface="Roboto Condensed"/>
              <a:sym typeface="Roboto Condensed"/>
            </a:endParaRPr>
          </a:p>
        </p:txBody>
      </p:sp>
      <p:sp>
        <p:nvSpPr>
          <p:cNvPr id="3658" name="Google Shape;3658;p171"/>
          <p:cNvSpPr/>
          <p:nvPr/>
        </p:nvSpPr>
        <p:spPr>
          <a:xfrm>
            <a:off x="5002935" y="6551100"/>
            <a:ext cx="1079100" cy="235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AI for BI</a:t>
            </a:r>
            <a:endParaRPr sz="1400" b="0" i="0" u="none" strike="noStrike" cap="none">
              <a:solidFill>
                <a:srgbClr val="000000"/>
              </a:solidFill>
              <a:latin typeface="Roboto Condensed"/>
              <a:ea typeface="Roboto Condensed"/>
              <a:cs typeface="Roboto Condensed"/>
              <a:sym typeface="Roboto Condensed"/>
            </a:endParaRPr>
          </a:p>
        </p:txBody>
      </p:sp>
      <p:cxnSp>
        <p:nvCxnSpPr>
          <p:cNvPr id="3659" name="Google Shape;3659;p171"/>
          <p:cNvCxnSpPr/>
          <p:nvPr/>
        </p:nvCxnSpPr>
        <p:spPr>
          <a:xfrm>
            <a:off x="2465698" y="6714475"/>
            <a:ext cx="2646300" cy="7800"/>
          </a:xfrm>
          <a:prstGeom prst="straightConnector1">
            <a:avLst/>
          </a:prstGeom>
          <a:noFill/>
          <a:ln w="12700" cap="flat" cmpd="sng">
            <a:solidFill>
              <a:srgbClr val="0033A0"/>
            </a:solidFill>
            <a:prstDash val="solid"/>
            <a:round/>
            <a:headEnd type="oval" w="med" len="med"/>
            <a:tailEnd type="oval" w="med" len="med"/>
          </a:ln>
        </p:spPr>
      </p:cxnSp>
      <p:cxnSp>
        <p:nvCxnSpPr>
          <p:cNvPr id="3660" name="Google Shape;3660;p171"/>
          <p:cNvCxnSpPr/>
          <p:nvPr/>
        </p:nvCxnSpPr>
        <p:spPr>
          <a:xfrm rot="10800000" flipH="1">
            <a:off x="3000385" y="6580054"/>
            <a:ext cx="5086800" cy="24900"/>
          </a:xfrm>
          <a:prstGeom prst="straightConnector1">
            <a:avLst/>
          </a:prstGeom>
          <a:noFill/>
          <a:ln w="12700" cap="flat" cmpd="sng">
            <a:solidFill>
              <a:srgbClr val="0033A0"/>
            </a:solidFill>
            <a:prstDash val="solid"/>
            <a:round/>
            <a:headEnd type="oval" w="med" len="med"/>
            <a:tailEnd type="triangle" w="med" len="med"/>
          </a:ln>
        </p:spPr>
      </p:cxnSp>
      <p:sp>
        <p:nvSpPr>
          <p:cNvPr id="3661" name="Google Shape;3661;p171"/>
          <p:cNvSpPr/>
          <p:nvPr/>
        </p:nvSpPr>
        <p:spPr>
          <a:xfrm>
            <a:off x="8129812" y="6646123"/>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662" name="Google Shape;3662;p171"/>
          <p:cNvSpPr/>
          <p:nvPr/>
        </p:nvSpPr>
        <p:spPr>
          <a:xfrm>
            <a:off x="7893674" y="6448630"/>
            <a:ext cx="1079100" cy="232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KNowledge Assist</a:t>
            </a:r>
            <a:endParaRPr sz="1400" b="0" i="0" u="none" strike="noStrike" cap="none">
              <a:solidFill>
                <a:srgbClr val="000000"/>
              </a:solidFill>
              <a:latin typeface="Roboto Condensed"/>
              <a:ea typeface="Roboto Condensed"/>
              <a:cs typeface="Roboto Condensed"/>
              <a:sym typeface="Roboto Condensed"/>
            </a:endParaRPr>
          </a:p>
        </p:txBody>
      </p:sp>
      <p:sp>
        <p:nvSpPr>
          <p:cNvPr id="3663" name="Google Shape;3663;p171"/>
          <p:cNvSpPr/>
          <p:nvPr/>
        </p:nvSpPr>
        <p:spPr>
          <a:xfrm>
            <a:off x="5223726" y="6687369"/>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3664" name="Google Shape;3664;p171"/>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33"/>
              <a:buFont typeface="Arial"/>
              <a:buNone/>
            </a:pPr>
            <a:fld id="{00000000-1234-1234-1234-123412341234}" type="slidenum">
              <a:rPr lang="en-US"/>
              <a:t>132</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3668"/>
        <p:cNvGrpSpPr/>
        <p:nvPr/>
      </p:nvGrpSpPr>
      <p:grpSpPr>
        <a:xfrm>
          <a:off x="0" y="0"/>
          <a:ext cx="0" cy="0"/>
          <a:chOff x="0" y="0"/>
          <a:chExt cx="0" cy="0"/>
        </a:xfrm>
      </p:grpSpPr>
      <p:sp>
        <p:nvSpPr>
          <p:cNvPr id="3669" name="Google Shape;3669;p172"/>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Agentic AI Platform Capabilities – Contact Center</a:t>
            </a:r>
            <a:endParaRPr/>
          </a:p>
        </p:txBody>
      </p:sp>
      <p:sp>
        <p:nvSpPr>
          <p:cNvPr id="3670" name="Google Shape;3670;p172"/>
          <p:cNvSpPr/>
          <p:nvPr/>
        </p:nvSpPr>
        <p:spPr>
          <a:xfrm>
            <a:off x="8997056" y="6329505"/>
            <a:ext cx="1309800" cy="183000"/>
          </a:xfrm>
          <a:prstGeom prst="roundRect">
            <a:avLst>
              <a:gd name="adj" fmla="val 16667"/>
            </a:avLst>
          </a:prstGeom>
          <a:solidFill>
            <a:srgbClr val="C4EED6"/>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MVP Level 3 Capabilities</a:t>
            </a:r>
            <a:endParaRPr sz="1400" b="0" i="0" u="none" strike="noStrike" cap="none">
              <a:solidFill>
                <a:srgbClr val="000000"/>
              </a:solidFill>
              <a:latin typeface="Arial"/>
              <a:ea typeface="Arial"/>
              <a:cs typeface="Arial"/>
              <a:sym typeface="Arial"/>
            </a:endParaRPr>
          </a:p>
        </p:txBody>
      </p:sp>
      <p:sp>
        <p:nvSpPr>
          <p:cNvPr id="3671" name="Google Shape;3671;p172"/>
          <p:cNvSpPr/>
          <p:nvPr/>
        </p:nvSpPr>
        <p:spPr>
          <a:xfrm>
            <a:off x="10208777" y="1127127"/>
            <a:ext cx="1537500" cy="50664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672" name="Google Shape;3672;p172"/>
          <p:cNvSpPr/>
          <p:nvPr/>
        </p:nvSpPr>
        <p:spPr>
          <a:xfrm>
            <a:off x="466280" y="5410604"/>
            <a:ext cx="9646200" cy="783000"/>
          </a:xfrm>
          <a:prstGeom prst="rect">
            <a:avLst/>
          </a:prstGeom>
          <a:solidFill>
            <a:srgbClr val="BCDFF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673" name="Google Shape;3673;p172"/>
          <p:cNvSpPr/>
          <p:nvPr/>
        </p:nvSpPr>
        <p:spPr>
          <a:xfrm>
            <a:off x="2426676" y="5470753"/>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Server, Container</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(Agent Run Time)</a:t>
            </a:r>
            <a:endParaRPr sz="1400" b="0" i="0" u="none" strike="noStrike" cap="none">
              <a:solidFill>
                <a:srgbClr val="000000"/>
              </a:solidFill>
              <a:latin typeface="Roboto Condensed"/>
              <a:ea typeface="Roboto Condensed"/>
              <a:cs typeface="Roboto Condensed"/>
              <a:sym typeface="Roboto Condensed"/>
            </a:endParaRPr>
          </a:p>
        </p:txBody>
      </p:sp>
      <p:sp>
        <p:nvSpPr>
          <p:cNvPr id="3674" name="Google Shape;3674;p172"/>
          <p:cNvSpPr/>
          <p:nvPr/>
        </p:nvSpPr>
        <p:spPr>
          <a:xfrm>
            <a:off x="4293096" y="4832901"/>
            <a:ext cx="1668900" cy="2700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endParaRPr sz="1400" b="0" i="0" u="none" strike="noStrike" cap="none">
              <a:solidFill>
                <a:srgbClr val="000000"/>
              </a:solidFill>
              <a:latin typeface="Roboto Condensed"/>
              <a:ea typeface="Roboto Condensed"/>
              <a:cs typeface="Roboto Condensed"/>
              <a:sym typeface="Roboto Condensed"/>
            </a:endParaRPr>
          </a:p>
        </p:txBody>
      </p:sp>
      <p:sp>
        <p:nvSpPr>
          <p:cNvPr id="3675" name="Google Shape;3675;p172"/>
          <p:cNvSpPr/>
          <p:nvPr/>
        </p:nvSpPr>
        <p:spPr>
          <a:xfrm>
            <a:off x="4185917" y="5470753"/>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Cost Control</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(Tagging, Budgets and Alerts)</a:t>
            </a:r>
            <a:endParaRPr sz="1400" b="0" i="0" u="none" strike="noStrike" cap="none">
              <a:solidFill>
                <a:srgbClr val="000000"/>
              </a:solidFill>
              <a:latin typeface="Roboto Condensed"/>
              <a:ea typeface="Roboto Condensed"/>
              <a:cs typeface="Roboto Condensed"/>
              <a:sym typeface="Roboto Condensed"/>
            </a:endParaRPr>
          </a:p>
        </p:txBody>
      </p:sp>
      <p:sp>
        <p:nvSpPr>
          <p:cNvPr id="3676" name="Google Shape;3676;p172"/>
          <p:cNvSpPr/>
          <p:nvPr/>
        </p:nvSpPr>
        <p:spPr>
          <a:xfrm>
            <a:off x="5950322" y="5470753"/>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Observability</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(Telemetry) </a:t>
            </a:r>
            <a:endParaRPr sz="1400" b="0" i="0" u="none" strike="noStrike" cap="none">
              <a:solidFill>
                <a:srgbClr val="000000"/>
              </a:solidFill>
              <a:latin typeface="Roboto Condensed"/>
              <a:ea typeface="Roboto Condensed"/>
              <a:cs typeface="Roboto Condensed"/>
              <a:sym typeface="Roboto Condensed"/>
            </a:endParaRPr>
          </a:p>
        </p:txBody>
      </p:sp>
      <p:sp>
        <p:nvSpPr>
          <p:cNvPr id="3677" name="Google Shape;3677;p172"/>
          <p:cNvSpPr/>
          <p:nvPr/>
        </p:nvSpPr>
        <p:spPr>
          <a:xfrm>
            <a:off x="2426676" y="582570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Identity and Access Management</a:t>
            </a:r>
            <a:endParaRPr sz="12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Condensed"/>
                <a:ea typeface="Roboto Condensed"/>
                <a:cs typeface="Roboto Condensed"/>
                <a:sym typeface="Roboto Condensed"/>
              </a:rPr>
              <a:t>(Identity Access Management) </a:t>
            </a:r>
            <a:endParaRPr sz="1200" b="0" i="0" u="none" strike="noStrike" cap="none">
              <a:solidFill>
                <a:srgbClr val="000000"/>
              </a:solidFill>
              <a:latin typeface="Roboto Condensed"/>
              <a:ea typeface="Roboto Condensed"/>
              <a:cs typeface="Roboto Condensed"/>
              <a:sym typeface="Roboto Condensed"/>
            </a:endParaRPr>
          </a:p>
        </p:txBody>
      </p:sp>
      <p:sp>
        <p:nvSpPr>
          <p:cNvPr id="3678" name="Google Shape;3678;p172"/>
          <p:cNvSpPr/>
          <p:nvPr/>
        </p:nvSpPr>
        <p:spPr>
          <a:xfrm>
            <a:off x="4185917" y="582570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Network Management</a:t>
            </a:r>
            <a:endParaRPr sz="12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Condensed"/>
                <a:ea typeface="Roboto Condensed"/>
                <a:cs typeface="Roboto Condensed"/>
                <a:sym typeface="Roboto Condensed"/>
              </a:rPr>
              <a:t>(VPC,Subnets, Routes) </a:t>
            </a:r>
            <a:endParaRPr sz="1200" b="0" i="0" u="none" strike="noStrike" cap="none">
              <a:solidFill>
                <a:srgbClr val="000000"/>
              </a:solidFill>
              <a:latin typeface="Roboto Condensed"/>
              <a:ea typeface="Roboto Condensed"/>
              <a:cs typeface="Roboto Condensed"/>
              <a:sym typeface="Roboto Condensed"/>
            </a:endParaRPr>
          </a:p>
        </p:txBody>
      </p:sp>
      <p:sp>
        <p:nvSpPr>
          <p:cNvPr id="3679" name="Google Shape;3679;p172"/>
          <p:cNvSpPr/>
          <p:nvPr/>
        </p:nvSpPr>
        <p:spPr>
          <a:xfrm>
            <a:off x="5950322" y="582570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API Management</a:t>
            </a:r>
            <a:endParaRPr sz="12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Condensed"/>
                <a:ea typeface="Roboto Condensed"/>
                <a:cs typeface="Roboto Condensed"/>
                <a:sym typeface="Roboto Condensed"/>
              </a:rPr>
              <a:t>(API access)</a:t>
            </a:r>
            <a:endParaRPr sz="1200" b="0" i="0" u="none" strike="noStrike" cap="none">
              <a:solidFill>
                <a:srgbClr val="000000"/>
              </a:solidFill>
              <a:latin typeface="Roboto Condensed"/>
              <a:ea typeface="Roboto Condensed"/>
              <a:cs typeface="Roboto Condensed"/>
              <a:sym typeface="Roboto Condensed"/>
            </a:endParaRPr>
          </a:p>
        </p:txBody>
      </p:sp>
      <p:sp>
        <p:nvSpPr>
          <p:cNvPr id="3680" name="Google Shape;3680;p172"/>
          <p:cNvSpPr/>
          <p:nvPr/>
        </p:nvSpPr>
        <p:spPr>
          <a:xfrm>
            <a:off x="466279" y="4553936"/>
            <a:ext cx="9646200" cy="783000"/>
          </a:xfrm>
          <a:prstGeom prst="rect">
            <a:avLst/>
          </a:prstGeom>
          <a:solidFill>
            <a:srgbClr val="EBF1F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681" name="Google Shape;3681;p172"/>
          <p:cNvSpPr/>
          <p:nvPr/>
        </p:nvSpPr>
        <p:spPr>
          <a:xfrm>
            <a:off x="2426676" y="4624814"/>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Enterprise Data Governance</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(Data Catalog)</a:t>
            </a:r>
            <a:endParaRPr sz="1400" b="0" i="0" u="none" strike="noStrike" cap="none">
              <a:solidFill>
                <a:srgbClr val="000000"/>
              </a:solidFill>
              <a:latin typeface="Arial"/>
              <a:ea typeface="Arial"/>
              <a:cs typeface="Arial"/>
              <a:sym typeface="Arial"/>
            </a:endParaRPr>
          </a:p>
        </p:txBody>
      </p:sp>
      <p:sp>
        <p:nvSpPr>
          <p:cNvPr id="3682" name="Google Shape;3682;p172"/>
          <p:cNvSpPr/>
          <p:nvPr/>
        </p:nvSpPr>
        <p:spPr>
          <a:xfrm>
            <a:off x="4185917" y="4624814"/>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Analytical Data Stores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(Analytical Data Product)</a:t>
            </a:r>
            <a:endParaRPr sz="1400" b="0" i="0" u="none" strike="noStrike" cap="none">
              <a:solidFill>
                <a:srgbClr val="000000"/>
              </a:solidFill>
              <a:latin typeface="Arial"/>
              <a:ea typeface="Arial"/>
              <a:cs typeface="Arial"/>
              <a:sym typeface="Arial"/>
            </a:endParaRPr>
          </a:p>
        </p:txBody>
      </p:sp>
      <p:sp>
        <p:nvSpPr>
          <p:cNvPr id="3683" name="Google Shape;3683;p172"/>
          <p:cNvSpPr/>
          <p:nvPr/>
        </p:nvSpPr>
        <p:spPr>
          <a:xfrm>
            <a:off x="5945158" y="4624814"/>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Operational Data Stores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(Near | Real time Data Product)</a:t>
            </a:r>
            <a:endParaRPr sz="1400" b="0" i="0" u="none" strike="noStrike" cap="none">
              <a:solidFill>
                <a:srgbClr val="000000"/>
              </a:solidFill>
              <a:latin typeface="Arial"/>
              <a:ea typeface="Arial"/>
              <a:cs typeface="Arial"/>
              <a:sym typeface="Arial"/>
            </a:endParaRPr>
          </a:p>
        </p:txBody>
      </p:sp>
      <p:sp>
        <p:nvSpPr>
          <p:cNvPr id="3684" name="Google Shape;3684;p172"/>
          <p:cNvSpPr/>
          <p:nvPr/>
        </p:nvSpPr>
        <p:spPr>
          <a:xfrm>
            <a:off x="7704399" y="4624814"/>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Object Storage</a:t>
            </a:r>
            <a:endParaRPr sz="1400" b="0" i="0" u="none" strike="noStrike" cap="none">
              <a:solidFill>
                <a:srgbClr val="000000"/>
              </a:solidFill>
              <a:latin typeface="Arial"/>
              <a:ea typeface="Arial"/>
              <a:cs typeface="Arial"/>
              <a:sym typeface="Arial"/>
            </a:endParaRPr>
          </a:p>
        </p:txBody>
      </p:sp>
      <p:sp>
        <p:nvSpPr>
          <p:cNvPr id="3685" name="Google Shape;3685;p172"/>
          <p:cNvSpPr/>
          <p:nvPr/>
        </p:nvSpPr>
        <p:spPr>
          <a:xfrm>
            <a:off x="2426676" y="497941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Data Security Management</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(Masking, Encryption)</a:t>
            </a:r>
            <a:endParaRPr sz="1600" b="0" i="0" u="none" strike="noStrike" cap="none">
              <a:solidFill>
                <a:srgbClr val="000000"/>
              </a:solidFill>
              <a:latin typeface="Roboto Condensed"/>
              <a:ea typeface="Roboto Condensed"/>
              <a:cs typeface="Roboto Condensed"/>
              <a:sym typeface="Roboto Condensed"/>
            </a:endParaRPr>
          </a:p>
        </p:txBody>
      </p:sp>
      <p:sp>
        <p:nvSpPr>
          <p:cNvPr id="3686" name="Google Shape;3686;p172"/>
          <p:cNvSpPr/>
          <p:nvPr/>
        </p:nvSpPr>
        <p:spPr>
          <a:xfrm>
            <a:off x="4185917" y="497941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Da</a:t>
            </a:r>
            <a:r>
              <a:rPr lang="en-US" sz="700" b="1">
                <a:latin typeface="Roboto Condensed"/>
                <a:ea typeface="Roboto Condensed"/>
                <a:cs typeface="Roboto Condensed"/>
                <a:sym typeface="Roboto Condensed"/>
              </a:rPr>
              <a:t>t</a:t>
            </a:r>
            <a:r>
              <a:rPr lang="en-US" sz="700" b="1" i="0" u="none" strike="noStrike" cap="none">
                <a:solidFill>
                  <a:srgbClr val="000000"/>
                </a:solidFill>
                <a:latin typeface="Roboto Condensed"/>
                <a:ea typeface="Roboto Condensed"/>
                <a:cs typeface="Roboto Condensed"/>
                <a:sym typeface="Roboto Condensed"/>
              </a:rPr>
              <a:t>a Integration Management</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(ETL, Pub/Sub, CDC)</a:t>
            </a:r>
            <a:endParaRPr sz="1600" b="0" i="0" u="none" strike="noStrike" cap="none">
              <a:solidFill>
                <a:srgbClr val="000000"/>
              </a:solidFill>
              <a:latin typeface="Roboto Condensed"/>
              <a:ea typeface="Roboto Condensed"/>
              <a:cs typeface="Roboto Condensed"/>
              <a:sym typeface="Roboto Condensed"/>
            </a:endParaRPr>
          </a:p>
        </p:txBody>
      </p:sp>
      <p:sp>
        <p:nvSpPr>
          <p:cNvPr id="3687" name="Google Shape;3687;p172"/>
          <p:cNvSpPr/>
          <p:nvPr/>
        </p:nvSpPr>
        <p:spPr>
          <a:xfrm>
            <a:off x="466279" y="3697266"/>
            <a:ext cx="9646200" cy="7830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688" name="Google Shape;3688;p172"/>
          <p:cNvSpPr/>
          <p:nvPr/>
        </p:nvSpPr>
        <p:spPr>
          <a:xfrm>
            <a:off x="2434192" y="3742694"/>
            <a:ext cx="16884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Knowledge Ingestion</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(Semi structured, Unstructured and Structured data)</a:t>
            </a:r>
            <a:endParaRPr sz="1600" b="0" i="0" u="none" strike="noStrike" cap="none">
              <a:solidFill>
                <a:srgbClr val="000000"/>
              </a:solidFill>
              <a:latin typeface="Roboto Condensed"/>
              <a:ea typeface="Roboto Condensed"/>
              <a:cs typeface="Roboto Condensed"/>
              <a:sym typeface="Roboto Condensed"/>
            </a:endParaRPr>
          </a:p>
        </p:txBody>
      </p:sp>
      <p:sp>
        <p:nvSpPr>
          <p:cNvPr id="3689" name="Google Shape;3689;p172"/>
          <p:cNvSpPr/>
          <p:nvPr/>
        </p:nvSpPr>
        <p:spPr>
          <a:xfrm>
            <a:off x="4176995" y="3742694"/>
            <a:ext cx="16884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Knowledge Retrieval</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(Retrieval strategies)</a:t>
            </a:r>
            <a:endParaRPr sz="700" b="0" i="0" u="none" strike="noStrike" cap="none">
              <a:solidFill>
                <a:schemeClr val="dk1"/>
              </a:solidFill>
              <a:latin typeface="Roboto Condensed"/>
              <a:ea typeface="Roboto Condensed"/>
              <a:cs typeface="Roboto Condensed"/>
              <a:sym typeface="Roboto Condensed"/>
            </a:endParaRPr>
          </a:p>
        </p:txBody>
      </p:sp>
      <p:sp>
        <p:nvSpPr>
          <p:cNvPr id="3690" name="Google Shape;3690;p172"/>
          <p:cNvSpPr/>
          <p:nvPr/>
        </p:nvSpPr>
        <p:spPr>
          <a:xfrm>
            <a:off x="5930126" y="3742693"/>
            <a:ext cx="16884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Knowledge Synthesis</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(Synthetic data generation)</a:t>
            </a:r>
            <a:endParaRPr sz="700" b="0" i="0" u="none" strike="noStrike" cap="none">
              <a:solidFill>
                <a:schemeClr val="dk1"/>
              </a:solidFill>
              <a:latin typeface="Roboto Condensed"/>
              <a:ea typeface="Roboto Condensed"/>
              <a:cs typeface="Roboto Condensed"/>
              <a:sym typeface="Roboto Condensed"/>
            </a:endParaRPr>
          </a:p>
        </p:txBody>
      </p:sp>
      <p:sp>
        <p:nvSpPr>
          <p:cNvPr id="3691" name="Google Shape;3691;p172"/>
          <p:cNvSpPr/>
          <p:nvPr/>
        </p:nvSpPr>
        <p:spPr>
          <a:xfrm>
            <a:off x="7683255" y="3742693"/>
            <a:ext cx="16884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Metadata Management</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chemeClr val="dk1"/>
                </a:solidFill>
                <a:latin typeface="Roboto Condensed"/>
                <a:ea typeface="Roboto Condensed"/>
                <a:cs typeface="Roboto Condensed"/>
                <a:sym typeface="Roboto Condensed"/>
              </a:rPr>
              <a:t>(metadata for unstructured content)</a:t>
            </a:r>
            <a:endParaRPr sz="1600" b="0" i="0" u="none" strike="noStrike" cap="none">
              <a:solidFill>
                <a:srgbClr val="000000"/>
              </a:solidFill>
              <a:latin typeface="Roboto Condensed"/>
              <a:ea typeface="Roboto Condensed"/>
              <a:cs typeface="Roboto Condensed"/>
              <a:sym typeface="Roboto Condensed"/>
            </a:endParaRPr>
          </a:p>
        </p:txBody>
      </p:sp>
      <p:sp>
        <p:nvSpPr>
          <p:cNvPr id="3692" name="Google Shape;3692;p172"/>
          <p:cNvSpPr/>
          <p:nvPr/>
        </p:nvSpPr>
        <p:spPr>
          <a:xfrm>
            <a:off x="2434192" y="4099751"/>
            <a:ext cx="16884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C00000"/>
                </a:solidFill>
                <a:latin typeface="Roboto Condensed"/>
                <a:ea typeface="Roboto Condensed"/>
                <a:cs typeface="Roboto Condensed"/>
                <a:sym typeface="Roboto Condensed"/>
              </a:rPr>
              <a:t>Taxonomy Management</a:t>
            </a:r>
            <a:endParaRPr sz="1400" b="0" i="0" u="none" strike="noStrike" cap="none">
              <a:solidFill>
                <a:srgbClr val="C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(Create, curate and manage taxonomy)</a:t>
            </a:r>
            <a:endParaRPr sz="1600" b="0" i="0" u="none" strike="noStrike" cap="none">
              <a:solidFill>
                <a:srgbClr val="000000"/>
              </a:solidFill>
              <a:latin typeface="Roboto Condensed"/>
              <a:ea typeface="Roboto Condensed"/>
              <a:cs typeface="Roboto Condensed"/>
              <a:sym typeface="Roboto Condensed"/>
            </a:endParaRPr>
          </a:p>
        </p:txBody>
      </p:sp>
      <p:sp>
        <p:nvSpPr>
          <p:cNvPr id="3693" name="Google Shape;3693;p172"/>
          <p:cNvSpPr/>
          <p:nvPr/>
        </p:nvSpPr>
        <p:spPr>
          <a:xfrm>
            <a:off x="4176995" y="4094835"/>
            <a:ext cx="16884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C00000"/>
                </a:solidFill>
                <a:latin typeface="Roboto Condensed"/>
                <a:ea typeface="Roboto Condensed"/>
                <a:cs typeface="Roboto Condensed"/>
                <a:sym typeface="Roboto Condensed"/>
              </a:rPr>
              <a:t>Ontology Management</a:t>
            </a:r>
            <a:endParaRPr sz="1400" b="0" i="0" u="none" strike="noStrike" cap="none">
              <a:solidFill>
                <a:srgbClr val="C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(Create, curate and manage ontologies)</a:t>
            </a:r>
            <a:endParaRPr sz="1600" b="0" i="0" u="none" strike="noStrike" cap="none">
              <a:solidFill>
                <a:srgbClr val="000000"/>
              </a:solidFill>
              <a:latin typeface="Roboto Condensed"/>
              <a:ea typeface="Roboto Condensed"/>
              <a:cs typeface="Roboto Condensed"/>
              <a:sym typeface="Roboto Condensed"/>
            </a:endParaRPr>
          </a:p>
        </p:txBody>
      </p:sp>
      <p:sp>
        <p:nvSpPr>
          <p:cNvPr id="3694" name="Google Shape;3694;p172"/>
          <p:cNvSpPr/>
          <p:nvPr/>
        </p:nvSpPr>
        <p:spPr>
          <a:xfrm>
            <a:off x="5930126" y="4094561"/>
            <a:ext cx="16875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Knowledge Graph</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(KG creation using taxonomy and ontology)</a:t>
            </a:r>
            <a:endParaRPr sz="1600" b="0" i="0" u="none" strike="noStrike" cap="none">
              <a:solidFill>
                <a:srgbClr val="000000"/>
              </a:solidFill>
              <a:latin typeface="Roboto Condensed"/>
              <a:ea typeface="Roboto Condensed"/>
              <a:cs typeface="Roboto Condensed"/>
              <a:sym typeface="Roboto Condensed"/>
            </a:endParaRPr>
          </a:p>
        </p:txBody>
      </p:sp>
      <p:sp>
        <p:nvSpPr>
          <p:cNvPr id="3695" name="Google Shape;3695;p172"/>
          <p:cNvSpPr/>
          <p:nvPr/>
        </p:nvSpPr>
        <p:spPr>
          <a:xfrm>
            <a:off x="7673117" y="4094561"/>
            <a:ext cx="16884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Vector Stores</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(Embedding Persistence)</a:t>
            </a:r>
            <a:endParaRPr sz="1600" b="0" i="0" u="none" strike="noStrike" cap="none">
              <a:solidFill>
                <a:srgbClr val="000000"/>
              </a:solidFill>
              <a:latin typeface="Roboto Condensed"/>
              <a:ea typeface="Roboto Condensed"/>
              <a:cs typeface="Roboto Condensed"/>
              <a:sym typeface="Roboto Condensed"/>
            </a:endParaRPr>
          </a:p>
        </p:txBody>
      </p:sp>
      <p:sp>
        <p:nvSpPr>
          <p:cNvPr id="3696" name="Google Shape;3696;p172"/>
          <p:cNvSpPr/>
          <p:nvPr/>
        </p:nvSpPr>
        <p:spPr>
          <a:xfrm>
            <a:off x="466279" y="2840596"/>
            <a:ext cx="9646200" cy="7830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697" name="Google Shape;3697;p172"/>
          <p:cNvSpPr/>
          <p:nvPr/>
        </p:nvSpPr>
        <p:spPr>
          <a:xfrm>
            <a:off x="2434192" y="3032160"/>
            <a:ext cx="17142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Registry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(Registry of approved Foundation models)</a:t>
            </a:r>
            <a:endParaRPr sz="1400" b="0" i="0" u="none" strike="noStrike" cap="none">
              <a:solidFill>
                <a:srgbClr val="000000"/>
              </a:solidFill>
              <a:latin typeface="Arial"/>
              <a:ea typeface="Arial"/>
              <a:cs typeface="Arial"/>
              <a:sym typeface="Arial"/>
            </a:endParaRPr>
          </a:p>
        </p:txBody>
      </p:sp>
      <p:sp>
        <p:nvSpPr>
          <p:cNvPr id="3698" name="Google Shape;3698;p172"/>
          <p:cNvSpPr/>
          <p:nvPr/>
        </p:nvSpPr>
        <p:spPr>
          <a:xfrm>
            <a:off x="4192996" y="3037440"/>
            <a:ext cx="18201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Fine Tuning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(Domain Adaptation of foundation models</a:t>
            </a:r>
            <a:r>
              <a:rPr lang="en-US" sz="800" b="0" i="0" u="none" strike="noStrike" cap="none">
                <a:solidFill>
                  <a:srgbClr val="000000"/>
                </a:solidFill>
                <a:latin typeface="Roboto Condensed"/>
                <a:ea typeface="Roboto Condensed"/>
                <a:cs typeface="Roboto Condensed"/>
                <a:sym typeface="Roboto Condensed"/>
              </a:rPr>
              <a:t>)</a:t>
            </a:r>
            <a:endParaRPr sz="800" b="0" i="0" u="none" strike="noStrike" cap="none">
              <a:solidFill>
                <a:schemeClr val="dk1"/>
              </a:solidFill>
              <a:latin typeface="Roboto Condensed"/>
              <a:ea typeface="Roboto Condensed"/>
              <a:cs typeface="Roboto Condensed"/>
              <a:sym typeface="Roboto Condensed"/>
            </a:endParaRPr>
          </a:p>
        </p:txBody>
      </p:sp>
      <p:sp>
        <p:nvSpPr>
          <p:cNvPr id="3699" name="Google Shape;3699;p172"/>
          <p:cNvSpPr/>
          <p:nvPr/>
        </p:nvSpPr>
        <p:spPr>
          <a:xfrm>
            <a:off x="7990574" y="3031939"/>
            <a:ext cx="18201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Benchmarking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(Identifying the right-fit model for the use case)</a:t>
            </a:r>
            <a:endParaRPr sz="1400" b="0" i="0" u="none" strike="noStrike" cap="none">
              <a:solidFill>
                <a:srgbClr val="000000"/>
              </a:solidFill>
              <a:latin typeface="Arial"/>
              <a:ea typeface="Arial"/>
              <a:cs typeface="Arial"/>
              <a:sym typeface="Arial"/>
            </a:endParaRPr>
          </a:p>
        </p:txBody>
      </p:sp>
      <p:sp>
        <p:nvSpPr>
          <p:cNvPr id="3700" name="Google Shape;3700;p172"/>
          <p:cNvSpPr/>
          <p:nvPr/>
        </p:nvSpPr>
        <p:spPr>
          <a:xfrm>
            <a:off x="6042185" y="3038779"/>
            <a:ext cx="19095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Security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(Guardrails, Content Filter)</a:t>
            </a:r>
            <a:endParaRPr sz="1400" b="0" i="0" u="none" strike="noStrike" cap="none">
              <a:solidFill>
                <a:srgbClr val="000000"/>
              </a:solidFill>
              <a:latin typeface="Arial"/>
              <a:ea typeface="Arial"/>
              <a:cs typeface="Arial"/>
              <a:sym typeface="Arial"/>
            </a:endParaRPr>
          </a:p>
        </p:txBody>
      </p:sp>
      <p:sp>
        <p:nvSpPr>
          <p:cNvPr id="3701" name="Google Shape;3701;p172"/>
          <p:cNvSpPr/>
          <p:nvPr/>
        </p:nvSpPr>
        <p:spPr>
          <a:xfrm>
            <a:off x="466279" y="1983926"/>
            <a:ext cx="9646200" cy="7830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702" name="Google Shape;3702;p172"/>
          <p:cNvSpPr/>
          <p:nvPr/>
        </p:nvSpPr>
        <p:spPr>
          <a:xfrm>
            <a:off x="2434192" y="2055957"/>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Orchestration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(no code, low code, pro-code)</a:t>
            </a:r>
            <a:endParaRPr sz="1400" b="0" i="0" u="none" strike="noStrike" cap="none">
              <a:solidFill>
                <a:srgbClr val="000000"/>
              </a:solidFill>
              <a:latin typeface="Arial"/>
              <a:ea typeface="Arial"/>
              <a:cs typeface="Arial"/>
              <a:sym typeface="Arial"/>
            </a:endParaRPr>
          </a:p>
        </p:txBody>
      </p:sp>
      <p:sp>
        <p:nvSpPr>
          <p:cNvPr id="3703" name="Google Shape;3703;p172"/>
          <p:cNvSpPr/>
          <p:nvPr/>
        </p:nvSpPr>
        <p:spPr>
          <a:xfrm>
            <a:off x="4180362" y="2055957"/>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Explainability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(Telemetry)</a:t>
            </a:r>
            <a:endParaRPr sz="1400" b="0" i="0" u="none" strike="noStrike" cap="none">
              <a:solidFill>
                <a:srgbClr val="000000"/>
              </a:solidFill>
              <a:latin typeface="Arial"/>
              <a:ea typeface="Arial"/>
              <a:cs typeface="Arial"/>
              <a:sym typeface="Arial"/>
            </a:endParaRPr>
          </a:p>
        </p:txBody>
      </p:sp>
      <p:sp>
        <p:nvSpPr>
          <p:cNvPr id="3704" name="Google Shape;3704;p172"/>
          <p:cNvSpPr/>
          <p:nvPr/>
        </p:nvSpPr>
        <p:spPr>
          <a:xfrm>
            <a:off x="2426676" y="2403411"/>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Memory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(Memory management)</a:t>
            </a:r>
            <a:endParaRPr sz="1400" b="0" i="0" u="none" strike="noStrike" cap="none">
              <a:solidFill>
                <a:srgbClr val="000000"/>
              </a:solidFill>
              <a:latin typeface="Arial"/>
              <a:ea typeface="Arial"/>
              <a:cs typeface="Arial"/>
              <a:sym typeface="Arial"/>
            </a:endParaRPr>
          </a:p>
        </p:txBody>
      </p:sp>
      <p:sp>
        <p:nvSpPr>
          <p:cNvPr id="3705" name="Google Shape;3705;p172"/>
          <p:cNvSpPr/>
          <p:nvPr/>
        </p:nvSpPr>
        <p:spPr>
          <a:xfrm>
            <a:off x="4176603" y="2403411"/>
            <a:ext cx="16875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Prompt Registry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(Prompt Management)</a:t>
            </a:r>
            <a:endParaRPr sz="1400" b="0" i="0" u="none" strike="noStrike" cap="none">
              <a:solidFill>
                <a:srgbClr val="000000"/>
              </a:solidFill>
              <a:latin typeface="Arial"/>
              <a:ea typeface="Arial"/>
              <a:cs typeface="Arial"/>
              <a:sym typeface="Arial"/>
            </a:endParaRPr>
          </a:p>
        </p:txBody>
      </p:sp>
      <p:sp>
        <p:nvSpPr>
          <p:cNvPr id="3706" name="Google Shape;3706;p172"/>
          <p:cNvSpPr/>
          <p:nvPr/>
        </p:nvSpPr>
        <p:spPr>
          <a:xfrm>
            <a:off x="5926531" y="2055957"/>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Tools and Protocols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(MCP, A2A, connectors)</a:t>
            </a:r>
            <a:endParaRPr sz="1400" b="0" i="0" u="none" strike="noStrike" cap="none">
              <a:solidFill>
                <a:srgbClr val="000000"/>
              </a:solidFill>
              <a:latin typeface="Arial"/>
              <a:ea typeface="Arial"/>
              <a:cs typeface="Arial"/>
              <a:sym typeface="Arial"/>
            </a:endParaRPr>
          </a:p>
        </p:txBody>
      </p:sp>
      <p:sp>
        <p:nvSpPr>
          <p:cNvPr id="3707" name="Google Shape;3707;p172"/>
          <p:cNvSpPr/>
          <p:nvPr/>
        </p:nvSpPr>
        <p:spPr>
          <a:xfrm>
            <a:off x="466279" y="1127256"/>
            <a:ext cx="9646200" cy="7830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708" name="Google Shape;3708;p172"/>
          <p:cNvSpPr/>
          <p:nvPr/>
        </p:nvSpPr>
        <p:spPr>
          <a:xfrm>
            <a:off x="2434192" y="1207031"/>
            <a:ext cx="16875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Certification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(Certified 1P and 3p Agents)</a:t>
            </a:r>
            <a:endParaRPr sz="1400" b="0" i="0" u="none" strike="noStrike" cap="none">
              <a:solidFill>
                <a:srgbClr val="000000"/>
              </a:solidFill>
              <a:latin typeface="Arial"/>
              <a:ea typeface="Arial"/>
              <a:cs typeface="Arial"/>
              <a:sym typeface="Arial"/>
            </a:endParaRPr>
          </a:p>
        </p:txBody>
      </p:sp>
      <p:sp>
        <p:nvSpPr>
          <p:cNvPr id="3709" name="Google Shape;3709;p172"/>
          <p:cNvSpPr/>
          <p:nvPr/>
        </p:nvSpPr>
        <p:spPr>
          <a:xfrm>
            <a:off x="5930126" y="1204660"/>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Evaluation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(LLM as judge, statistical metrics)</a:t>
            </a:r>
            <a:endParaRPr sz="1400" b="0" i="0" u="none" strike="noStrike" cap="none">
              <a:solidFill>
                <a:srgbClr val="000000"/>
              </a:solidFill>
              <a:latin typeface="Arial"/>
              <a:ea typeface="Arial"/>
              <a:cs typeface="Arial"/>
              <a:sym typeface="Arial"/>
            </a:endParaRPr>
          </a:p>
        </p:txBody>
      </p:sp>
      <p:sp>
        <p:nvSpPr>
          <p:cNvPr id="3710" name="Google Shape;3710;p172"/>
          <p:cNvSpPr/>
          <p:nvPr/>
        </p:nvSpPr>
        <p:spPr>
          <a:xfrm>
            <a:off x="2426677" y="1563939"/>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Human Feedback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(Thumbs up/down, structured feedback)</a:t>
            </a:r>
            <a:endParaRPr sz="1400" b="0" i="0" u="none" strike="noStrike" cap="none">
              <a:solidFill>
                <a:srgbClr val="000000"/>
              </a:solidFill>
              <a:latin typeface="Arial"/>
              <a:ea typeface="Arial"/>
              <a:cs typeface="Arial"/>
              <a:sym typeface="Arial"/>
            </a:endParaRPr>
          </a:p>
        </p:txBody>
      </p:sp>
      <p:sp>
        <p:nvSpPr>
          <p:cNvPr id="3711" name="Google Shape;3711;p172"/>
          <p:cNvSpPr/>
          <p:nvPr/>
        </p:nvSpPr>
        <p:spPr>
          <a:xfrm>
            <a:off x="4192994" y="1563939"/>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Security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(Identity management, Data and Tool controls)</a:t>
            </a:r>
            <a:endParaRPr sz="1400" b="0" i="0" u="none" strike="noStrike" cap="none">
              <a:solidFill>
                <a:srgbClr val="000000"/>
              </a:solidFill>
              <a:latin typeface="Arial"/>
              <a:ea typeface="Arial"/>
              <a:cs typeface="Arial"/>
              <a:sym typeface="Arial"/>
            </a:endParaRPr>
          </a:p>
        </p:txBody>
      </p:sp>
      <p:sp>
        <p:nvSpPr>
          <p:cNvPr id="3712" name="Google Shape;3712;p172"/>
          <p:cNvSpPr/>
          <p:nvPr/>
        </p:nvSpPr>
        <p:spPr>
          <a:xfrm>
            <a:off x="4182160" y="1211225"/>
            <a:ext cx="16875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Registry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(Agent registration – 1P and 3P agents)</a:t>
            </a:r>
            <a:endParaRPr sz="1400" b="0" i="0" u="none" strike="noStrike" cap="none">
              <a:solidFill>
                <a:srgbClr val="000000"/>
              </a:solidFill>
              <a:latin typeface="Arial"/>
              <a:ea typeface="Arial"/>
              <a:cs typeface="Arial"/>
              <a:sym typeface="Arial"/>
            </a:endParaRPr>
          </a:p>
        </p:txBody>
      </p:sp>
      <p:sp>
        <p:nvSpPr>
          <p:cNvPr id="3713" name="Google Shape;3713;p172"/>
          <p:cNvSpPr/>
          <p:nvPr/>
        </p:nvSpPr>
        <p:spPr>
          <a:xfrm>
            <a:off x="10320349" y="2482534"/>
            <a:ext cx="13323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Experimentation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(ML model experiment, Build, deploy, monitor)</a:t>
            </a:r>
            <a:endParaRPr sz="700" b="0" i="0" u="none" strike="noStrike" cap="none">
              <a:solidFill>
                <a:schemeClr val="dk1"/>
              </a:solidFill>
              <a:latin typeface="Roboto Condensed"/>
              <a:ea typeface="Roboto Condensed"/>
              <a:cs typeface="Roboto Condensed"/>
              <a:sym typeface="Roboto Condensed"/>
            </a:endParaRPr>
          </a:p>
        </p:txBody>
      </p:sp>
      <p:sp>
        <p:nvSpPr>
          <p:cNvPr id="3714" name="Google Shape;3714;p172"/>
          <p:cNvSpPr/>
          <p:nvPr/>
        </p:nvSpPr>
        <p:spPr>
          <a:xfrm>
            <a:off x="10320349" y="2925492"/>
            <a:ext cx="13323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Serving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(ML Inferencing)</a:t>
            </a:r>
            <a:endParaRPr sz="700" b="0" i="0" u="none" strike="noStrike" cap="none">
              <a:solidFill>
                <a:schemeClr val="dk1"/>
              </a:solidFill>
              <a:latin typeface="Roboto Condensed"/>
              <a:ea typeface="Roboto Condensed"/>
              <a:cs typeface="Roboto Condensed"/>
              <a:sym typeface="Roboto Condensed"/>
            </a:endParaRPr>
          </a:p>
        </p:txBody>
      </p:sp>
      <p:sp>
        <p:nvSpPr>
          <p:cNvPr id="3715" name="Google Shape;3715;p172"/>
          <p:cNvSpPr/>
          <p:nvPr/>
        </p:nvSpPr>
        <p:spPr>
          <a:xfrm>
            <a:off x="10339158" y="3768492"/>
            <a:ext cx="13323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Agent Deploy</a:t>
            </a:r>
            <a:endParaRPr sz="700" b="0" i="0"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(Agentic Application development and operations)</a:t>
            </a:r>
            <a:endParaRPr sz="700" b="0" i="0" u="none" strike="noStrike" cap="none">
              <a:solidFill>
                <a:schemeClr val="dk1"/>
              </a:solidFill>
              <a:latin typeface="Roboto Condensed"/>
              <a:ea typeface="Roboto Condensed"/>
              <a:cs typeface="Roboto Condensed"/>
              <a:sym typeface="Roboto Condensed"/>
            </a:endParaRPr>
          </a:p>
        </p:txBody>
      </p:sp>
      <p:sp>
        <p:nvSpPr>
          <p:cNvPr id="3716" name="Google Shape;3716;p172"/>
          <p:cNvSpPr/>
          <p:nvPr/>
        </p:nvSpPr>
        <p:spPr>
          <a:xfrm>
            <a:off x="10339158" y="4177059"/>
            <a:ext cx="13323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chemeClr val="dk1"/>
                </a:solidFill>
                <a:latin typeface="Roboto Condensed"/>
                <a:ea typeface="Roboto Condensed"/>
                <a:cs typeface="Roboto Condensed"/>
                <a:sym typeface="Roboto Condensed"/>
              </a:rPr>
              <a:t>Agent </a:t>
            </a:r>
            <a:r>
              <a:rPr lang="en-US" sz="700" b="1" i="0" u="none" strike="noStrike" cap="none">
                <a:solidFill>
                  <a:srgbClr val="000000"/>
                </a:solidFill>
                <a:latin typeface="Roboto Condensed"/>
                <a:ea typeface="Roboto Condensed"/>
                <a:cs typeface="Roboto Condensed"/>
                <a:sym typeface="Roboto Condensed"/>
              </a:rPr>
              <a:t>Observability</a:t>
            </a:r>
            <a:endParaRPr sz="700" b="0" i="0"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(Model, Application, Agent, Prompts, Ingestion pipelines)</a:t>
            </a:r>
            <a:endParaRPr sz="700" b="0" i="0" u="none" strike="noStrike" cap="none">
              <a:solidFill>
                <a:schemeClr val="dk1"/>
              </a:solidFill>
              <a:latin typeface="Roboto Condensed"/>
              <a:ea typeface="Roboto Condensed"/>
              <a:cs typeface="Roboto Condensed"/>
              <a:sym typeface="Roboto Condensed"/>
            </a:endParaRPr>
          </a:p>
        </p:txBody>
      </p:sp>
      <p:sp>
        <p:nvSpPr>
          <p:cNvPr id="3717" name="Google Shape;3717;p172"/>
          <p:cNvSpPr/>
          <p:nvPr/>
        </p:nvSpPr>
        <p:spPr>
          <a:xfrm>
            <a:off x="10320349" y="4584928"/>
            <a:ext cx="13323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Agent Improvement</a:t>
            </a:r>
            <a:endParaRPr sz="700" b="0" i="0"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(Feedback Integration)</a:t>
            </a:r>
            <a:endParaRPr sz="700" b="0" i="0" u="none" strike="noStrike" cap="none">
              <a:solidFill>
                <a:schemeClr val="dk1"/>
              </a:solidFill>
              <a:latin typeface="Roboto Condensed"/>
              <a:ea typeface="Roboto Condensed"/>
              <a:cs typeface="Roboto Condensed"/>
              <a:sym typeface="Roboto Condensed"/>
            </a:endParaRPr>
          </a:p>
        </p:txBody>
      </p:sp>
      <p:sp>
        <p:nvSpPr>
          <p:cNvPr id="3718" name="Google Shape;3718;p172"/>
          <p:cNvSpPr/>
          <p:nvPr/>
        </p:nvSpPr>
        <p:spPr>
          <a:xfrm>
            <a:off x="10339158" y="5251997"/>
            <a:ext cx="13323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AI Gateway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(Model, Agent)</a:t>
            </a:r>
            <a:endParaRPr sz="1400" b="0" i="0" u="none" strike="noStrike" cap="none">
              <a:solidFill>
                <a:srgbClr val="000000"/>
              </a:solidFill>
              <a:latin typeface="Arial"/>
              <a:ea typeface="Arial"/>
              <a:cs typeface="Arial"/>
              <a:sym typeface="Arial"/>
            </a:endParaRPr>
          </a:p>
        </p:txBody>
      </p:sp>
      <p:sp>
        <p:nvSpPr>
          <p:cNvPr id="3719" name="Google Shape;3719;p172"/>
          <p:cNvSpPr/>
          <p:nvPr/>
        </p:nvSpPr>
        <p:spPr>
          <a:xfrm>
            <a:off x="10286432" y="2490745"/>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400" b="0" i="0" u="none" strike="noStrike" cap="none">
              <a:solidFill>
                <a:srgbClr val="000000"/>
              </a:solidFill>
              <a:latin typeface="Arial"/>
              <a:ea typeface="Arial"/>
              <a:cs typeface="Arial"/>
              <a:sym typeface="Arial"/>
            </a:endParaRPr>
          </a:p>
        </p:txBody>
      </p:sp>
      <p:sp>
        <p:nvSpPr>
          <p:cNvPr id="3720" name="Google Shape;3720;p172"/>
          <p:cNvSpPr/>
          <p:nvPr/>
        </p:nvSpPr>
        <p:spPr>
          <a:xfrm>
            <a:off x="10286432" y="2900176"/>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400" b="0" i="0" u="none" strike="noStrike" cap="none">
              <a:solidFill>
                <a:srgbClr val="000000"/>
              </a:solidFill>
              <a:latin typeface="Arial"/>
              <a:ea typeface="Arial"/>
              <a:cs typeface="Arial"/>
              <a:sym typeface="Arial"/>
            </a:endParaRPr>
          </a:p>
        </p:txBody>
      </p:sp>
      <p:sp>
        <p:nvSpPr>
          <p:cNvPr id="3721" name="Google Shape;3721;p172"/>
          <p:cNvSpPr/>
          <p:nvPr/>
        </p:nvSpPr>
        <p:spPr>
          <a:xfrm>
            <a:off x="2434192" y="549902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722" name="Google Shape;3722;p172"/>
          <p:cNvSpPr/>
          <p:nvPr/>
        </p:nvSpPr>
        <p:spPr>
          <a:xfrm>
            <a:off x="4196055" y="549902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723" name="Google Shape;3723;p172"/>
          <p:cNvSpPr/>
          <p:nvPr/>
        </p:nvSpPr>
        <p:spPr>
          <a:xfrm>
            <a:off x="5959034" y="549902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724" name="Google Shape;3724;p172"/>
          <p:cNvSpPr/>
          <p:nvPr/>
        </p:nvSpPr>
        <p:spPr>
          <a:xfrm>
            <a:off x="2434192" y="5853976"/>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725" name="Google Shape;3725;p172"/>
          <p:cNvSpPr/>
          <p:nvPr/>
        </p:nvSpPr>
        <p:spPr>
          <a:xfrm>
            <a:off x="4203875" y="5837114"/>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726" name="Google Shape;3726;p172"/>
          <p:cNvSpPr/>
          <p:nvPr/>
        </p:nvSpPr>
        <p:spPr>
          <a:xfrm>
            <a:off x="5959034" y="5837114"/>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727" name="Google Shape;3727;p172"/>
          <p:cNvSpPr/>
          <p:nvPr/>
        </p:nvSpPr>
        <p:spPr>
          <a:xfrm>
            <a:off x="2434192" y="4638229"/>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728" name="Google Shape;3728;p172"/>
          <p:cNvSpPr/>
          <p:nvPr/>
        </p:nvSpPr>
        <p:spPr>
          <a:xfrm>
            <a:off x="2443614" y="500326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729" name="Google Shape;3729;p172"/>
          <p:cNvSpPr/>
          <p:nvPr/>
        </p:nvSpPr>
        <p:spPr>
          <a:xfrm>
            <a:off x="4203875" y="4638229"/>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730" name="Google Shape;3730;p172"/>
          <p:cNvSpPr/>
          <p:nvPr/>
        </p:nvSpPr>
        <p:spPr>
          <a:xfrm>
            <a:off x="4185917" y="500326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731" name="Google Shape;3731;p172"/>
          <p:cNvSpPr/>
          <p:nvPr/>
        </p:nvSpPr>
        <p:spPr>
          <a:xfrm>
            <a:off x="5959034" y="4638229"/>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732" name="Google Shape;3732;p172"/>
          <p:cNvSpPr/>
          <p:nvPr/>
        </p:nvSpPr>
        <p:spPr>
          <a:xfrm>
            <a:off x="7718275" y="4638229"/>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733" name="Google Shape;3733;p172"/>
          <p:cNvSpPr/>
          <p:nvPr/>
        </p:nvSpPr>
        <p:spPr>
          <a:xfrm>
            <a:off x="472704" y="5456671"/>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Cloud and Infrastructure</a:t>
            </a:r>
            <a:endParaRPr sz="1000" b="0" i="0" u="none" strike="noStrike" cap="none">
              <a:solidFill>
                <a:srgbClr val="000000"/>
              </a:solidFill>
              <a:latin typeface="Roboto Condensed"/>
              <a:ea typeface="Roboto Condensed"/>
              <a:cs typeface="Roboto Condensed"/>
              <a:sym typeface="Roboto Condensed"/>
            </a:endParaRPr>
          </a:p>
        </p:txBody>
      </p:sp>
      <p:sp>
        <p:nvSpPr>
          <p:cNvPr id="3734" name="Google Shape;3734;p172"/>
          <p:cNvSpPr/>
          <p:nvPr/>
        </p:nvSpPr>
        <p:spPr>
          <a:xfrm>
            <a:off x="472704" y="4609103"/>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Data</a:t>
            </a:r>
            <a:endParaRPr sz="1000" b="0" i="0" u="none" strike="noStrike" cap="none">
              <a:solidFill>
                <a:srgbClr val="000000"/>
              </a:solidFill>
              <a:latin typeface="Roboto Condensed"/>
              <a:ea typeface="Roboto Condensed"/>
              <a:cs typeface="Roboto Condensed"/>
              <a:sym typeface="Roboto Condensed"/>
            </a:endParaRPr>
          </a:p>
        </p:txBody>
      </p:sp>
      <p:sp>
        <p:nvSpPr>
          <p:cNvPr id="3735" name="Google Shape;3735;p172"/>
          <p:cNvSpPr/>
          <p:nvPr/>
        </p:nvSpPr>
        <p:spPr>
          <a:xfrm>
            <a:off x="472704" y="3756274"/>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Knowledge</a:t>
            </a:r>
            <a:endParaRPr sz="1000" b="0" i="0" u="none" strike="noStrike" cap="none">
              <a:solidFill>
                <a:srgbClr val="000000"/>
              </a:solidFill>
              <a:latin typeface="Roboto Condensed"/>
              <a:ea typeface="Roboto Condensed"/>
              <a:cs typeface="Roboto Condensed"/>
              <a:sym typeface="Roboto Condensed"/>
            </a:endParaRPr>
          </a:p>
        </p:txBody>
      </p:sp>
      <p:sp>
        <p:nvSpPr>
          <p:cNvPr id="3736" name="Google Shape;3736;p172"/>
          <p:cNvSpPr/>
          <p:nvPr/>
        </p:nvSpPr>
        <p:spPr>
          <a:xfrm>
            <a:off x="472704" y="2844352"/>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Model</a:t>
            </a:r>
            <a:endParaRPr sz="1000" b="0" i="0" u="none" strike="noStrike" cap="none">
              <a:solidFill>
                <a:srgbClr val="000000"/>
              </a:solidFill>
              <a:latin typeface="Roboto Condensed"/>
              <a:ea typeface="Roboto Condensed"/>
              <a:cs typeface="Roboto Condensed"/>
              <a:sym typeface="Roboto Condensed"/>
            </a:endParaRPr>
          </a:p>
        </p:txBody>
      </p:sp>
      <p:sp>
        <p:nvSpPr>
          <p:cNvPr id="3737" name="Google Shape;3737;p172"/>
          <p:cNvSpPr/>
          <p:nvPr/>
        </p:nvSpPr>
        <p:spPr>
          <a:xfrm>
            <a:off x="472704" y="2031728"/>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Agent</a:t>
            </a:r>
            <a:endParaRPr sz="1000" b="0" i="0" u="none" strike="noStrike" cap="none">
              <a:solidFill>
                <a:srgbClr val="000000"/>
              </a:solidFill>
              <a:latin typeface="Roboto Condensed"/>
              <a:ea typeface="Roboto Condensed"/>
              <a:cs typeface="Roboto Condensed"/>
              <a:sym typeface="Roboto Condensed"/>
            </a:endParaRPr>
          </a:p>
        </p:txBody>
      </p:sp>
      <p:sp>
        <p:nvSpPr>
          <p:cNvPr id="3738" name="Google Shape;3738;p172"/>
          <p:cNvSpPr/>
          <p:nvPr/>
        </p:nvSpPr>
        <p:spPr>
          <a:xfrm>
            <a:off x="472704" y="1178884"/>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Agent </a:t>
            </a: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Governance</a:t>
            </a:r>
            <a:endParaRPr sz="1000" b="0" i="0" u="none" strike="noStrike" cap="none">
              <a:solidFill>
                <a:srgbClr val="000000"/>
              </a:solidFill>
              <a:latin typeface="Roboto Condensed"/>
              <a:ea typeface="Roboto Condensed"/>
              <a:cs typeface="Roboto Condensed"/>
              <a:sym typeface="Roboto Condensed"/>
            </a:endParaRPr>
          </a:p>
        </p:txBody>
      </p:sp>
      <p:sp>
        <p:nvSpPr>
          <p:cNvPr id="3739" name="Google Shape;3739;p172"/>
          <p:cNvSpPr/>
          <p:nvPr/>
        </p:nvSpPr>
        <p:spPr>
          <a:xfrm>
            <a:off x="10208777" y="1107960"/>
            <a:ext cx="1537500" cy="6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AI Operations</a:t>
            </a:r>
            <a:endParaRPr sz="1600" b="0" i="0" u="none" strike="noStrike" cap="none">
              <a:solidFill>
                <a:srgbClr val="000000"/>
              </a:solidFill>
              <a:latin typeface="Roboto Condensed"/>
              <a:ea typeface="Roboto Condensed"/>
              <a:cs typeface="Roboto Condensed"/>
              <a:sym typeface="Roboto Condensed"/>
            </a:endParaRPr>
          </a:p>
        </p:txBody>
      </p:sp>
      <p:sp>
        <p:nvSpPr>
          <p:cNvPr id="3740" name="Google Shape;3740;p172"/>
          <p:cNvSpPr/>
          <p:nvPr/>
        </p:nvSpPr>
        <p:spPr>
          <a:xfrm>
            <a:off x="7682908" y="545958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Standards and Policy Management</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(NIST Controls) </a:t>
            </a:r>
            <a:endParaRPr sz="1400" b="0" i="0" u="none" strike="noStrike" cap="none">
              <a:solidFill>
                <a:srgbClr val="000000"/>
              </a:solidFill>
              <a:latin typeface="Roboto Condensed"/>
              <a:ea typeface="Roboto Condensed"/>
              <a:cs typeface="Roboto Condensed"/>
              <a:sym typeface="Roboto Condensed"/>
            </a:endParaRPr>
          </a:p>
        </p:txBody>
      </p:sp>
      <p:sp>
        <p:nvSpPr>
          <p:cNvPr id="3741" name="Google Shape;3741;p172"/>
          <p:cNvSpPr/>
          <p:nvPr/>
        </p:nvSpPr>
        <p:spPr>
          <a:xfrm>
            <a:off x="7682896" y="5822458"/>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Vulnerability Management</a:t>
            </a:r>
            <a:endParaRPr sz="12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endParaRPr sz="1200" b="0" i="0" u="none" strike="noStrike" cap="none">
              <a:solidFill>
                <a:srgbClr val="000000"/>
              </a:solidFill>
              <a:latin typeface="Roboto Condensed"/>
              <a:ea typeface="Roboto Condensed"/>
              <a:cs typeface="Roboto Condensed"/>
              <a:sym typeface="Roboto Condensed"/>
            </a:endParaRPr>
          </a:p>
        </p:txBody>
      </p:sp>
      <p:sp>
        <p:nvSpPr>
          <p:cNvPr id="3742" name="Google Shape;3742;p172"/>
          <p:cNvSpPr/>
          <p:nvPr/>
        </p:nvSpPr>
        <p:spPr>
          <a:xfrm>
            <a:off x="7673807" y="5830243"/>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743" name="Google Shape;3743;p172"/>
          <p:cNvSpPr/>
          <p:nvPr/>
        </p:nvSpPr>
        <p:spPr>
          <a:xfrm>
            <a:off x="7647077" y="5471584"/>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744" name="Google Shape;3744;p172"/>
          <p:cNvSpPr/>
          <p:nvPr/>
        </p:nvSpPr>
        <p:spPr>
          <a:xfrm>
            <a:off x="10339158" y="5619499"/>
            <a:ext cx="13323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MCP Gateway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(Tools)</a:t>
            </a:r>
            <a:endParaRPr sz="1400" b="0" i="0" u="none" strike="noStrike" cap="none">
              <a:solidFill>
                <a:srgbClr val="000000"/>
              </a:solidFill>
              <a:latin typeface="Arial"/>
              <a:ea typeface="Arial"/>
              <a:cs typeface="Arial"/>
              <a:sym typeface="Arial"/>
            </a:endParaRPr>
          </a:p>
        </p:txBody>
      </p:sp>
      <p:grpSp>
        <p:nvGrpSpPr>
          <p:cNvPr id="3745" name="Google Shape;3745;p172"/>
          <p:cNvGrpSpPr/>
          <p:nvPr/>
        </p:nvGrpSpPr>
        <p:grpSpPr>
          <a:xfrm>
            <a:off x="1417837" y="6305549"/>
            <a:ext cx="7413264" cy="230700"/>
            <a:chOff x="1531103" y="6324551"/>
            <a:chExt cx="7413264" cy="230700"/>
          </a:xfrm>
        </p:grpSpPr>
        <p:sp>
          <p:nvSpPr>
            <p:cNvPr id="3746" name="Google Shape;3746;p172"/>
            <p:cNvSpPr txBox="1"/>
            <p:nvPr/>
          </p:nvSpPr>
          <p:spPr>
            <a:xfrm>
              <a:off x="1531103" y="6324551"/>
              <a:ext cx="15141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900" b="1" i="1" u="none" strike="noStrike" cap="none">
                  <a:solidFill>
                    <a:srgbClr val="C00000"/>
                  </a:solidFill>
                  <a:latin typeface="Roboto Condensed"/>
                  <a:ea typeface="Roboto Condensed"/>
                  <a:cs typeface="Roboto Condensed"/>
                  <a:sym typeface="Roboto Condensed"/>
                </a:rPr>
                <a:t>Level 2 Capability</a:t>
              </a:r>
              <a:endParaRPr sz="900" b="1" i="1" u="none" strike="noStrike" cap="none">
                <a:solidFill>
                  <a:srgbClr val="C00000"/>
                </a:solidFill>
                <a:latin typeface="Roboto Condensed"/>
                <a:ea typeface="Roboto Condensed"/>
                <a:cs typeface="Roboto Condensed"/>
                <a:sym typeface="Roboto Condensed"/>
              </a:endParaRPr>
            </a:p>
          </p:txBody>
        </p:sp>
        <p:sp>
          <p:nvSpPr>
            <p:cNvPr id="3747" name="Google Shape;3747;p172"/>
            <p:cNvSpPr txBox="1"/>
            <p:nvPr/>
          </p:nvSpPr>
          <p:spPr>
            <a:xfrm>
              <a:off x="2677268" y="6324551"/>
              <a:ext cx="14811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900" b="1" i="1" u="none" strike="noStrike" cap="none">
                  <a:solidFill>
                    <a:schemeClr val="dk1"/>
                  </a:solidFill>
                  <a:latin typeface="Roboto Condensed"/>
                  <a:ea typeface="Roboto Condensed"/>
                  <a:cs typeface="Roboto Condensed"/>
                  <a:sym typeface="Roboto Condensed"/>
                </a:rPr>
                <a:t>Level 3 Capability</a:t>
              </a:r>
              <a:endParaRPr sz="900" b="0" i="0" u="none" strike="noStrike" cap="none">
                <a:solidFill>
                  <a:schemeClr val="dk1"/>
                </a:solidFill>
                <a:latin typeface="Roboto Condensed"/>
                <a:ea typeface="Roboto Condensed"/>
                <a:cs typeface="Roboto Condensed"/>
                <a:sym typeface="Roboto Condensed"/>
              </a:endParaRPr>
            </a:p>
          </p:txBody>
        </p:sp>
        <p:sp>
          <p:nvSpPr>
            <p:cNvPr id="3748" name="Google Shape;3748;p172"/>
            <p:cNvSpPr/>
            <p:nvPr/>
          </p:nvSpPr>
          <p:spPr>
            <a:xfrm>
              <a:off x="7846967" y="6348507"/>
              <a:ext cx="1097400" cy="183000"/>
            </a:xfrm>
            <a:prstGeom prst="roundRect">
              <a:avLst>
                <a:gd name="adj" fmla="val 16667"/>
              </a:avLst>
            </a:prstGeom>
            <a:solidFill>
              <a:srgbClr val="EBF1F7"/>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DATA</a:t>
              </a:r>
              <a:endParaRPr sz="900" b="0" i="1" u="none" strike="noStrike" cap="none">
                <a:solidFill>
                  <a:srgbClr val="000000"/>
                </a:solidFill>
                <a:latin typeface="Roboto Condensed"/>
                <a:ea typeface="Roboto Condensed"/>
                <a:cs typeface="Roboto Condensed"/>
                <a:sym typeface="Roboto Condensed"/>
              </a:endParaRPr>
            </a:p>
          </p:txBody>
        </p:sp>
        <p:sp>
          <p:nvSpPr>
            <p:cNvPr id="3749" name="Google Shape;3749;p172"/>
            <p:cNvSpPr/>
            <p:nvPr/>
          </p:nvSpPr>
          <p:spPr>
            <a:xfrm>
              <a:off x="5348977" y="6348507"/>
              <a:ext cx="1097400" cy="183000"/>
            </a:xfrm>
            <a:prstGeom prst="roundRect">
              <a:avLst>
                <a:gd name="adj" fmla="val 16667"/>
              </a:avLst>
            </a:prstGeom>
            <a:solidFill>
              <a:srgbClr val="BCDFFC"/>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CLOUD &amp; INFRA</a:t>
              </a:r>
              <a:endParaRPr sz="900" b="0" i="1" u="none" strike="noStrike" cap="none">
                <a:solidFill>
                  <a:srgbClr val="000000"/>
                </a:solidFill>
                <a:latin typeface="Roboto Condensed"/>
                <a:ea typeface="Roboto Condensed"/>
                <a:cs typeface="Roboto Condensed"/>
                <a:sym typeface="Roboto Condensed"/>
              </a:endParaRPr>
            </a:p>
          </p:txBody>
        </p:sp>
        <p:sp>
          <p:nvSpPr>
            <p:cNvPr id="3750" name="Google Shape;3750;p172"/>
            <p:cNvSpPr/>
            <p:nvPr/>
          </p:nvSpPr>
          <p:spPr>
            <a:xfrm>
              <a:off x="6597972" y="6348507"/>
              <a:ext cx="1097400" cy="183000"/>
            </a:xfrm>
            <a:prstGeom prst="roundRect">
              <a:avLst>
                <a:gd name="adj" fmla="val 16667"/>
              </a:avLst>
            </a:prstGeom>
            <a:solidFill>
              <a:srgbClr val="EEEEEE"/>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PLATFORM</a:t>
              </a:r>
              <a:endParaRPr sz="900" b="0" i="1" u="none" strike="noStrike" cap="none">
                <a:solidFill>
                  <a:srgbClr val="000000"/>
                </a:solidFill>
                <a:latin typeface="Roboto Condensed"/>
                <a:ea typeface="Roboto Condensed"/>
                <a:cs typeface="Roboto Condensed"/>
                <a:sym typeface="Roboto Condensed"/>
              </a:endParaRPr>
            </a:p>
          </p:txBody>
        </p:sp>
        <p:sp>
          <p:nvSpPr>
            <p:cNvPr id="3751" name="Google Shape;3751;p172"/>
            <p:cNvSpPr/>
            <p:nvPr/>
          </p:nvSpPr>
          <p:spPr>
            <a:xfrm>
              <a:off x="3807294" y="6351538"/>
              <a:ext cx="1481100" cy="176700"/>
            </a:xfrm>
            <a:prstGeom prst="roundRect">
              <a:avLst>
                <a:gd name="adj" fmla="val 16667"/>
              </a:avLst>
            </a:prstGeom>
            <a:solidFill>
              <a:srgbClr val="0033A0"/>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lt1"/>
                  </a:solidFill>
                  <a:latin typeface="Roboto Condensed"/>
                  <a:ea typeface="Roboto Condensed"/>
                  <a:cs typeface="Roboto Condensed"/>
                  <a:sym typeface="Roboto Condensed"/>
                </a:rPr>
                <a:t>EXISTING CAPABILITY</a:t>
              </a:r>
              <a:endParaRPr sz="1400" b="0" i="0" u="none" strike="noStrike" cap="none">
                <a:solidFill>
                  <a:srgbClr val="000000"/>
                </a:solidFill>
                <a:latin typeface="Arial"/>
                <a:ea typeface="Arial"/>
                <a:cs typeface="Arial"/>
                <a:sym typeface="Arial"/>
              </a:endParaRPr>
            </a:p>
          </p:txBody>
        </p:sp>
      </p:grpSp>
      <p:sp>
        <p:nvSpPr>
          <p:cNvPr id="3752" name="Google Shape;3752;p172"/>
          <p:cNvSpPr/>
          <p:nvPr/>
        </p:nvSpPr>
        <p:spPr>
          <a:xfrm>
            <a:off x="1255958" y="6255539"/>
            <a:ext cx="9156600" cy="330900"/>
          </a:xfrm>
          <a:prstGeom prst="roundRect">
            <a:avLst>
              <a:gd name="adj" fmla="val 16667"/>
            </a:avLst>
          </a:prstGeom>
          <a:noFill/>
          <a:ln w="9525" cap="flat" cmpd="sng">
            <a:solidFill>
              <a:srgbClr val="A5A5A5"/>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93"/>
              <a:buFont typeface="Arial"/>
              <a:buNone/>
            </a:pPr>
            <a:endParaRPr sz="893" b="0" i="0" u="none" strike="noStrike" cap="none">
              <a:solidFill>
                <a:srgbClr val="000000"/>
              </a:solidFill>
              <a:latin typeface="Roboto Condensed"/>
              <a:ea typeface="Roboto Condensed"/>
              <a:cs typeface="Roboto Condensed"/>
              <a:sym typeface="Roboto Condensed"/>
            </a:endParaRPr>
          </a:p>
        </p:txBody>
      </p:sp>
      <p:sp>
        <p:nvSpPr>
          <p:cNvPr id="3753" name="Google Shape;3753;p172"/>
          <p:cNvSpPr/>
          <p:nvPr/>
        </p:nvSpPr>
        <p:spPr>
          <a:xfrm>
            <a:off x="9734111" y="124461"/>
            <a:ext cx="2180400" cy="66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lt1"/>
                </a:solidFill>
                <a:latin typeface="Roboto Condensed"/>
                <a:ea typeface="Roboto Condensed"/>
                <a:cs typeface="Roboto Condensed"/>
                <a:sym typeface="Roboto Condensed"/>
              </a:rPr>
              <a:t>*Existing capabilities will need enhancements during use case enablement</a:t>
            </a:r>
            <a:endParaRPr sz="1200" i="0" u="none" strike="noStrike" cap="none">
              <a:solidFill>
                <a:schemeClr val="lt1"/>
              </a:solidFill>
              <a:latin typeface="Roboto Condensed"/>
              <a:ea typeface="Roboto Condensed"/>
              <a:cs typeface="Roboto Condensed"/>
              <a:sym typeface="Roboto Condensed"/>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3757"/>
        <p:cNvGrpSpPr/>
        <p:nvPr/>
      </p:nvGrpSpPr>
      <p:grpSpPr>
        <a:xfrm>
          <a:off x="0" y="0"/>
          <a:ext cx="0" cy="0"/>
          <a:chOff x="0" y="0"/>
          <a:chExt cx="0" cy="0"/>
        </a:xfrm>
      </p:grpSpPr>
      <p:sp>
        <p:nvSpPr>
          <p:cNvPr id="3758" name="Google Shape;3758;p173"/>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Agentic AI Platform Capabilities – Knowledge Assist</a:t>
            </a:r>
            <a:endParaRPr/>
          </a:p>
        </p:txBody>
      </p:sp>
      <p:sp>
        <p:nvSpPr>
          <p:cNvPr id="3759" name="Google Shape;3759;p173"/>
          <p:cNvSpPr/>
          <p:nvPr/>
        </p:nvSpPr>
        <p:spPr>
          <a:xfrm>
            <a:off x="8997056" y="6329505"/>
            <a:ext cx="1309800" cy="183000"/>
          </a:xfrm>
          <a:prstGeom prst="roundRect">
            <a:avLst>
              <a:gd name="adj" fmla="val 16667"/>
            </a:avLst>
          </a:prstGeom>
          <a:solidFill>
            <a:srgbClr val="C4EED6"/>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MVP Level 3 Capabilities</a:t>
            </a:r>
            <a:endParaRPr sz="1400" b="0" i="0" u="none" strike="noStrike" cap="none">
              <a:solidFill>
                <a:srgbClr val="000000"/>
              </a:solidFill>
              <a:latin typeface="Arial"/>
              <a:ea typeface="Arial"/>
              <a:cs typeface="Arial"/>
              <a:sym typeface="Arial"/>
            </a:endParaRPr>
          </a:p>
        </p:txBody>
      </p:sp>
      <p:sp>
        <p:nvSpPr>
          <p:cNvPr id="3760" name="Google Shape;3760;p173"/>
          <p:cNvSpPr/>
          <p:nvPr/>
        </p:nvSpPr>
        <p:spPr>
          <a:xfrm>
            <a:off x="10208777" y="1127127"/>
            <a:ext cx="1537500" cy="50664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761" name="Google Shape;3761;p173"/>
          <p:cNvSpPr/>
          <p:nvPr/>
        </p:nvSpPr>
        <p:spPr>
          <a:xfrm>
            <a:off x="466280" y="5410604"/>
            <a:ext cx="9646200" cy="783000"/>
          </a:xfrm>
          <a:prstGeom prst="rect">
            <a:avLst/>
          </a:prstGeom>
          <a:solidFill>
            <a:srgbClr val="BCDFF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762" name="Google Shape;3762;p173"/>
          <p:cNvSpPr/>
          <p:nvPr/>
        </p:nvSpPr>
        <p:spPr>
          <a:xfrm>
            <a:off x="2426676" y="5470753"/>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Server, Container</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(Agent Run Time)</a:t>
            </a:r>
            <a:endParaRPr sz="1400" b="0" i="0" u="none" strike="noStrike" cap="none">
              <a:solidFill>
                <a:srgbClr val="000000"/>
              </a:solidFill>
              <a:latin typeface="Roboto Condensed"/>
              <a:ea typeface="Roboto Condensed"/>
              <a:cs typeface="Roboto Condensed"/>
              <a:sym typeface="Roboto Condensed"/>
            </a:endParaRPr>
          </a:p>
        </p:txBody>
      </p:sp>
      <p:sp>
        <p:nvSpPr>
          <p:cNvPr id="3763" name="Google Shape;3763;p173"/>
          <p:cNvSpPr/>
          <p:nvPr/>
        </p:nvSpPr>
        <p:spPr>
          <a:xfrm>
            <a:off x="4293096" y="4832901"/>
            <a:ext cx="1668900" cy="2700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endParaRPr sz="1400" b="0" i="0" u="none" strike="noStrike" cap="none">
              <a:solidFill>
                <a:srgbClr val="000000"/>
              </a:solidFill>
              <a:latin typeface="Roboto Condensed"/>
              <a:ea typeface="Roboto Condensed"/>
              <a:cs typeface="Roboto Condensed"/>
              <a:sym typeface="Roboto Condensed"/>
            </a:endParaRPr>
          </a:p>
        </p:txBody>
      </p:sp>
      <p:sp>
        <p:nvSpPr>
          <p:cNvPr id="3764" name="Google Shape;3764;p173"/>
          <p:cNvSpPr/>
          <p:nvPr/>
        </p:nvSpPr>
        <p:spPr>
          <a:xfrm>
            <a:off x="4185917" y="5470753"/>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Cost Control</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(Tagging, Budgets and Alerts)</a:t>
            </a:r>
            <a:endParaRPr sz="1400" b="0" i="0" u="none" strike="noStrike" cap="none">
              <a:solidFill>
                <a:srgbClr val="000000"/>
              </a:solidFill>
              <a:latin typeface="Roboto Condensed"/>
              <a:ea typeface="Roboto Condensed"/>
              <a:cs typeface="Roboto Condensed"/>
              <a:sym typeface="Roboto Condensed"/>
            </a:endParaRPr>
          </a:p>
        </p:txBody>
      </p:sp>
      <p:sp>
        <p:nvSpPr>
          <p:cNvPr id="3765" name="Google Shape;3765;p173"/>
          <p:cNvSpPr/>
          <p:nvPr/>
        </p:nvSpPr>
        <p:spPr>
          <a:xfrm>
            <a:off x="5950322" y="5470753"/>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Observability</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(Telemetry) </a:t>
            </a:r>
            <a:endParaRPr sz="1400" b="0" i="0" u="none" strike="noStrike" cap="none">
              <a:solidFill>
                <a:srgbClr val="000000"/>
              </a:solidFill>
              <a:latin typeface="Roboto Condensed"/>
              <a:ea typeface="Roboto Condensed"/>
              <a:cs typeface="Roboto Condensed"/>
              <a:sym typeface="Roboto Condensed"/>
            </a:endParaRPr>
          </a:p>
        </p:txBody>
      </p:sp>
      <p:sp>
        <p:nvSpPr>
          <p:cNvPr id="3766" name="Google Shape;3766;p173"/>
          <p:cNvSpPr/>
          <p:nvPr/>
        </p:nvSpPr>
        <p:spPr>
          <a:xfrm>
            <a:off x="2426676" y="582570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Identity and Access Management</a:t>
            </a:r>
            <a:endParaRPr sz="12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Condensed"/>
                <a:ea typeface="Roboto Condensed"/>
                <a:cs typeface="Roboto Condensed"/>
                <a:sym typeface="Roboto Condensed"/>
              </a:rPr>
              <a:t>(Identity Access Management) </a:t>
            </a:r>
            <a:endParaRPr sz="1200" b="0" i="0" u="none" strike="noStrike" cap="none">
              <a:solidFill>
                <a:srgbClr val="000000"/>
              </a:solidFill>
              <a:latin typeface="Roboto Condensed"/>
              <a:ea typeface="Roboto Condensed"/>
              <a:cs typeface="Roboto Condensed"/>
              <a:sym typeface="Roboto Condensed"/>
            </a:endParaRPr>
          </a:p>
        </p:txBody>
      </p:sp>
      <p:sp>
        <p:nvSpPr>
          <p:cNvPr id="3767" name="Google Shape;3767;p173"/>
          <p:cNvSpPr/>
          <p:nvPr/>
        </p:nvSpPr>
        <p:spPr>
          <a:xfrm>
            <a:off x="4185917" y="582570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Network Management</a:t>
            </a:r>
            <a:endParaRPr sz="12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Condensed"/>
                <a:ea typeface="Roboto Condensed"/>
                <a:cs typeface="Roboto Condensed"/>
                <a:sym typeface="Roboto Condensed"/>
              </a:rPr>
              <a:t>(VPC,Subnets, Routes) </a:t>
            </a:r>
            <a:endParaRPr sz="1200" b="0" i="0" u="none" strike="noStrike" cap="none">
              <a:solidFill>
                <a:srgbClr val="000000"/>
              </a:solidFill>
              <a:latin typeface="Roboto Condensed"/>
              <a:ea typeface="Roboto Condensed"/>
              <a:cs typeface="Roboto Condensed"/>
              <a:sym typeface="Roboto Condensed"/>
            </a:endParaRPr>
          </a:p>
        </p:txBody>
      </p:sp>
      <p:sp>
        <p:nvSpPr>
          <p:cNvPr id="3768" name="Google Shape;3768;p173"/>
          <p:cNvSpPr/>
          <p:nvPr/>
        </p:nvSpPr>
        <p:spPr>
          <a:xfrm>
            <a:off x="5950322" y="582570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API Management</a:t>
            </a:r>
            <a:endParaRPr sz="12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Condensed"/>
                <a:ea typeface="Roboto Condensed"/>
                <a:cs typeface="Roboto Condensed"/>
                <a:sym typeface="Roboto Condensed"/>
              </a:rPr>
              <a:t>(API access)</a:t>
            </a:r>
            <a:endParaRPr sz="1200" b="0" i="0" u="none" strike="noStrike" cap="none">
              <a:solidFill>
                <a:srgbClr val="000000"/>
              </a:solidFill>
              <a:latin typeface="Roboto Condensed"/>
              <a:ea typeface="Roboto Condensed"/>
              <a:cs typeface="Roboto Condensed"/>
              <a:sym typeface="Roboto Condensed"/>
            </a:endParaRPr>
          </a:p>
        </p:txBody>
      </p:sp>
      <p:sp>
        <p:nvSpPr>
          <p:cNvPr id="3769" name="Google Shape;3769;p173"/>
          <p:cNvSpPr/>
          <p:nvPr/>
        </p:nvSpPr>
        <p:spPr>
          <a:xfrm>
            <a:off x="466279" y="4553936"/>
            <a:ext cx="9646200" cy="783000"/>
          </a:xfrm>
          <a:prstGeom prst="rect">
            <a:avLst/>
          </a:prstGeom>
          <a:solidFill>
            <a:srgbClr val="EBF1F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770" name="Google Shape;3770;p173"/>
          <p:cNvSpPr/>
          <p:nvPr/>
        </p:nvSpPr>
        <p:spPr>
          <a:xfrm>
            <a:off x="2426676" y="4624814"/>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Enterprise Data Governance</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(Data Catalog)</a:t>
            </a:r>
            <a:endParaRPr sz="1400" b="0" i="0" u="none" strike="noStrike" cap="none">
              <a:solidFill>
                <a:srgbClr val="000000"/>
              </a:solidFill>
              <a:latin typeface="Arial"/>
              <a:ea typeface="Arial"/>
              <a:cs typeface="Arial"/>
              <a:sym typeface="Arial"/>
            </a:endParaRPr>
          </a:p>
        </p:txBody>
      </p:sp>
      <p:sp>
        <p:nvSpPr>
          <p:cNvPr id="3771" name="Google Shape;3771;p173"/>
          <p:cNvSpPr/>
          <p:nvPr/>
        </p:nvSpPr>
        <p:spPr>
          <a:xfrm>
            <a:off x="4185917" y="4624814"/>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Analytical Data Stores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(Analytical Data Product)</a:t>
            </a:r>
            <a:endParaRPr sz="1400" b="0" i="0" u="none" strike="noStrike" cap="none">
              <a:solidFill>
                <a:srgbClr val="000000"/>
              </a:solidFill>
              <a:latin typeface="Arial"/>
              <a:ea typeface="Arial"/>
              <a:cs typeface="Arial"/>
              <a:sym typeface="Arial"/>
            </a:endParaRPr>
          </a:p>
        </p:txBody>
      </p:sp>
      <p:sp>
        <p:nvSpPr>
          <p:cNvPr id="3772" name="Google Shape;3772;p173"/>
          <p:cNvSpPr/>
          <p:nvPr/>
        </p:nvSpPr>
        <p:spPr>
          <a:xfrm>
            <a:off x="5945158" y="4624814"/>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Operational Data Stores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(Near | Real time Data Product)</a:t>
            </a:r>
            <a:endParaRPr sz="1400" b="0" i="0" u="none" strike="noStrike" cap="none">
              <a:solidFill>
                <a:srgbClr val="000000"/>
              </a:solidFill>
              <a:latin typeface="Arial"/>
              <a:ea typeface="Arial"/>
              <a:cs typeface="Arial"/>
              <a:sym typeface="Arial"/>
            </a:endParaRPr>
          </a:p>
        </p:txBody>
      </p:sp>
      <p:sp>
        <p:nvSpPr>
          <p:cNvPr id="3773" name="Google Shape;3773;p173"/>
          <p:cNvSpPr/>
          <p:nvPr/>
        </p:nvSpPr>
        <p:spPr>
          <a:xfrm>
            <a:off x="7704399" y="4624814"/>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Object Storage</a:t>
            </a:r>
            <a:endParaRPr sz="1400" b="0" i="0" u="none" strike="noStrike" cap="none">
              <a:solidFill>
                <a:srgbClr val="000000"/>
              </a:solidFill>
              <a:latin typeface="Arial"/>
              <a:ea typeface="Arial"/>
              <a:cs typeface="Arial"/>
              <a:sym typeface="Arial"/>
            </a:endParaRPr>
          </a:p>
        </p:txBody>
      </p:sp>
      <p:sp>
        <p:nvSpPr>
          <p:cNvPr id="3774" name="Google Shape;3774;p173"/>
          <p:cNvSpPr/>
          <p:nvPr/>
        </p:nvSpPr>
        <p:spPr>
          <a:xfrm>
            <a:off x="2426676" y="497941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Data Security Management</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(Masking, Encryption)</a:t>
            </a:r>
            <a:endParaRPr sz="1600" b="0" i="0" u="none" strike="noStrike" cap="none">
              <a:solidFill>
                <a:srgbClr val="000000"/>
              </a:solidFill>
              <a:latin typeface="Roboto Condensed"/>
              <a:ea typeface="Roboto Condensed"/>
              <a:cs typeface="Roboto Condensed"/>
              <a:sym typeface="Roboto Condensed"/>
            </a:endParaRPr>
          </a:p>
        </p:txBody>
      </p:sp>
      <p:sp>
        <p:nvSpPr>
          <p:cNvPr id="3775" name="Google Shape;3775;p173"/>
          <p:cNvSpPr/>
          <p:nvPr/>
        </p:nvSpPr>
        <p:spPr>
          <a:xfrm>
            <a:off x="4185917" y="497941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Da</a:t>
            </a:r>
            <a:r>
              <a:rPr lang="en-US" sz="700" b="1">
                <a:latin typeface="Roboto Condensed"/>
                <a:ea typeface="Roboto Condensed"/>
                <a:cs typeface="Roboto Condensed"/>
                <a:sym typeface="Roboto Condensed"/>
              </a:rPr>
              <a:t>t</a:t>
            </a:r>
            <a:r>
              <a:rPr lang="en-US" sz="700" b="1" i="0" u="none" strike="noStrike" cap="none">
                <a:solidFill>
                  <a:srgbClr val="000000"/>
                </a:solidFill>
                <a:latin typeface="Roboto Condensed"/>
                <a:ea typeface="Roboto Condensed"/>
                <a:cs typeface="Roboto Condensed"/>
                <a:sym typeface="Roboto Condensed"/>
              </a:rPr>
              <a:t>a Integration Management</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(ETL, Pub/Sub, CDC)</a:t>
            </a:r>
            <a:endParaRPr sz="1600" b="0" i="0" u="none" strike="noStrike" cap="none">
              <a:solidFill>
                <a:srgbClr val="000000"/>
              </a:solidFill>
              <a:latin typeface="Roboto Condensed"/>
              <a:ea typeface="Roboto Condensed"/>
              <a:cs typeface="Roboto Condensed"/>
              <a:sym typeface="Roboto Condensed"/>
            </a:endParaRPr>
          </a:p>
        </p:txBody>
      </p:sp>
      <p:sp>
        <p:nvSpPr>
          <p:cNvPr id="3776" name="Google Shape;3776;p173"/>
          <p:cNvSpPr/>
          <p:nvPr/>
        </p:nvSpPr>
        <p:spPr>
          <a:xfrm>
            <a:off x="466279" y="3697266"/>
            <a:ext cx="9646200" cy="7830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777" name="Google Shape;3777;p173"/>
          <p:cNvSpPr/>
          <p:nvPr/>
        </p:nvSpPr>
        <p:spPr>
          <a:xfrm>
            <a:off x="2434192" y="3742694"/>
            <a:ext cx="16884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Knowledge Ingestion</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(Semi structured, Unstructured and Structured data)</a:t>
            </a:r>
            <a:endParaRPr sz="1600" b="0" i="0" u="none" strike="noStrike" cap="none">
              <a:solidFill>
                <a:srgbClr val="000000"/>
              </a:solidFill>
              <a:latin typeface="Roboto Condensed"/>
              <a:ea typeface="Roboto Condensed"/>
              <a:cs typeface="Roboto Condensed"/>
              <a:sym typeface="Roboto Condensed"/>
            </a:endParaRPr>
          </a:p>
        </p:txBody>
      </p:sp>
      <p:sp>
        <p:nvSpPr>
          <p:cNvPr id="3778" name="Google Shape;3778;p173"/>
          <p:cNvSpPr/>
          <p:nvPr/>
        </p:nvSpPr>
        <p:spPr>
          <a:xfrm>
            <a:off x="4176995" y="3742694"/>
            <a:ext cx="16884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Knowledge Retrieval</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(Retrieval strategies)</a:t>
            </a:r>
            <a:endParaRPr sz="700" b="0" i="0" u="none" strike="noStrike" cap="none">
              <a:solidFill>
                <a:schemeClr val="dk1"/>
              </a:solidFill>
              <a:latin typeface="Roboto Condensed"/>
              <a:ea typeface="Roboto Condensed"/>
              <a:cs typeface="Roboto Condensed"/>
              <a:sym typeface="Roboto Condensed"/>
            </a:endParaRPr>
          </a:p>
        </p:txBody>
      </p:sp>
      <p:sp>
        <p:nvSpPr>
          <p:cNvPr id="3779" name="Google Shape;3779;p173"/>
          <p:cNvSpPr/>
          <p:nvPr/>
        </p:nvSpPr>
        <p:spPr>
          <a:xfrm>
            <a:off x="5930126" y="3742693"/>
            <a:ext cx="16884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Knowledge Synthesis</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(Synthetic data generation)</a:t>
            </a:r>
            <a:endParaRPr sz="700" b="0" i="0" u="none" strike="noStrike" cap="none">
              <a:solidFill>
                <a:schemeClr val="dk1"/>
              </a:solidFill>
              <a:latin typeface="Roboto Condensed"/>
              <a:ea typeface="Roboto Condensed"/>
              <a:cs typeface="Roboto Condensed"/>
              <a:sym typeface="Roboto Condensed"/>
            </a:endParaRPr>
          </a:p>
        </p:txBody>
      </p:sp>
      <p:sp>
        <p:nvSpPr>
          <p:cNvPr id="3780" name="Google Shape;3780;p173"/>
          <p:cNvSpPr/>
          <p:nvPr/>
        </p:nvSpPr>
        <p:spPr>
          <a:xfrm>
            <a:off x="7683255" y="3742693"/>
            <a:ext cx="16884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Metadata Management</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chemeClr val="dk1"/>
                </a:solidFill>
                <a:latin typeface="Roboto Condensed"/>
                <a:ea typeface="Roboto Condensed"/>
                <a:cs typeface="Roboto Condensed"/>
                <a:sym typeface="Roboto Condensed"/>
              </a:rPr>
              <a:t>(metadata for unstructured content)</a:t>
            </a:r>
            <a:endParaRPr sz="1600" b="0" i="0" u="none" strike="noStrike" cap="none">
              <a:solidFill>
                <a:srgbClr val="000000"/>
              </a:solidFill>
              <a:latin typeface="Roboto Condensed"/>
              <a:ea typeface="Roboto Condensed"/>
              <a:cs typeface="Roboto Condensed"/>
              <a:sym typeface="Roboto Condensed"/>
            </a:endParaRPr>
          </a:p>
        </p:txBody>
      </p:sp>
      <p:sp>
        <p:nvSpPr>
          <p:cNvPr id="3781" name="Google Shape;3781;p173"/>
          <p:cNvSpPr/>
          <p:nvPr/>
        </p:nvSpPr>
        <p:spPr>
          <a:xfrm>
            <a:off x="2434192" y="4099751"/>
            <a:ext cx="16884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C00000"/>
                </a:solidFill>
                <a:latin typeface="Roboto Condensed"/>
                <a:ea typeface="Roboto Condensed"/>
                <a:cs typeface="Roboto Condensed"/>
                <a:sym typeface="Roboto Condensed"/>
              </a:rPr>
              <a:t>Taxonomy Management</a:t>
            </a:r>
            <a:endParaRPr sz="1400" b="0" i="0" u="none" strike="noStrike" cap="none">
              <a:solidFill>
                <a:srgbClr val="C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(Create, curate and manage taxonomy)</a:t>
            </a:r>
            <a:endParaRPr sz="1600" b="0" i="0" u="none" strike="noStrike" cap="none">
              <a:solidFill>
                <a:srgbClr val="000000"/>
              </a:solidFill>
              <a:latin typeface="Roboto Condensed"/>
              <a:ea typeface="Roboto Condensed"/>
              <a:cs typeface="Roboto Condensed"/>
              <a:sym typeface="Roboto Condensed"/>
            </a:endParaRPr>
          </a:p>
        </p:txBody>
      </p:sp>
      <p:sp>
        <p:nvSpPr>
          <p:cNvPr id="3782" name="Google Shape;3782;p173"/>
          <p:cNvSpPr/>
          <p:nvPr/>
        </p:nvSpPr>
        <p:spPr>
          <a:xfrm>
            <a:off x="4176995" y="4094835"/>
            <a:ext cx="16884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C00000"/>
                </a:solidFill>
                <a:latin typeface="Roboto Condensed"/>
                <a:ea typeface="Roboto Condensed"/>
                <a:cs typeface="Roboto Condensed"/>
                <a:sym typeface="Roboto Condensed"/>
              </a:rPr>
              <a:t>Ontology Management</a:t>
            </a:r>
            <a:endParaRPr sz="1400" b="0" i="0" u="none" strike="noStrike" cap="none">
              <a:solidFill>
                <a:srgbClr val="C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(Create, curate and manage ontologies)</a:t>
            </a:r>
            <a:endParaRPr sz="1600" b="0" i="0" u="none" strike="noStrike" cap="none">
              <a:solidFill>
                <a:srgbClr val="000000"/>
              </a:solidFill>
              <a:latin typeface="Roboto Condensed"/>
              <a:ea typeface="Roboto Condensed"/>
              <a:cs typeface="Roboto Condensed"/>
              <a:sym typeface="Roboto Condensed"/>
            </a:endParaRPr>
          </a:p>
        </p:txBody>
      </p:sp>
      <p:sp>
        <p:nvSpPr>
          <p:cNvPr id="3783" name="Google Shape;3783;p173"/>
          <p:cNvSpPr/>
          <p:nvPr/>
        </p:nvSpPr>
        <p:spPr>
          <a:xfrm>
            <a:off x="5930126" y="4094561"/>
            <a:ext cx="16875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Knowledge Graph</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(KG creation using taxonomy and ontology)</a:t>
            </a:r>
            <a:endParaRPr sz="1600" b="0" i="0" u="none" strike="noStrike" cap="none">
              <a:solidFill>
                <a:srgbClr val="000000"/>
              </a:solidFill>
              <a:latin typeface="Roboto Condensed"/>
              <a:ea typeface="Roboto Condensed"/>
              <a:cs typeface="Roboto Condensed"/>
              <a:sym typeface="Roboto Condensed"/>
            </a:endParaRPr>
          </a:p>
        </p:txBody>
      </p:sp>
      <p:sp>
        <p:nvSpPr>
          <p:cNvPr id="3784" name="Google Shape;3784;p173"/>
          <p:cNvSpPr/>
          <p:nvPr/>
        </p:nvSpPr>
        <p:spPr>
          <a:xfrm>
            <a:off x="7673117" y="4094561"/>
            <a:ext cx="16884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Vector Stores</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(Embedding Persistence)</a:t>
            </a:r>
            <a:endParaRPr sz="1600" b="0" i="0" u="none" strike="noStrike" cap="none">
              <a:solidFill>
                <a:srgbClr val="000000"/>
              </a:solidFill>
              <a:latin typeface="Roboto Condensed"/>
              <a:ea typeface="Roboto Condensed"/>
              <a:cs typeface="Roboto Condensed"/>
              <a:sym typeface="Roboto Condensed"/>
            </a:endParaRPr>
          </a:p>
        </p:txBody>
      </p:sp>
      <p:sp>
        <p:nvSpPr>
          <p:cNvPr id="3785" name="Google Shape;3785;p173"/>
          <p:cNvSpPr/>
          <p:nvPr/>
        </p:nvSpPr>
        <p:spPr>
          <a:xfrm>
            <a:off x="466279" y="2840596"/>
            <a:ext cx="9646200" cy="7830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786" name="Google Shape;3786;p173"/>
          <p:cNvSpPr/>
          <p:nvPr/>
        </p:nvSpPr>
        <p:spPr>
          <a:xfrm>
            <a:off x="2434192" y="3032160"/>
            <a:ext cx="17142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Registry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(Registry of approved Foundation models)</a:t>
            </a:r>
            <a:endParaRPr sz="1400" b="0" i="0" u="none" strike="noStrike" cap="none">
              <a:solidFill>
                <a:srgbClr val="000000"/>
              </a:solidFill>
              <a:latin typeface="Arial"/>
              <a:ea typeface="Arial"/>
              <a:cs typeface="Arial"/>
              <a:sym typeface="Arial"/>
            </a:endParaRPr>
          </a:p>
        </p:txBody>
      </p:sp>
      <p:sp>
        <p:nvSpPr>
          <p:cNvPr id="3787" name="Google Shape;3787;p173"/>
          <p:cNvSpPr/>
          <p:nvPr/>
        </p:nvSpPr>
        <p:spPr>
          <a:xfrm>
            <a:off x="4192996" y="3037440"/>
            <a:ext cx="18201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Fine Tuning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(Domain Adaptation of foundation models</a:t>
            </a:r>
            <a:r>
              <a:rPr lang="en-US" sz="800" b="0" i="0" u="none" strike="noStrike" cap="none">
                <a:solidFill>
                  <a:srgbClr val="000000"/>
                </a:solidFill>
                <a:latin typeface="Roboto Condensed"/>
                <a:ea typeface="Roboto Condensed"/>
                <a:cs typeface="Roboto Condensed"/>
                <a:sym typeface="Roboto Condensed"/>
              </a:rPr>
              <a:t>)</a:t>
            </a:r>
            <a:endParaRPr sz="800" b="0" i="0" u="none" strike="noStrike" cap="none">
              <a:solidFill>
                <a:schemeClr val="dk1"/>
              </a:solidFill>
              <a:latin typeface="Roboto Condensed"/>
              <a:ea typeface="Roboto Condensed"/>
              <a:cs typeface="Roboto Condensed"/>
              <a:sym typeface="Roboto Condensed"/>
            </a:endParaRPr>
          </a:p>
        </p:txBody>
      </p:sp>
      <p:sp>
        <p:nvSpPr>
          <p:cNvPr id="3788" name="Google Shape;3788;p173"/>
          <p:cNvSpPr/>
          <p:nvPr/>
        </p:nvSpPr>
        <p:spPr>
          <a:xfrm>
            <a:off x="7990574" y="3031939"/>
            <a:ext cx="18201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Benchmarking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(Identifying the right-fit model for the use case)</a:t>
            </a:r>
            <a:endParaRPr sz="1400" b="0" i="0" u="none" strike="noStrike" cap="none">
              <a:solidFill>
                <a:srgbClr val="000000"/>
              </a:solidFill>
              <a:latin typeface="Arial"/>
              <a:ea typeface="Arial"/>
              <a:cs typeface="Arial"/>
              <a:sym typeface="Arial"/>
            </a:endParaRPr>
          </a:p>
        </p:txBody>
      </p:sp>
      <p:sp>
        <p:nvSpPr>
          <p:cNvPr id="3789" name="Google Shape;3789;p173"/>
          <p:cNvSpPr/>
          <p:nvPr/>
        </p:nvSpPr>
        <p:spPr>
          <a:xfrm>
            <a:off x="6042185" y="3038779"/>
            <a:ext cx="19095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Security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(Guardrails, Content Filter)</a:t>
            </a:r>
            <a:endParaRPr sz="1400" b="0" i="0" u="none" strike="noStrike" cap="none">
              <a:solidFill>
                <a:srgbClr val="000000"/>
              </a:solidFill>
              <a:latin typeface="Arial"/>
              <a:ea typeface="Arial"/>
              <a:cs typeface="Arial"/>
              <a:sym typeface="Arial"/>
            </a:endParaRPr>
          </a:p>
        </p:txBody>
      </p:sp>
      <p:sp>
        <p:nvSpPr>
          <p:cNvPr id="3790" name="Google Shape;3790;p173"/>
          <p:cNvSpPr/>
          <p:nvPr/>
        </p:nvSpPr>
        <p:spPr>
          <a:xfrm>
            <a:off x="466279" y="1983926"/>
            <a:ext cx="9646200" cy="7830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791" name="Google Shape;3791;p173"/>
          <p:cNvSpPr/>
          <p:nvPr/>
        </p:nvSpPr>
        <p:spPr>
          <a:xfrm>
            <a:off x="2434192" y="2055957"/>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Orchestration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(no code, low code, pro-code)</a:t>
            </a:r>
            <a:endParaRPr sz="1400" b="0" i="0" u="none" strike="noStrike" cap="none">
              <a:solidFill>
                <a:srgbClr val="000000"/>
              </a:solidFill>
              <a:latin typeface="Arial"/>
              <a:ea typeface="Arial"/>
              <a:cs typeface="Arial"/>
              <a:sym typeface="Arial"/>
            </a:endParaRPr>
          </a:p>
        </p:txBody>
      </p:sp>
      <p:sp>
        <p:nvSpPr>
          <p:cNvPr id="3792" name="Google Shape;3792;p173"/>
          <p:cNvSpPr/>
          <p:nvPr/>
        </p:nvSpPr>
        <p:spPr>
          <a:xfrm>
            <a:off x="4180362" y="2055957"/>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Explainability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(Telemetry)</a:t>
            </a:r>
            <a:endParaRPr sz="1400" b="0" i="0" u="none" strike="noStrike" cap="none">
              <a:solidFill>
                <a:srgbClr val="000000"/>
              </a:solidFill>
              <a:latin typeface="Arial"/>
              <a:ea typeface="Arial"/>
              <a:cs typeface="Arial"/>
              <a:sym typeface="Arial"/>
            </a:endParaRPr>
          </a:p>
        </p:txBody>
      </p:sp>
      <p:sp>
        <p:nvSpPr>
          <p:cNvPr id="3793" name="Google Shape;3793;p173"/>
          <p:cNvSpPr/>
          <p:nvPr/>
        </p:nvSpPr>
        <p:spPr>
          <a:xfrm>
            <a:off x="2426676" y="2403411"/>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Memory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(Memory management)</a:t>
            </a:r>
            <a:endParaRPr sz="1400" b="0" i="0" u="none" strike="noStrike" cap="none">
              <a:solidFill>
                <a:srgbClr val="000000"/>
              </a:solidFill>
              <a:latin typeface="Arial"/>
              <a:ea typeface="Arial"/>
              <a:cs typeface="Arial"/>
              <a:sym typeface="Arial"/>
            </a:endParaRPr>
          </a:p>
        </p:txBody>
      </p:sp>
      <p:sp>
        <p:nvSpPr>
          <p:cNvPr id="3794" name="Google Shape;3794;p173"/>
          <p:cNvSpPr/>
          <p:nvPr/>
        </p:nvSpPr>
        <p:spPr>
          <a:xfrm>
            <a:off x="4176603" y="2403411"/>
            <a:ext cx="16875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Prompt Registry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(Prompt Management)</a:t>
            </a:r>
            <a:endParaRPr sz="1400" b="0" i="0" u="none" strike="noStrike" cap="none">
              <a:solidFill>
                <a:srgbClr val="000000"/>
              </a:solidFill>
              <a:latin typeface="Arial"/>
              <a:ea typeface="Arial"/>
              <a:cs typeface="Arial"/>
              <a:sym typeface="Arial"/>
            </a:endParaRPr>
          </a:p>
        </p:txBody>
      </p:sp>
      <p:sp>
        <p:nvSpPr>
          <p:cNvPr id="3795" name="Google Shape;3795;p173"/>
          <p:cNvSpPr/>
          <p:nvPr/>
        </p:nvSpPr>
        <p:spPr>
          <a:xfrm>
            <a:off x="5926531" y="2055957"/>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Tools and Protocols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(MCP, A2A, connectors)</a:t>
            </a:r>
            <a:endParaRPr sz="1400" b="0" i="0" u="none" strike="noStrike" cap="none">
              <a:solidFill>
                <a:srgbClr val="000000"/>
              </a:solidFill>
              <a:latin typeface="Arial"/>
              <a:ea typeface="Arial"/>
              <a:cs typeface="Arial"/>
              <a:sym typeface="Arial"/>
            </a:endParaRPr>
          </a:p>
        </p:txBody>
      </p:sp>
      <p:sp>
        <p:nvSpPr>
          <p:cNvPr id="3796" name="Google Shape;3796;p173"/>
          <p:cNvSpPr/>
          <p:nvPr/>
        </p:nvSpPr>
        <p:spPr>
          <a:xfrm>
            <a:off x="466279" y="1127256"/>
            <a:ext cx="9646200" cy="7830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797" name="Google Shape;3797;p173"/>
          <p:cNvSpPr/>
          <p:nvPr/>
        </p:nvSpPr>
        <p:spPr>
          <a:xfrm>
            <a:off x="2434192" y="1207031"/>
            <a:ext cx="16875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Certification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(Certified 1P and 3p Agents)</a:t>
            </a:r>
            <a:endParaRPr sz="1400" b="0" i="0" u="none" strike="noStrike" cap="none">
              <a:solidFill>
                <a:srgbClr val="000000"/>
              </a:solidFill>
              <a:latin typeface="Arial"/>
              <a:ea typeface="Arial"/>
              <a:cs typeface="Arial"/>
              <a:sym typeface="Arial"/>
            </a:endParaRPr>
          </a:p>
        </p:txBody>
      </p:sp>
      <p:sp>
        <p:nvSpPr>
          <p:cNvPr id="3798" name="Google Shape;3798;p173"/>
          <p:cNvSpPr/>
          <p:nvPr/>
        </p:nvSpPr>
        <p:spPr>
          <a:xfrm>
            <a:off x="5930126" y="1204660"/>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Evaluation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(LLM as judge, statistical metrics)</a:t>
            </a:r>
            <a:endParaRPr sz="1400" b="0" i="0" u="none" strike="noStrike" cap="none">
              <a:solidFill>
                <a:srgbClr val="000000"/>
              </a:solidFill>
              <a:latin typeface="Arial"/>
              <a:ea typeface="Arial"/>
              <a:cs typeface="Arial"/>
              <a:sym typeface="Arial"/>
            </a:endParaRPr>
          </a:p>
        </p:txBody>
      </p:sp>
      <p:sp>
        <p:nvSpPr>
          <p:cNvPr id="3799" name="Google Shape;3799;p173"/>
          <p:cNvSpPr/>
          <p:nvPr/>
        </p:nvSpPr>
        <p:spPr>
          <a:xfrm>
            <a:off x="2426677" y="1563939"/>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Human Feedback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(Thumbs up/down, structured feedback)</a:t>
            </a:r>
            <a:endParaRPr sz="1400" b="0" i="0" u="none" strike="noStrike" cap="none">
              <a:solidFill>
                <a:srgbClr val="000000"/>
              </a:solidFill>
              <a:latin typeface="Arial"/>
              <a:ea typeface="Arial"/>
              <a:cs typeface="Arial"/>
              <a:sym typeface="Arial"/>
            </a:endParaRPr>
          </a:p>
        </p:txBody>
      </p:sp>
      <p:sp>
        <p:nvSpPr>
          <p:cNvPr id="3800" name="Google Shape;3800;p173"/>
          <p:cNvSpPr/>
          <p:nvPr/>
        </p:nvSpPr>
        <p:spPr>
          <a:xfrm>
            <a:off x="4192994" y="1563939"/>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Security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(Identity management, Data and Tool controls)</a:t>
            </a:r>
            <a:endParaRPr sz="1400" b="0" i="0" u="none" strike="noStrike" cap="none">
              <a:solidFill>
                <a:srgbClr val="000000"/>
              </a:solidFill>
              <a:latin typeface="Arial"/>
              <a:ea typeface="Arial"/>
              <a:cs typeface="Arial"/>
              <a:sym typeface="Arial"/>
            </a:endParaRPr>
          </a:p>
        </p:txBody>
      </p:sp>
      <p:sp>
        <p:nvSpPr>
          <p:cNvPr id="3801" name="Google Shape;3801;p173"/>
          <p:cNvSpPr/>
          <p:nvPr/>
        </p:nvSpPr>
        <p:spPr>
          <a:xfrm>
            <a:off x="4182160" y="1211225"/>
            <a:ext cx="16875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Registry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(Agent registration – 1P and 3P agents)</a:t>
            </a:r>
            <a:endParaRPr sz="1400" b="0" i="0" u="none" strike="noStrike" cap="none">
              <a:solidFill>
                <a:srgbClr val="000000"/>
              </a:solidFill>
              <a:latin typeface="Arial"/>
              <a:ea typeface="Arial"/>
              <a:cs typeface="Arial"/>
              <a:sym typeface="Arial"/>
            </a:endParaRPr>
          </a:p>
        </p:txBody>
      </p:sp>
      <p:sp>
        <p:nvSpPr>
          <p:cNvPr id="3802" name="Google Shape;3802;p173"/>
          <p:cNvSpPr/>
          <p:nvPr/>
        </p:nvSpPr>
        <p:spPr>
          <a:xfrm>
            <a:off x="10320349" y="2482534"/>
            <a:ext cx="13323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Experimentation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(ML model experiment, Build, deploy, monitor)</a:t>
            </a:r>
            <a:endParaRPr sz="700" b="0" i="0" u="none" strike="noStrike" cap="none">
              <a:solidFill>
                <a:schemeClr val="dk1"/>
              </a:solidFill>
              <a:latin typeface="Roboto Condensed"/>
              <a:ea typeface="Roboto Condensed"/>
              <a:cs typeface="Roboto Condensed"/>
              <a:sym typeface="Roboto Condensed"/>
            </a:endParaRPr>
          </a:p>
        </p:txBody>
      </p:sp>
      <p:sp>
        <p:nvSpPr>
          <p:cNvPr id="3803" name="Google Shape;3803;p173"/>
          <p:cNvSpPr/>
          <p:nvPr/>
        </p:nvSpPr>
        <p:spPr>
          <a:xfrm>
            <a:off x="10320349" y="2925492"/>
            <a:ext cx="13323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Serving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(ML Inferencing)</a:t>
            </a:r>
            <a:endParaRPr sz="700" b="0" i="0" u="none" strike="noStrike" cap="none">
              <a:solidFill>
                <a:schemeClr val="dk1"/>
              </a:solidFill>
              <a:latin typeface="Roboto Condensed"/>
              <a:ea typeface="Roboto Condensed"/>
              <a:cs typeface="Roboto Condensed"/>
              <a:sym typeface="Roboto Condensed"/>
            </a:endParaRPr>
          </a:p>
        </p:txBody>
      </p:sp>
      <p:sp>
        <p:nvSpPr>
          <p:cNvPr id="3804" name="Google Shape;3804;p173"/>
          <p:cNvSpPr/>
          <p:nvPr/>
        </p:nvSpPr>
        <p:spPr>
          <a:xfrm>
            <a:off x="10339158" y="3768492"/>
            <a:ext cx="13323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Agent Deploy</a:t>
            </a:r>
            <a:endParaRPr sz="700" b="0" i="0"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(Agentic Application development and operations)</a:t>
            </a:r>
            <a:endParaRPr sz="700" b="0" i="0" u="none" strike="noStrike" cap="none">
              <a:solidFill>
                <a:schemeClr val="dk1"/>
              </a:solidFill>
              <a:latin typeface="Roboto Condensed"/>
              <a:ea typeface="Roboto Condensed"/>
              <a:cs typeface="Roboto Condensed"/>
              <a:sym typeface="Roboto Condensed"/>
            </a:endParaRPr>
          </a:p>
        </p:txBody>
      </p:sp>
      <p:sp>
        <p:nvSpPr>
          <p:cNvPr id="3805" name="Google Shape;3805;p173"/>
          <p:cNvSpPr/>
          <p:nvPr/>
        </p:nvSpPr>
        <p:spPr>
          <a:xfrm>
            <a:off x="10339158" y="4177059"/>
            <a:ext cx="13323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chemeClr val="dk1"/>
                </a:solidFill>
                <a:latin typeface="Roboto Condensed"/>
                <a:ea typeface="Roboto Condensed"/>
                <a:cs typeface="Roboto Condensed"/>
                <a:sym typeface="Roboto Condensed"/>
              </a:rPr>
              <a:t>Agent </a:t>
            </a:r>
            <a:r>
              <a:rPr lang="en-US" sz="700" b="1" i="0" u="none" strike="noStrike" cap="none">
                <a:solidFill>
                  <a:srgbClr val="000000"/>
                </a:solidFill>
                <a:latin typeface="Roboto Condensed"/>
                <a:ea typeface="Roboto Condensed"/>
                <a:cs typeface="Roboto Condensed"/>
                <a:sym typeface="Roboto Condensed"/>
              </a:rPr>
              <a:t>Observability</a:t>
            </a:r>
            <a:endParaRPr sz="700" b="0" i="0"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(Model, Application, Agent, Prompts, Ingestion pipelines)</a:t>
            </a:r>
            <a:endParaRPr sz="700" b="0" i="0" u="none" strike="noStrike" cap="none">
              <a:solidFill>
                <a:schemeClr val="dk1"/>
              </a:solidFill>
              <a:latin typeface="Roboto Condensed"/>
              <a:ea typeface="Roboto Condensed"/>
              <a:cs typeface="Roboto Condensed"/>
              <a:sym typeface="Roboto Condensed"/>
            </a:endParaRPr>
          </a:p>
        </p:txBody>
      </p:sp>
      <p:sp>
        <p:nvSpPr>
          <p:cNvPr id="3806" name="Google Shape;3806;p173"/>
          <p:cNvSpPr/>
          <p:nvPr/>
        </p:nvSpPr>
        <p:spPr>
          <a:xfrm>
            <a:off x="10320349" y="4584928"/>
            <a:ext cx="13323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Agent Improvement</a:t>
            </a:r>
            <a:endParaRPr sz="700" b="0" i="0"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(Feedback Integration)</a:t>
            </a:r>
            <a:endParaRPr sz="700" b="0" i="0" u="none" strike="noStrike" cap="none">
              <a:solidFill>
                <a:schemeClr val="dk1"/>
              </a:solidFill>
              <a:latin typeface="Roboto Condensed"/>
              <a:ea typeface="Roboto Condensed"/>
              <a:cs typeface="Roboto Condensed"/>
              <a:sym typeface="Roboto Condensed"/>
            </a:endParaRPr>
          </a:p>
        </p:txBody>
      </p:sp>
      <p:sp>
        <p:nvSpPr>
          <p:cNvPr id="3807" name="Google Shape;3807;p173"/>
          <p:cNvSpPr/>
          <p:nvPr/>
        </p:nvSpPr>
        <p:spPr>
          <a:xfrm>
            <a:off x="10339158" y="5251997"/>
            <a:ext cx="13323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AI Gateway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(Model, Agent)</a:t>
            </a:r>
            <a:endParaRPr sz="1400" b="0" i="0" u="none" strike="noStrike" cap="none">
              <a:solidFill>
                <a:srgbClr val="000000"/>
              </a:solidFill>
              <a:latin typeface="Arial"/>
              <a:ea typeface="Arial"/>
              <a:cs typeface="Arial"/>
              <a:sym typeface="Arial"/>
            </a:endParaRPr>
          </a:p>
        </p:txBody>
      </p:sp>
      <p:sp>
        <p:nvSpPr>
          <p:cNvPr id="3808" name="Google Shape;3808;p173"/>
          <p:cNvSpPr/>
          <p:nvPr/>
        </p:nvSpPr>
        <p:spPr>
          <a:xfrm>
            <a:off x="10286432" y="2490745"/>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400" b="0" i="0" u="none" strike="noStrike" cap="none">
              <a:solidFill>
                <a:srgbClr val="000000"/>
              </a:solidFill>
              <a:latin typeface="Arial"/>
              <a:ea typeface="Arial"/>
              <a:cs typeface="Arial"/>
              <a:sym typeface="Arial"/>
            </a:endParaRPr>
          </a:p>
        </p:txBody>
      </p:sp>
      <p:sp>
        <p:nvSpPr>
          <p:cNvPr id="3809" name="Google Shape;3809;p173"/>
          <p:cNvSpPr/>
          <p:nvPr/>
        </p:nvSpPr>
        <p:spPr>
          <a:xfrm>
            <a:off x="10286432" y="2900176"/>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400" b="0" i="0" u="none" strike="noStrike" cap="none">
              <a:solidFill>
                <a:srgbClr val="000000"/>
              </a:solidFill>
              <a:latin typeface="Arial"/>
              <a:ea typeface="Arial"/>
              <a:cs typeface="Arial"/>
              <a:sym typeface="Arial"/>
            </a:endParaRPr>
          </a:p>
        </p:txBody>
      </p:sp>
      <p:sp>
        <p:nvSpPr>
          <p:cNvPr id="3810" name="Google Shape;3810;p173"/>
          <p:cNvSpPr/>
          <p:nvPr/>
        </p:nvSpPr>
        <p:spPr>
          <a:xfrm>
            <a:off x="2434192" y="549902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811" name="Google Shape;3811;p173"/>
          <p:cNvSpPr/>
          <p:nvPr/>
        </p:nvSpPr>
        <p:spPr>
          <a:xfrm>
            <a:off x="4196055" y="549902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812" name="Google Shape;3812;p173"/>
          <p:cNvSpPr/>
          <p:nvPr/>
        </p:nvSpPr>
        <p:spPr>
          <a:xfrm>
            <a:off x="5959034" y="549902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813" name="Google Shape;3813;p173"/>
          <p:cNvSpPr/>
          <p:nvPr/>
        </p:nvSpPr>
        <p:spPr>
          <a:xfrm>
            <a:off x="2434192" y="5853976"/>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814" name="Google Shape;3814;p173"/>
          <p:cNvSpPr/>
          <p:nvPr/>
        </p:nvSpPr>
        <p:spPr>
          <a:xfrm>
            <a:off x="4203875" y="5837114"/>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815" name="Google Shape;3815;p173"/>
          <p:cNvSpPr/>
          <p:nvPr/>
        </p:nvSpPr>
        <p:spPr>
          <a:xfrm>
            <a:off x="5959034" y="5837114"/>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816" name="Google Shape;3816;p173"/>
          <p:cNvSpPr/>
          <p:nvPr/>
        </p:nvSpPr>
        <p:spPr>
          <a:xfrm>
            <a:off x="2434192" y="4638229"/>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817" name="Google Shape;3817;p173"/>
          <p:cNvSpPr/>
          <p:nvPr/>
        </p:nvSpPr>
        <p:spPr>
          <a:xfrm>
            <a:off x="2443614" y="500326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818" name="Google Shape;3818;p173"/>
          <p:cNvSpPr/>
          <p:nvPr/>
        </p:nvSpPr>
        <p:spPr>
          <a:xfrm>
            <a:off x="4203875" y="4638229"/>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819" name="Google Shape;3819;p173"/>
          <p:cNvSpPr/>
          <p:nvPr/>
        </p:nvSpPr>
        <p:spPr>
          <a:xfrm>
            <a:off x="4185917" y="500326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820" name="Google Shape;3820;p173"/>
          <p:cNvSpPr/>
          <p:nvPr/>
        </p:nvSpPr>
        <p:spPr>
          <a:xfrm>
            <a:off x="5959034" y="4638229"/>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821" name="Google Shape;3821;p173"/>
          <p:cNvSpPr/>
          <p:nvPr/>
        </p:nvSpPr>
        <p:spPr>
          <a:xfrm>
            <a:off x="7718275" y="4638229"/>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822" name="Google Shape;3822;p173"/>
          <p:cNvSpPr/>
          <p:nvPr/>
        </p:nvSpPr>
        <p:spPr>
          <a:xfrm>
            <a:off x="472704" y="5456671"/>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Cloud and Infrastructure</a:t>
            </a:r>
            <a:endParaRPr sz="1000" b="0" i="0" u="none" strike="noStrike" cap="none">
              <a:solidFill>
                <a:srgbClr val="000000"/>
              </a:solidFill>
              <a:latin typeface="Roboto Condensed"/>
              <a:ea typeface="Roboto Condensed"/>
              <a:cs typeface="Roboto Condensed"/>
              <a:sym typeface="Roboto Condensed"/>
            </a:endParaRPr>
          </a:p>
        </p:txBody>
      </p:sp>
      <p:sp>
        <p:nvSpPr>
          <p:cNvPr id="3823" name="Google Shape;3823;p173"/>
          <p:cNvSpPr/>
          <p:nvPr/>
        </p:nvSpPr>
        <p:spPr>
          <a:xfrm>
            <a:off x="472704" y="4609103"/>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Data</a:t>
            </a:r>
            <a:endParaRPr sz="1000" b="0" i="0" u="none" strike="noStrike" cap="none">
              <a:solidFill>
                <a:srgbClr val="000000"/>
              </a:solidFill>
              <a:latin typeface="Roboto Condensed"/>
              <a:ea typeface="Roboto Condensed"/>
              <a:cs typeface="Roboto Condensed"/>
              <a:sym typeface="Roboto Condensed"/>
            </a:endParaRPr>
          </a:p>
        </p:txBody>
      </p:sp>
      <p:sp>
        <p:nvSpPr>
          <p:cNvPr id="3824" name="Google Shape;3824;p173"/>
          <p:cNvSpPr/>
          <p:nvPr/>
        </p:nvSpPr>
        <p:spPr>
          <a:xfrm>
            <a:off x="472704" y="3756274"/>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Knowledge</a:t>
            </a:r>
            <a:endParaRPr sz="1000" b="0" i="0" u="none" strike="noStrike" cap="none">
              <a:solidFill>
                <a:srgbClr val="000000"/>
              </a:solidFill>
              <a:latin typeface="Roboto Condensed"/>
              <a:ea typeface="Roboto Condensed"/>
              <a:cs typeface="Roboto Condensed"/>
              <a:sym typeface="Roboto Condensed"/>
            </a:endParaRPr>
          </a:p>
        </p:txBody>
      </p:sp>
      <p:sp>
        <p:nvSpPr>
          <p:cNvPr id="3825" name="Google Shape;3825;p173"/>
          <p:cNvSpPr/>
          <p:nvPr/>
        </p:nvSpPr>
        <p:spPr>
          <a:xfrm>
            <a:off x="472704" y="2844352"/>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Model</a:t>
            </a:r>
            <a:endParaRPr sz="1000" b="0" i="0" u="none" strike="noStrike" cap="none">
              <a:solidFill>
                <a:srgbClr val="000000"/>
              </a:solidFill>
              <a:latin typeface="Roboto Condensed"/>
              <a:ea typeface="Roboto Condensed"/>
              <a:cs typeface="Roboto Condensed"/>
              <a:sym typeface="Roboto Condensed"/>
            </a:endParaRPr>
          </a:p>
        </p:txBody>
      </p:sp>
      <p:sp>
        <p:nvSpPr>
          <p:cNvPr id="3826" name="Google Shape;3826;p173"/>
          <p:cNvSpPr/>
          <p:nvPr/>
        </p:nvSpPr>
        <p:spPr>
          <a:xfrm>
            <a:off x="472704" y="2031728"/>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Agent</a:t>
            </a:r>
            <a:endParaRPr sz="1000" b="0" i="0" u="none" strike="noStrike" cap="none">
              <a:solidFill>
                <a:srgbClr val="000000"/>
              </a:solidFill>
              <a:latin typeface="Roboto Condensed"/>
              <a:ea typeface="Roboto Condensed"/>
              <a:cs typeface="Roboto Condensed"/>
              <a:sym typeface="Roboto Condensed"/>
            </a:endParaRPr>
          </a:p>
        </p:txBody>
      </p:sp>
      <p:sp>
        <p:nvSpPr>
          <p:cNvPr id="3827" name="Google Shape;3827;p173"/>
          <p:cNvSpPr/>
          <p:nvPr/>
        </p:nvSpPr>
        <p:spPr>
          <a:xfrm>
            <a:off x="472704" y="1178884"/>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Agent </a:t>
            </a: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Governance</a:t>
            </a:r>
            <a:endParaRPr sz="1000" b="0" i="0" u="none" strike="noStrike" cap="none">
              <a:solidFill>
                <a:srgbClr val="000000"/>
              </a:solidFill>
              <a:latin typeface="Roboto Condensed"/>
              <a:ea typeface="Roboto Condensed"/>
              <a:cs typeface="Roboto Condensed"/>
              <a:sym typeface="Roboto Condensed"/>
            </a:endParaRPr>
          </a:p>
        </p:txBody>
      </p:sp>
      <p:sp>
        <p:nvSpPr>
          <p:cNvPr id="3828" name="Google Shape;3828;p173"/>
          <p:cNvSpPr/>
          <p:nvPr/>
        </p:nvSpPr>
        <p:spPr>
          <a:xfrm>
            <a:off x="10208777" y="1107960"/>
            <a:ext cx="1537500" cy="6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AI Operations</a:t>
            </a:r>
            <a:endParaRPr sz="1600" b="0" i="0" u="none" strike="noStrike" cap="none">
              <a:solidFill>
                <a:srgbClr val="000000"/>
              </a:solidFill>
              <a:latin typeface="Roboto Condensed"/>
              <a:ea typeface="Roboto Condensed"/>
              <a:cs typeface="Roboto Condensed"/>
              <a:sym typeface="Roboto Condensed"/>
            </a:endParaRPr>
          </a:p>
        </p:txBody>
      </p:sp>
      <p:sp>
        <p:nvSpPr>
          <p:cNvPr id="3829" name="Google Shape;3829;p173"/>
          <p:cNvSpPr/>
          <p:nvPr/>
        </p:nvSpPr>
        <p:spPr>
          <a:xfrm>
            <a:off x="7682908" y="545958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Standards and Policy Management</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(NIST Controls) </a:t>
            </a:r>
            <a:endParaRPr sz="1400" b="0" i="0" u="none" strike="noStrike" cap="none">
              <a:solidFill>
                <a:srgbClr val="000000"/>
              </a:solidFill>
              <a:latin typeface="Roboto Condensed"/>
              <a:ea typeface="Roboto Condensed"/>
              <a:cs typeface="Roboto Condensed"/>
              <a:sym typeface="Roboto Condensed"/>
            </a:endParaRPr>
          </a:p>
        </p:txBody>
      </p:sp>
      <p:sp>
        <p:nvSpPr>
          <p:cNvPr id="3830" name="Google Shape;3830;p173"/>
          <p:cNvSpPr/>
          <p:nvPr/>
        </p:nvSpPr>
        <p:spPr>
          <a:xfrm>
            <a:off x="7682896" y="5822458"/>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Vulnerability Management</a:t>
            </a:r>
            <a:endParaRPr sz="12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endParaRPr sz="1200" b="0" i="0" u="none" strike="noStrike" cap="none">
              <a:solidFill>
                <a:srgbClr val="000000"/>
              </a:solidFill>
              <a:latin typeface="Roboto Condensed"/>
              <a:ea typeface="Roboto Condensed"/>
              <a:cs typeface="Roboto Condensed"/>
              <a:sym typeface="Roboto Condensed"/>
            </a:endParaRPr>
          </a:p>
        </p:txBody>
      </p:sp>
      <p:sp>
        <p:nvSpPr>
          <p:cNvPr id="3831" name="Google Shape;3831;p173"/>
          <p:cNvSpPr/>
          <p:nvPr/>
        </p:nvSpPr>
        <p:spPr>
          <a:xfrm>
            <a:off x="7673807" y="5830243"/>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832" name="Google Shape;3832;p173"/>
          <p:cNvSpPr/>
          <p:nvPr/>
        </p:nvSpPr>
        <p:spPr>
          <a:xfrm>
            <a:off x="7647077" y="5471584"/>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833" name="Google Shape;3833;p173"/>
          <p:cNvSpPr/>
          <p:nvPr/>
        </p:nvSpPr>
        <p:spPr>
          <a:xfrm>
            <a:off x="10339158" y="5619499"/>
            <a:ext cx="13323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MCP Gateway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(Tools)</a:t>
            </a:r>
            <a:endParaRPr sz="1400" b="0" i="0" u="none" strike="noStrike" cap="none">
              <a:solidFill>
                <a:srgbClr val="000000"/>
              </a:solidFill>
              <a:latin typeface="Arial"/>
              <a:ea typeface="Arial"/>
              <a:cs typeface="Arial"/>
              <a:sym typeface="Arial"/>
            </a:endParaRPr>
          </a:p>
        </p:txBody>
      </p:sp>
      <p:grpSp>
        <p:nvGrpSpPr>
          <p:cNvPr id="3834" name="Google Shape;3834;p173"/>
          <p:cNvGrpSpPr/>
          <p:nvPr/>
        </p:nvGrpSpPr>
        <p:grpSpPr>
          <a:xfrm>
            <a:off x="1417837" y="6305549"/>
            <a:ext cx="7413264" cy="230700"/>
            <a:chOff x="1531103" y="6324551"/>
            <a:chExt cx="7413264" cy="230700"/>
          </a:xfrm>
        </p:grpSpPr>
        <p:sp>
          <p:nvSpPr>
            <p:cNvPr id="3835" name="Google Shape;3835;p173"/>
            <p:cNvSpPr txBox="1"/>
            <p:nvPr/>
          </p:nvSpPr>
          <p:spPr>
            <a:xfrm>
              <a:off x="1531103" y="6324551"/>
              <a:ext cx="15141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900" b="1" i="1" u="none" strike="noStrike" cap="none">
                  <a:solidFill>
                    <a:srgbClr val="C00000"/>
                  </a:solidFill>
                  <a:latin typeface="Roboto Condensed"/>
                  <a:ea typeface="Roboto Condensed"/>
                  <a:cs typeface="Roboto Condensed"/>
                  <a:sym typeface="Roboto Condensed"/>
                </a:rPr>
                <a:t>Level 2 Capability</a:t>
              </a:r>
              <a:endParaRPr sz="900" b="1" i="1" u="none" strike="noStrike" cap="none">
                <a:solidFill>
                  <a:srgbClr val="C00000"/>
                </a:solidFill>
                <a:latin typeface="Roboto Condensed"/>
                <a:ea typeface="Roboto Condensed"/>
                <a:cs typeface="Roboto Condensed"/>
                <a:sym typeface="Roboto Condensed"/>
              </a:endParaRPr>
            </a:p>
          </p:txBody>
        </p:sp>
        <p:sp>
          <p:nvSpPr>
            <p:cNvPr id="3836" name="Google Shape;3836;p173"/>
            <p:cNvSpPr txBox="1"/>
            <p:nvPr/>
          </p:nvSpPr>
          <p:spPr>
            <a:xfrm>
              <a:off x="2677268" y="6324551"/>
              <a:ext cx="14811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900" b="1" i="1" u="none" strike="noStrike" cap="none">
                  <a:solidFill>
                    <a:schemeClr val="dk1"/>
                  </a:solidFill>
                  <a:latin typeface="Roboto Condensed"/>
                  <a:ea typeface="Roboto Condensed"/>
                  <a:cs typeface="Roboto Condensed"/>
                  <a:sym typeface="Roboto Condensed"/>
                </a:rPr>
                <a:t>Level 3 Capability</a:t>
              </a:r>
              <a:endParaRPr sz="900" b="0" i="0" u="none" strike="noStrike" cap="none">
                <a:solidFill>
                  <a:schemeClr val="dk1"/>
                </a:solidFill>
                <a:latin typeface="Roboto Condensed"/>
                <a:ea typeface="Roboto Condensed"/>
                <a:cs typeface="Roboto Condensed"/>
                <a:sym typeface="Roboto Condensed"/>
              </a:endParaRPr>
            </a:p>
          </p:txBody>
        </p:sp>
        <p:sp>
          <p:nvSpPr>
            <p:cNvPr id="3837" name="Google Shape;3837;p173"/>
            <p:cNvSpPr/>
            <p:nvPr/>
          </p:nvSpPr>
          <p:spPr>
            <a:xfrm>
              <a:off x="7846967" y="6348507"/>
              <a:ext cx="1097400" cy="183000"/>
            </a:xfrm>
            <a:prstGeom prst="roundRect">
              <a:avLst>
                <a:gd name="adj" fmla="val 16667"/>
              </a:avLst>
            </a:prstGeom>
            <a:solidFill>
              <a:srgbClr val="EBF1F7"/>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DATA</a:t>
              </a:r>
              <a:endParaRPr sz="900" b="0" i="1" u="none" strike="noStrike" cap="none">
                <a:solidFill>
                  <a:srgbClr val="000000"/>
                </a:solidFill>
                <a:latin typeface="Roboto Condensed"/>
                <a:ea typeface="Roboto Condensed"/>
                <a:cs typeface="Roboto Condensed"/>
                <a:sym typeface="Roboto Condensed"/>
              </a:endParaRPr>
            </a:p>
          </p:txBody>
        </p:sp>
        <p:sp>
          <p:nvSpPr>
            <p:cNvPr id="3838" name="Google Shape;3838;p173"/>
            <p:cNvSpPr/>
            <p:nvPr/>
          </p:nvSpPr>
          <p:spPr>
            <a:xfrm>
              <a:off x="5348977" y="6348507"/>
              <a:ext cx="1097400" cy="183000"/>
            </a:xfrm>
            <a:prstGeom prst="roundRect">
              <a:avLst>
                <a:gd name="adj" fmla="val 16667"/>
              </a:avLst>
            </a:prstGeom>
            <a:solidFill>
              <a:srgbClr val="BCDFFC"/>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CLOUD &amp; INFRA</a:t>
              </a:r>
              <a:endParaRPr sz="900" b="0" i="1" u="none" strike="noStrike" cap="none">
                <a:solidFill>
                  <a:srgbClr val="000000"/>
                </a:solidFill>
                <a:latin typeface="Roboto Condensed"/>
                <a:ea typeface="Roboto Condensed"/>
                <a:cs typeface="Roboto Condensed"/>
                <a:sym typeface="Roboto Condensed"/>
              </a:endParaRPr>
            </a:p>
          </p:txBody>
        </p:sp>
        <p:sp>
          <p:nvSpPr>
            <p:cNvPr id="3839" name="Google Shape;3839;p173"/>
            <p:cNvSpPr/>
            <p:nvPr/>
          </p:nvSpPr>
          <p:spPr>
            <a:xfrm>
              <a:off x="6597972" y="6348507"/>
              <a:ext cx="1097400" cy="183000"/>
            </a:xfrm>
            <a:prstGeom prst="roundRect">
              <a:avLst>
                <a:gd name="adj" fmla="val 16667"/>
              </a:avLst>
            </a:prstGeom>
            <a:solidFill>
              <a:srgbClr val="EEEEEE"/>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PLATFORM</a:t>
              </a:r>
              <a:endParaRPr sz="900" b="0" i="1" u="none" strike="noStrike" cap="none">
                <a:solidFill>
                  <a:srgbClr val="000000"/>
                </a:solidFill>
                <a:latin typeface="Roboto Condensed"/>
                <a:ea typeface="Roboto Condensed"/>
                <a:cs typeface="Roboto Condensed"/>
                <a:sym typeface="Roboto Condensed"/>
              </a:endParaRPr>
            </a:p>
          </p:txBody>
        </p:sp>
        <p:sp>
          <p:nvSpPr>
            <p:cNvPr id="3840" name="Google Shape;3840;p173"/>
            <p:cNvSpPr/>
            <p:nvPr/>
          </p:nvSpPr>
          <p:spPr>
            <a:xfrm>
              <a:off x="3807294" y="6351538"/>
              <a:ext cx="1481100" cy="176700"/>
            </a:xfrm>
            <a:prstGeom prst="roundRect">
              <a:avLst>
                <a:gd name="adj" fmla="val 16667"/>
              </a:avLst>
            </a:prstGeom>
            <a:solidFill>
              <a:srgbClr val="0033A0"/>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lt1"/>
                  </a:solidFill>
                  <a:latin typeface="Roboto Condensed"/>
                  <a:ea typeface="Roboto Condensed"/>
                  <a:cs typeface="Roboto Condensed"/>
                  <a:sym typeface="Roboto Condensed"/>
                </a:rPr>
                <a:t>EXISTING CAPABILITY</a:t>
              </a:r>
              <a:endParaRPr sz="1400" b="0" i="0" u="none" strike="noStrike" cap="none">
                <a:solidFill>
                  <a:srgbClr val="000000"/>
                </a:solidFill>
                <a:latin typeface="Arial"/>
                <a:ea typeface="Arial"/>
                <a:cs typeface="Arial"/>
                <a:sym typeface="Arial"/>
              </a:endParaRPr>
            </a:p>
          </p:txBody>
        </p:sp>
      </p:grpSp>
      <p:sp>
        <p:nvSpPr>
          <p:cNvPr id="3841" name="Google Shape;3841;p173"/>
          <p:cNvSpPr/>
          <p:nvPr/>
        </p:nvSpPr>
        <p:spPr>
          <a:xfrm>
            <a:off x="1255958" y="6255539"/>
            <a:ext cx="9156600" cy="330900"/>
          </a:xfrm>
          <a:prstGeom prst="roundRect">
            <a:avLst>
              <a:gd name="adj" fmla="val 16667"/>
            </a:avLst>
          </a:prstGeom>
          <a:noFill/>
          <a:ln w="9525" cap="flat" cmpd="sng">
            <a:solidFill>
              <a:srgbClr val="A5A5A5"/>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93"/>
              <a:buFont typeface="Arial"/>
              <a:buNone/>
            </a:pPr>
            <a:endParaRPr sz="893" b="0" i="0" u="none" strike="noStrike" cap="none">
              <a:solidFill>
                <a:srgbClr val="000000"/>
              </a:solidFill>
              <a:latin typeface="Roboto Condensed"/>
              <a:ea typeface="Roboto Condensed"/>
              <a:cs typeface="Roboto Condensed"/>
              <a:sym typeface="Roboto Condensed"/>
            </a:endParaRPr>
          </a:p>
        </p:txBody>
      </p:sp>
      <p:sp>
        <p:nvSpPr>
          <p:cNvPr id="3842" name="Google Shape;3842;p173"/>
          <p:cNvSpPr/>
          <p:nvPr/>
        </p:nvSpPr>
        <p:spPr>
          <a:xfrm>
            <a:off x="9734111" y="124461"/>
            <a:ext cx="2180400" cy="66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lt1"/>
                </a:solidFill>
                <a:latin typeface="Roboto Condensed"/>
                <a:ea typeface="Roboto Condensed"/>
                <a:cs typeface="Roboto Condensed"/>
                <a:sym typeface="Roboto Condensed"/>
              </a:rPr>
              <a:t>*Existing capabilities will need enhancements during use case enablement</a:t>
            </a:r>
            <a:endParaRPr sz="1200" i="0" u="none" strike="noStrike" cap="none">
              <a:solidFill>
                <a:schemeClr val="lt1"/>
              </a:solidFill>
              <a:latin typeface="Roboto Condensed"/>
              <a:ea typeface="Roboto Condensed"/>
              <a:cs typeface="Roboto Condensed"/>
              <a:sym typeface="Roboto Condensed"/>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3846"/>
        <p:cNvGrpSpPr/>
        <p:nvPr/>
      </p:nvGrpSpPr>
      <p:grpSpPr>
        <a:xfrm>
          <a:off x="0" y="0"/>
          <a:ext cx="0" cy="0"/>
          <a:chOff x="0" y="0"/>
          <a:chExt cx="0" cy="0"/>
        </a:xfrm>
      </p:grpSpPr>
      <p:sp>
        <p:nvSpPr>
          <p:cNvPr id="3847" name="Google Shape;3847;p174"/>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Agentic AI Platform Capabilities – GEO</a:t>
            </a:r>
            <a:endParaRPr/>
          </a:p>
        </p:txBody>
      </p:sp>
      <p:sp>
        <p:nvSpPr>
          <p:cNvPr id="3848" name="Google Shape;3848;p174"/>
          <p:cNvSpPr/>
          <p:nvPr/>
        </p:nvSpPr>
        <p:spPr>
          <a:xfrm>
            <a:off x="8997056" y="6329505"/>
            <a:ext cx="1309800" cy="183000"/>
          </a:xfrm>
          <a:prstGeom prst="roundRect">
            <a:avLst>
              <a:gd name="adj" fmla="val 16667"/>
            </a:avLst>
          </a:prstGeom>
          <a:solidFill>
            <a:srgbClr val="C4EED6"/>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MVP Level 3 Capabilities</a:t>
            </a:r>
            <a:endParaRPr sz="1400" b="0" i="0" u="none" strike="noStrike" cap="none">
              <a:solidFill>
                <a:srgbClr val="000000"/>
              </a:solidFill>
              <a:latin typeface="Arial"/>
              <a:ea typeface="Arial"/>
              <a:cs typeface="Arial"/>
              <a:sym typeface="Arial"/>
            </a:endParaRPr>
          </a:p>
        </p:txBody>
      </p:sp>
      <p:sp>
        <p:nvSpPr>
          <p:cNvPr id="3849" name="Google Shape;3849;p174"/>
          <p:cNvSpPr/>
          <p:nvPr/>
        </p:nvSpPr>
        <p:spPr>
          <a:xfrm>
            <a:off x="10208777" y="1127127"/>
            <a:ext cx="1537500" cy="50664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850" name="Google Shape;3850;p174"/>
          <p:cNvSpPr/>
          <p:nvPr/>
        </p:nvSpPr>
        <p:spPr>
          <a:xfrm>
            <a:off x="466280" y="5410604"/>
            <a:ext cx="9646200" cy="783000"/>
          </a:xfrm>
          <a:prstGeom prst="rect">
            <a:avLst/>
          </a:prstGeom>
          <a:solidFill>
            <a:srgbClr val="BCDFF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851" name="Google Shape;3851;p174"/>
          <p:cNvSpPr/>
          <p:nvPr/>
        </p:nvSpPr>
        <p:spPr>
          <a:xfrm>
            <a:off x="2426676" y="5470753"/>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Server, Container</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(Agent Run Time)</a:t>
            </a:r>
            <a:endParaRPr sz="1400" b="0" i="0" u="none" strike="noStrike" cap="none">
              <a:solidFill>
                <a:srgbClr val="000000"/>
              </a:solidFill>
              <a:latin typeface="Roboto Condensed"/>
              <a:ea typeface="Roboto Condensed"/>
              <a:cs typeface="Roboto Condensed"/>
              <a:sym typeface="Roboto Condensed"/>
            </a:endParaRPr>
          </a:p>
        </p:txBody>
      </p:sp>
      <p:sp>
        <p:nvSpPr>
          <p:cNvPr id="3852" name="Google Shape;3852;p174"/>
          <p:cNvSpPr/>
          <p:nvPr/>
        </p:nvSpPr>
        <p:spPr>
          <a:xfrm>
            <a:off x="4293096" y="4832901"/>
            <a:ext cx="1668900" cy="2700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endParaRPr sz="1400" b="0" i="0" u="none" strike="noStrike" cap="none">
              <a:solidFill>
                <a:srgbClr val="000000"/>
              </a:solidFill>
              <a:latin typeface="Roboto Condensed"/>
              <a:ea typeface="Roboto Condensed"/>
              <a:cs typeface="Roboto Condensed"/>
              <a:sym typeface="Roboto Condensed"/>
            </a:endParaRPr>
          </a:p>
        </p:txBody>
      </p:sp>
      <p:sp>
        <p:nvSpPr>
          <p:cNvPr id="3853" name="Google Shape;3853;p174"/>
          <p:cNvSpPr/>
          <p:nvPr/>
        </p:nvSpPr>
        <p:spPr>
          <a:xfrm>
            <a:off x="4185917" y="5470753"/>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Cost Control</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(Tagging, Budgets and Alerts)</a:t>
            </a:r>
            <a:endParaRPr sz="1400" b="0" i="0" u="none" strike="noStrike" cap="none">
              <a:solidFill>
                <a:srgbClr val="000000"/>
              </a:solidFill>
              <a:latin typeface="Roboto Condensed"/>
              <a:ea typeface="Roboto Condensed"/>
              <a:cs typeface="Roboto Condensed"/>
              <a:sym typeface="Roboto Condensed"/>
            </a:endParaRPr>
          </a:p>
        </p:txBody>
      </p:sp>
      <p:sp>
        <p:nvSpPr>
          <p:cNvPr id="3854" name="Google Shape;3854;p174"/>
          <p:cNvSpPr/>
          <p:nvPr/>
        </p:nvSpPr>
        <p:spPr>
          <a:xfrm>
            <a:off x="5950322" y="5470753"/>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Observability</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(Telemetry) </a:t>
            </a:r>
            <a:endParaRPr sz="1400" b="0" i="0" u="none" strike="noStrike" cap="none">
              <a:solidFill>
                <a:srgbClr val="000000"/>
              </a:solidFill>
              <a:latin typeface="Roboto Condensed"/>
              <a:ea typeface="Roboto Condensed"/>
              <a:cs typeface="Roboto Condensed"/>
              <a:sym typeface="Roboto Condensed"/>
            </a:endParaRPr>
          </a:p>
        </p:txBody>
      </p:sp>
      <p:sp>
        <p:nvSpPr>
          <p:cNvPr id="3855" name="Google Shape;3855;p174"/>
          <p:cNvSpPr/>
          <p:nvPr/>
        </p:nvSpPr>
        <p:spPr>
          <a:xfrm>
            <a:off x="2426676" y="582570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Identity and Access Management</a:t>
            </a:r>
            <a:endParaRPr sz="12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Condensed"/>
                <a:ea typeface="Roboto Condensed"/>
                <a:cs typeface="Roboto Condensed"/>
                <a:sym typeface="Roboto Condensed"/>
              </a:rPr>
              <a:t>(Identity Access Management) </a:t>
            </a:r>
            <a:endParaRPr sz="1200" b="0" i="0" u="none" strike="noStrike" cap="none">
              <a:solidFill>
                <a:srgbClr val="000000"/>
              </a:solidFill>
              <a:latin typeface="Roboto Condensed"/>
              <a:ea typeface="Roboto Condensed"/>
              <a:cs typeface="Roboto Condensed"/>
              <a:sym typeface="Roboto Condensed"/>
            </a:endParaRPr>
          </a:p>
        </p:txBody>
      </p:sp>
      <p:sp>
        <p:nvSpPr>
          <p:cNvPr id="3856" name="Google Shape;3856;p174"/>
          <p:cNvSpPr/>
          <p:nvPr/>
        </p:nvSpPr>
        <p:spPr>
          <a:xfrm>
            <a:off x="4185917" y="582570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Network Management</a:t>
            </a:r>
            <a:endParaRPr sz="12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Condensed"/>
                <a:ea typeface="Roboto Condensed"/>
                <a:cs typeface="Roboto Condensed"/>
                <a:sym typeface="Roboto Condensed"/>
              </a:rPr>
              <a:t>(VPC,Subnets, Routes) </a:t>
            </a:r>
            <a:endParaRPr sz="1200" b="0" i="0" u="none" strike="noStrike" cap="none">
              <a:solidFill>
                <a:srgbClr val="000000"/>
              </a:solidFill>
              <a:latin typeface="Roboto Condensed"/>
              <a:ea typeface="Roboto Condensed"/>
              <a:cs typeface="Roboto Condensed"/>
              <a:sym typeface="Roboto Condensed"/>
            </a:endParaRPr>
          </a:p>
        </p:txBody>
      </p:sp>
      <p:sp>
        <p:nvSpPr>
          <p:cNvPr id="3857" name="Google Shape;3857;p174"/>
          <p:cNvSpPr/>
          <p:nvPr/>
        </p:nvSpPr>
        <p:spPr>
          <a:xfrm>
            <a:off x="5950322" y="582570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API Management</a:t>
            </a:r>
            <a:endParaRPr sz="12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Condensed"/>
                <a:ea typeface="Roboto Condensed"/>
                <a:cs typeface="Roboto Condensed"/>
                <a:sym typeface="Roboto Condensed"/>
              </a:rPr>
              <a:t>(API access)</a:t>
            </a:r>
            <a:endParaRPr sz="1200" b="0" i="0" u="none" strike="noStrike" cap="none">
              <a:solidFill>
                <a:srgbClr val="000000"/>
              </a:solidFill>
              <a:latin typeface="Roboto Condensed"/>
              <a:ea typeface="Roboto Condensed"/>
              <a:cs typeface="Roboto Condensed"/>
              <a:sym typeface="Roboto Condensed"/>
            </a:endParaRPr>
          </a:p>
        </p:txBody>
      </p:sp>
      <p:sp>
        <p:nvSpPr>
          <p:cNvPr id="3858" name="Google Shape;3858;p174"/>
          <p:cNvSpPr/>
          <p:nvPr/>
        </p:nvSpPr>
        <p:spPr>
          <a:xfrm>
            <a:off x="466279" y="4553936"/>
            <a:ext cx="9646200" cy="783000"/>
          </a:xfrm>
          <a:prstGeom prst="rect">
            <a:avLst/>
          </a:prstGeom>
          <a:solidFill>
            <a:srgbClr val="EBF1F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859" name="Google Shape;3859;p174"/>
          <p:cNvSpPr/>
          <p:nvPr/>
        </p:nvSpPr>
        <p:spPr>
          <a:xfrm>
            <a:off x="2426676" y="4624814"/>
            <a:ext cx="16689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Enterprise Data Governance</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(Data Catalog)</a:t>
            </a:r>
            <a:endParaRPr sz="1400" b="0" i="0" u="none" strike="noStrike" cap="none">
              <a:solidFill>
                <a:srgbClr val="000000"/>
              </a:solidFill>
              <a:latin typeface="Arial"/>
              <a:ea typeface="Arial"/>
              <a:cs typeface="Arial"/>
              <a:sym typeface="Arial"/>
            </a:endParaRPr>
          </a:p>
        </p:txBody>
      </p:sp>
      <p:sp>
        <p:nvSpPr>
          <p:cNvPr id="3860" name="Google Shape;3860;p174"/>
          <p:cNvSpPr/>
          <p:nvPr/>
        </p:nvSpPr>
        <p:spPr>
          <a:xfrm>
            <a:off x="4185917" y="4624814"/>
            <a:ext cx="16689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Analytical Data Stores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(Analytical Data Product)</a:t>
            </a:r>
            <a:endParaRPr sz="1400" b="0" i="0" u="none" strike="noStrike" cap="none">
              <a:solidFill>
                <a:srgbClr val="000000"/>
              </a:solidFill>
              <a:latin typeface="Arial"/>
              <a:ea typeface="Arial"/>
              <a:cs typeface="Arial"/>
              <a:sym typeface="Arial"/>
            </a:endParaRPr>
          </a:p>
        </p:txBody>
      </p:sp>
      <p:sp>
        <p:nvSpPr>
          <p:cNvPr id="3861" name="Google Shape;3861;p174"/>
          <p:cNvSpPr/>
          <p:nvPr/>
        </p:nvSpPr>
        <p:spPr>
          <a:xfrm>
            <a:off x="5945158" y="4624814"/>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Operational Data Stores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(Near | Real time Data Product)</a:t>
            </a:r>
            <a:endParaRPr sz="1400" b="0" i="0" u="none" strike="noStrike" cap="none">
              <a:solidFill>
                <a:srgbClr val="000000"/>
              </a:solidFill>
              <a:latin typeface="Arial"/>
              <a:ea typeface="Arial"/>
              <a:cs typeface="Arial"/>
              <a:sym typeface="Arial"/>
            </a:endParaRPr>
          </a:p>
        </p:txBody>
      </p:sp>
      <p:sp>
        <p:nvSpPr>
          <p:cNvPr id="3862" name="Google Shape;3862;p174"/>
          <p:cNvSpPr/>
          <p:nvPr/>
        </p:nvSpPr>
        <p:spPr>
          <a:xfrm>
            <a:off x="7704399" y="4624814"/>
            <a:ext cx="16689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Object Storage</a:t>
            </a:r>
            <a:endParaRPr sz="1400" b="0" i="0" u="none" strike="noStrike" cap="none">
              <a:solidFill>
                <a:srgbClr val="000000"/>
              </a:solidFill>
              <a:latin typeface="Arial"/>
              <a:ea typeface="Arial"/>
              <a:cs typeface="Arial"/>
              <a:sym typeface="Arial"/>
            </a:endParaRPr>
          </a:p>
        </p:txBody>
      </p:sp>
      <p:sp>
        <p:nvSpPr>
          <p:cNvPr id="3863" name="Google Shape;3863;p174"/>
          <p:cNvSpPr/>
          <p:nvPr/>
        </p:nvSpPr>
        <p:spPr>
          <a:xfrm>
            <a:off x="2426676" y="4979416"/>
            <a:ext cx="16689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Data Security Management</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(Masking, Encryption)</a:t>
            </a:r>
            <a:endParaRPr sz="1600" b="0" i="0" u="none" strike="noStrike" cap="none">
              <a:solidFill>
                <a:srgbClr val="000000"/>
              </a:solidFill>
              <a:latin typeface="Roboto Condensed"/>
              <a:ea typeface="Roboto Condensed"/>
              <a:cs typeface="Roboto Condensed"/>
              <a:sym typeface="Roboto Condensed"/>
            </a:endParaRPr>
          </a:p>
        </p:txBody>
      </p:sp>
      <p:sp>
        <p:nvSpPr>
          <p:cNvPr id="3864" name="Google Shape;3864;p174"/>
          <p:cNvSpPr/>
          <p:nvPr/>
        </p:nvSpPr>
        <p:spPr>
          <a:xfrm>
            <a:off x="4185917" y="497941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Da</a:t>
            </a:r>
            <a:r>
              <a:rPr lang="en-US" sz="700" b="1">
                <a:latin typeface="Roboto Condensed"/>
                <a:ea typeface="Roboto Condensed"/>
                <a:cs typeface="Roboto Condensed"/>
                <a:sym typeface="Roboto Condensed"/>
              </a:rPr>
              <a:t>t</a:t>
            </a:r>
            <a:r>
              <a:rPr lang="en-US" sz="700" b="1" i="0" u="none" strike="noStrike" cap="none">
                <a:solidFill>
                  <a:srgbClr val="000000"/>
                </a:solidFill>
                <a:latin typeface="Roboto Condensed"/>
                <a:ea typeface="Roboto Condensed"/>
                <a:cs typeface="Roboto Condensed"/>
                <a:sym typeface="Roboto Condensed"/>
              </a:rPr>
              <a:t>a Integration Management</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(ETL, Pub/Sub, CDC)</a:t>
            </a:r>
            <a:endParaRPr sz="1600" b="0" i="0" u="none" strike="noStrike" cap="none">
              <a:solidFill>
                <a:srgbClr val="000000"/>
              </a:solidFill>
              <a:latin typeface="Roboto Condensed"/>
              <a:ea typeface="Roboto Condensed"/>
              <a:cs typeface="Roboto Condensed"/>
              <a:sym typeface="Roboto Condensed"/>
            </a:endParaRPr>
          </a:p>
        </p:txBody>
      </p:sp>
      <p:sp>
        <p:nvSpPr>
          <p:cNvPr id="3865" name="Google Shape;3865;p174"/>
          <p:cNvSpPr/>
          <p:nvPr/>
        </p:nvSpPr>
        <p:spPr>
          <a:xfrm>
            <a:off x="466279" y="3697266"/>
            <a:ext cx="9646200" cy="7830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866" name="Google Shape;3866;p174"/>
          <p:cNvSpPr/>
          <p:nvPr/>
        </p:nvSpPr>
        <p:spPr>
          <a:xfrm>
            <a:off x="2434192" y="3742694"/>
            <a:ext cx="16884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Knowledge Ingestion</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(Semi structured, Unstructured and Structured data)</a:t>
            </a:r>
            <a:endParaRPr sz="1600" b="0" i="0" u="none" strike="noStrike" cap="none">
              <a:solidFill>
                <a:srgbClr val="000000"/>
              </a:solidFill>
              <a:latin typeface="Roboto Condensed"/>
              <a:ea typeface="Roboto Condensed"/>
              <a:cs typeface="Roboto Condensed"/>
              <a:sym typeface="Roboto Condensed"/>
            </a:endParaRPr>
          </a:p>
        </p:txBody>
      </p:sp>
      <p:sp>
        <p:nvSpPr>
          <p:cNvPr id="3867" name="Google Shape;3867;p174"/>
          <p:cNvSpPr/>
          <p:nvPr/>
        </p:nvSpPr>
        <p:spPr>
          <a:xfrm>
            <a:off x="4176995" y="3742694"/>
            <a:ext cx="16884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Knowledge Retrieval</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(Retrieval strategies)</a:t>
            </a:r>
            <a:endParaRPr sz="700" b="0" i="0" u="none" strike="noStrike" cap="none">
              <a:solidFill>
                <a:schemeClr val="dk1"/>
              </a:solidFill>
              <a:latin typeface="Roboto Condensed"/>
              <a:ea typeface="Roboto Condensed"/>
              <a:cs typeface="Roboto Condensed"/>
              <a:sym typeface="Roboto Condensed"/>
            </a:endParaRPr>
          </a:p>
        </p:txBody>
      </p:sp>
      <p:sp>
        <p:nvSpPr>
          <p:cNvPr id="3868" name="Google Shape;3868;p174"/>
          <p:cNvSpPr/>
          <p:nvPr/>
        </p:nvSpPr>
        <p:spPr>
          <a:xfrm>
            <a:off x="5930126" y="3742693"/>
            <a:ext cx="16884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Knowledge Synthesis</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(Synthetic data generation)</a:t>
            </a:r>
            <a:endParaRPr sz="700" b="0" i="0" u="none" strike="noStrike" cap="none">
              <a:solidFill>
                <a:schemeClr val="dk1"/>
              </a:solidFill>
              <a:latin typeface="Roboto Condensed"/>
              <a:ea typeface="Roboto Condensed"/>
              <a:cs typeface="Roboto Condensed"/>
              <a:sym typeface="Roboto Condensed"/>
            </a:endParaRPr>
          </a:p>
        </p:txBody>
      </p:sp>
      <p:sp>
        <p:nvSpPr>
          <p:cNvPr id="3869" name="Google Shape;3869;p174"/>
          <p:cNvSpPr/>
          <p:nvPr/>
        </p:nvSpPr>
        <p:spPr>
          <a:xfrm>
            <a:off x="7683255" y="3742693"/>
            <a:ext cx="16884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Metadata Management</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chemeClr val="dk1"/>
                </a:solidFill>
                <a:latin typeface="Roboto Condensed"/>
                <a:ea typeface="Roboto Condensed"/>
                <a:cs typeface="Roboto Condensed"/>
                <a:sym typeface="Roboto Condensed"/>
              </a:rPr>
              <a:t>(metadata for unstructured content)</a:t>
            </a:r>
            <a:endParaRPr sz="1600" b="0" i="0" u="none" strike="noStrike" cap="none">
              <a:solidFill>
                <a:srgbClr val="000000"/>
              </a:solidFill>
              <a:latin typeface="Roboto Condensed"/>
              <a:ea typeface="Roboto Condensed"/>
              <a:cs typeface="Roboto Condensed"/>
              <a:sym typeface="Roboto Condensed"/>
            </a:endParaRPr>
          </a:p>
        </p:txBody>
      </p:sp>
      <p:sp>
        <p:nvSpPr>
          <p:cNvPr id="3870" name="Google Shape;3870;p174"/>
          <p:cNvSpPr/>
          <p:nvPr/>
        </p:nvSpPr>
        <p:spPr>
          <a:xfrm>
            <a:off x="2434192" y="4099751"/>
            <a:ext cx="16884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C00000"/>
                </a:solidFill>
                <a:latin typeface="Roboto Condensed"/>
                <a:ea typeface="Roboto Condensed"/>
                <a:cs typeface="Roboto Condensed"/>
                <a:sym typeface="Roboto Condensed"/>
              </a:rPr>
              <a:t>Taxonomy Management</a:t>
            </a:r>
            <a:endParaRPr sz="1400" b="0" i="0" u="none" strike="noStrike" cap="none">
              <a:solidFill>
                <a:srgbClr val="C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(Create, curate and manage taxonomy)</a:t>
            </a:r>
            <a:endParaRPr sz="1600" b="0" i="0" u="none" strike="noStrike" cap="none">
              <a:solidFill>
                <a:srgbClr val="000000"/>
              </a:solidFill>
              <a:latin typeface="Roboto Condensed"/>
              <a:ea typeface="Roboto Condensed"/>
              <a:cs typeface="Roboto Condensed"/>
              <a:sym typeface="Roboto Condensed"/>
            </a:endParaRPr>
          </a:p>
        </p:txBody>
      </p:sp>
      <p:sp>
        <p:nvSpPr>
          <p:cNvPr id="3871" name="Google Shape;3871;p174"/>
          <p:cNvSpPr/>
          <p:nvPr/>
        </p:nvSpPr>
        <p:spPr>
          <a:xfrm>
            <a:off x="4176995" y="4094835"/>
            <a:ext cx="16884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C00000"/>
                </a:solidFill>
                <a:latin typeface="Roboto Condensed"/>
                <a:ea typeface="Roboto Condensed"/>
                <a:cs typeface="Roboto Condensed"/>
                <a:sym typeface="Roboto Condensed"/>
              </a:rPr>
              <a:t>Ontology Management</a:t>
            </a:r>
            <a:endParaRPr sz="1400" b="0" i="0" u="none" strike="noStrike" cap="none">
              <a:solidFill>
                <a:srgbClr val="C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(Create, curate and manage ontologies)</a:t>
            </a:r>
            <a:endParaRPr sz="1600" b="0" i="0" u="none" strike="noStrike" cap="none">
              <a:solidFill>
                <a:srgbClr val="000000"/>
              </a:solidFill>
              <a:latin typeface="Roboto Condensed"/>
              <a:ea typeface="Roboto Condensed"/>
              <a:cs typeface="Roboto Condensed"/>
              <a:sym typeface="Roboto Condensed"/>
            </a:endParaRPr>
          </a:p>
        </p:txBody>
      </p:sp>
      <p:sp>
        <p:nvSpPr>
          <p:cNvPr id="3872" name="Google Shape;3872;p174"/>
          <p:cNvSpPr/>
          <p:nvPr/>
        </p:nvSpPr>
        <p:spPr>
          <a:xfrm>
            <a:off x="5930126" y="4094561"/>
            <a:ext cx="16875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Knowledge Graph</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(KG creation using taxonomy and ontology)</a:t>
            </a:r>
            <a:endParaRPr sz="1600" b="0" i="0" u="none" strike="noStrike" cap="none">
              <a:solidFill>
                <a:srgbClr val="000000"/>
              </a:solidFill>
              <a:latin typeface="Roboto Condensed"/>
              <a:ea typeface="Roboto Condensed"/>
              <a:cs typeface="Roboto Condensed"/>
              <a:sym typeface="Roboto Condensed"/>
            </a:endParaRPr>
          </a:p>
        </p:txBody>
      </p:sp>
      <p:sp>
        <p:nvSpPr>
          <p:cNvPr id="3873" name="Google Shape;3873;p174"/>
          <p:cNvSpPr/>
          <p:nvPr/>
        </p:nvSpPr>
        <p:spPr>
          <a:xfrm>
            <a:off x="7673117" y="4094561"/>
            <a:ext cx="16884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Vector Stores</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(Embedding Persistence)</a:t>
            </a:r>
            <a:endParaRPr sz="1600" b="0" i="0" u="none" strike="noStrike" cap="none">
              <a:solidFill>
                <a:srgbClr val="000000"/>
              </a:solidFill>
              <a:latin typeface="Roboto Condensed"/>
              <a:ea typeface="Roboto Condensed"/>
              <a:cs typeface="Roboto Condensed"/>
              <a:sym typeface="Roboto Condensed"/>
            </a:endParaRPr>
          </a:p>
        </p:txBody>
      </p:sp>
      <p:sp>
        <p:nvSpPr>
          <p:cNvPr id="3874" name="Google Shape;3874;p174"/>
          <p:cNvSpPr/>
          <p:nvPr/>
        </p:nvSpPr>
        <p:spPr>
          <a:xfrm>
            <a:off x="466279" y="2840596"/>
            <a:ext cx="9646200" cy="7830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875" name="Google Shape;3875;p174"/>
          <p:cNvSpPr/>
          <p:nvPr/>
        </p:nvSpPr>
        <p:spPr>
          <a:xfrm>
            <a:off x="2434192" y="3032160"/>
            <a:ext cx="17142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Registry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(Registry of approved Foundation models)</a:t>
            </a:r>
            <a:endParaRPr sz="1400" b="0" i="0" u="none" strike="noStrike" cap="none">
              <a:solidFill>
                <a:srgbClr val="000000"/>
              </a:solidFill>
              <a:latin typeface="Arial"/>
              <a:ea typeface="Arial"/>
              <a:cs typeface="Arial"/>
              <a:sym typeface="Arial"/>
            </a:endParaRPr>
          </a:p>
        </p:txBody>
      </p:sp>
      <p:sp>
        <p:nvSpPr>
          <p:cNvPr id="3876" name="Google Shape;3876;p174"/>
          <p:cNvSpPr/>
          <p:nvPr/>
        </p:nvSpPr>
        <p:spPr>
          <a:xfrm>
            <a:off x="4192996" y="3037440"/>
            <a:ext cx="18201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Fine Tuning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(Domain Adaptation of foundation models</a:t>
            </a:r>
            <a:r>
              <a:rPr lang="en-US" sz="800" b="0" i="0" u="none" strike="noStrike" cap="none">
                <a:solidFill>
                  <a:srgbClr val="000000"/>
                </a:solidFill>
                <a:latin typeface="Roboto Condensed"/>
                <a:ea typeface="Roboto Condensed"/>
                <a:cs typeface="Roboto Condensed"/>
                <a:sym typeface="Roboto Condensed"/>
              </a:rPr>
              <a:t>)</a:t>
            </a:r>
            <a:endParaRPr sz="800" b="0" i="0" u="none" strike="noStrike" cap="none">
              <a:solidFill>
                <a:schemeClr val="dk1"/>
              </a:solidFill>
              <a:latin typeface="Roboto Condensed"/>
              <a:ea typeface="Roboto Condensed"/>
              <a:cs typeface="Roboto Condensed"/>
              <a:sym typeface="Roboto Condensed"/>
            </a:endParaRPr>
          </a:p>
        </p:txBody>
      </p:sp>
      <p:sp>
        <p:nvSpPr>
          <p:cNvPr id="3877" name="Google Shape;3877;p174"/>
          <p:cNvSpPr/>
          <p:nvPr/>
        </p:nvSpPr>
        <p:spPr>
          <a:xfrm>
            <a:off x="7990574" y="3031939"/>
            <a:ext cx="18201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Benchmarking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(Identifying the right-fit model for the use case)</a:t>
            </a:r>
            <a:endParaRPr sz="1400" b="0" i="0" u="none" strike="noStrike" cap="none">
              <a:solidFill>
                <a:srgbClr val="000000"/>
              </a:solidFill>
              <a:latin typeface="Arial"/>
              <a:ea typeface="Arial"/>
              <a:cs typeface="Arial"/>
              <a:sym typeface="Arial"/>
            </a:endParaRPr>
          </a:p>
        </p:txBody>
      </p:sp>
      <p:sp>
        <p:nvSpPr>
          <p:cNvPr id="3878" name="Google Shape;3878;p174"/>
          <p:cNvSpPr/>
          <p:nvPr/>
        </p:nvSpPr>
        <p:spPr>
          <a:xfrm>
            <a:off x="6042185" y="3038779"/>
            <a:ext cx="19095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Security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(Guardrails, Content Filter)</a:t>
            </a:r>
            <a:endParaRPr sz="1400" b="0" i="0" u="none" strike="noStrike" cap="none">
              <a:solidFill>
                <a:srgbClr val="000000"/>
              </a:solidFill>
              <a:latin typeface="Arial"/>
              <a:ea typeface="Arial"/>
              <a:cs typeface="Arial"/>
              <a:sym typeface="Arial"/>
            </a:endParaRPr>
          </a:p>
        </p:txBody>
      </p:sp>
      <p:sp>
        <p:nvSpPr>
          <p:cNvPr id="3879" name="Google Shape;3879;p174"/>
          <p:cNvSpPr/>
          <p:nvPr/>
        </p:nvSpPr>
        <p:spPr>
          <a:xfrm>
            <a:off x="466279" y="1983926"/>
            <a:ext cx="9646200" cy="7830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880" name="Google Shape;3880;p174"/>
          <p:cNvSpPr/>
          <p:nvPr/>
        </p:nvSpPr>
        <p:spPr>
          <a:xfrm>
            <a:off x="2434192" y="2055957"/>
            <a:ext cx="16875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Orchestration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(no code, low code, pro-code)</a:t>
            </a:r>
            <a:endParaRPr sz="1400" b="0" i="0" u="none" strike="noStrike" cap="none">
              <a:solidFill>
                <a:srgbClr val="000000"/>
              </a:solidFill>
              <a:latin typeface="Arial"/>
              <a:ea typeface="Arial"/>
              <a:cs typeface="Arial"/>
              <a:sym typeface="Arial"/>
            </a:endParaRPr>
          </a:p>
        </p:txBody>
      </p:sp>
      <p:sp>
        <p:nvSpPr>
          <p:cNvPr id="3881" name="Google Shape;3881;p174"/>
          <p:cNvSpPr/>
          <p:nvPr/>
        </p:nvSpPr>
        <p:spPr>
          <a:xfrm>
            <a:off x="4180362" y="2055957"/>
            <a:ext cx="16875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Explainability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(Telemetry)</a:t>
            </a:r>
            <a:endParaRPr sz="1400" b="0" i="0" u="none" strike="noStrike" cap="none">
              <a:solidFill>
                <a:srgbClr val="000000"/>
              </a:solidFill>
              <a:latin typeface="Arial"/>
              <a:ea typeface="Arial"/>
              <a:cs typeface="Arial"/>
              <a:sym typeface="Arial"/>
            </a:endParaRPr>
          </a:p>
        </p:txBody>
      </p:sp>
      <p:sp>
        <p:nvSpPr>
          <p:cNvPr id="3882" name="Google Shape;3882;p174"/>
          <p:cNvSpPr/>
          <p:nvPr/>
        </p:nvSpPr>
        <p:spPr>
          <a:xfrm>
            <a:off x="2426676" y="2403411"/>
            <a:ext cx="16875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Memory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(Memory management)</a:t>
            </a:r>
            <a:endParaRPr sz="1400" b="0" i="0" u="none" strike="noStrike" cap="none">
              <a:solidFill>
                <a:srgbClr val="000000"/>
              </a:solidFill>
              <a:latin typeface="Arial"/>
              <a:ea typeface="Arial"/>
              <a:cs typeface="Arial"/>
              <a:sym typeface="Arial"/>
            </a:endParaRPr>
          </a:p>
        </p:txBody>
      </p:sp>
      <p:sp>
        <p:nvSpPr>
          <p:cNvPr id="3883" name="Google Shape;3883;p174"/>
          <p:cNvSpPr/>
          <p:nvPr/>
        </p:nvSpPr>
        <p:spPr>
          <a:xfrm>
            <a:off x="4176603" y="2403411"/>
            <a:ext cx="16875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Prompt Registry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(Prompt Management)</a:t>
            </a:r>
            <a:endParaRPr sz="1400" b="0" i="0" u="none" strike="noStrike" cap="none">
              <a:solidFill>
                <a:srgbClr val="000000"/>
              </a:solidFill>
              <a:latin typeface="Arial"/>
              <a:ea typeface="Arial"/>
              <a:cs typeface="Arial"/>
              <a:sym typeface="Arial"/>
            </a:endParaRPr>
          </a:p>
        </p:txBody>
      </p:sp>
      <p:sp>
        <p:nvSpPr>
          <p:cNvPr id="3884" name="Google Shape;3884;p174"/>
          <p:cNvSpPr/>
          <p:nvPr/>
        </p:nvSpPr>
        <p:spPr>
          <a:xfrm>
            <a:off x="5926531" y="2055957"/>
            <a:ext cx="16875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Tools and Protocols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(MCP, A2A, connectors)</a:t>
            </a:r>
            <a:endParaRPr sz="1400" b="0" i="0" u="none" strike="noStrike" cap="none">
              <a:solidFill>
                <a:srgbClr val="000000"/>
              </a:solidFill>
              <a:latin typeface="Arial"/>
              <a:ea typeface="Arial"/>
              <a:cs typeface="Arial"/>
              <a:sym typeface="Arial"/>
            </a:endParaRPr>
          </a:p>
        </p:txBody>
      </p:sp>
      <p:sp>
        <p:nvSpPr>
          <p:cNvPr id="3885" name="Google Shape;3885;p174"/>
          <p:cNvSpPr/>
          <p:nvPr/>
        </p:nvSpPr>
        <p:spPr>
          <a:xfrm>
            <a:off x="466279" y="1127256"/>
            <a:ext cx="9646200" cy="7830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3886" name="Google Shape;3886;p174"/>
          <p:cNvSpPr/>
          <p:nvPr/>
        </p:nvSpPr>
        <p:spPr>
          <a:xfrm>
            <a:off x="2434192" y="1207031"/>
            <a:ext cx="16875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Certification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(Certified 1P and 3p Agents)</a:t>
            </a:r>
            <a:endParaRPr sz="1400" b="0" i="0" u="none" strike="noStrike" cap="none">
              <a:solidFill>
                <a:srgbClr val="000000"/>
              </a:solidFill>
              <a:latin typeface="Arial"/>
              <a:ea typeface="Arial"/>
              <a:cs typeface="Arial"/>
              <a:sym typeface="Arial"/>
            </a:endParaRPr>
          </a:p>
        </p:txBody>
      </p:sp>
      <p:sp>
        <p:nvSpPr>
          <p:cNvPr id="3887" name="Google Shape;3887;p174"/>
          <p:cNvSpPr/>
          <p:nvPr/>
        </p:nvSpPr>
        <p:spPr>
          <a:xfrm>
            <a:off x="5930126" y="1204660"/>
            <a:ext cx="16875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Evaluation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(LLM as judge, statistical metrics)</a:t>
            </a:r>
            <a:endParaRPr sz="1400" b="0" i="0" u="none" strike="noStrike" cap="none">
              <a:solidFill>
                <a:srgbClr val="000000"/>
              </a:solidFill>
              <a:latin typeface="Arial"/>
              <a:ea typeface="Arial"/>
              <a:cs typeface="Arial"/>
              <a:sym typeface="Arial"/>
            </a:endParaRPr>
          </a:p>
        </p:txBody>
      </p:sp>
      <p:sp>
        <p:nvSpPr>
          <p:cNvPr id="3888" name="Google Shape;3888;p174"/>
          <p:cNvSpPr/>
          <p:nvPr/>
        </p:nvSpPr>
        <p:spPr>
          <a:xfrm>
            <a:off x="2426677" y="1563939"/>
            <a:ext cx="16875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Human Feedback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(Thumbs up/down, structured feedback)</a:t>
            </a:r>
            <a:endParaRPr sz="1400" b="0" i="0" u="none" strike="noStrike" cap="none">
              <a:solidFill>
                <a:srgbClr val="000000"/>
              </a:solidFill>
              <a:latin typeface="Arial"/>
              <a:ea typeface="Arial"/>
              <a:cs typeface="Arial"/>
              <a:sym typeface="Arial"/>
            </a:endParaRPr>
          </a:p>
        </p:txBody>
      </p:sp>
      <p:sp>
        <p:nvSpPr>
          <p:cNvPr id="3889" name="Google Shape;3889;p174"/>
          <p:cNvSpPr/>
          <p:nvPr/>
        </p:nvSpPr>
        <p:spPr>
          <a:xfrm>
            <a:off x="4192994" y="1563939"/>
            <a:ext cx="16875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Security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(Identity management, Data and Tool controls)</a:t>
            </a:r>
            <a:endParaRPr sz="1400" b="0" i="0" u="none" strike="noStrike" cap="none">
              <a:solidFill>
                <a:srgbClr val="000000"/>
              </a:solidFill>
              <a:latin typeface="Arial"/>
              <a:ea typeface="Arial"/>
              <a:cs typeface="Arial"/>
              <a:sym typeface="Arial"/>
            </a:endParaRPr>
          </a:p>
        </p:txBody>
      </p:sp>
      <p:sp>
        <p:nvSpPr>
          <p:cNvPr id="3890" name="Google Shape;3890;p174"/>
          <p:cNvSpPr/>
          <p:nvPr/>
        </p:nvSpPr>
        <p:spPr>
          <a:xfrm>
            <a:off x="4182160" y="1211225"/>
            <a:ext cx="16875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Registry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(Agent registration – 1P and 3P agents)</a:t>
            </a:r>
            <a:endParaRPr sz="1400" b="0" i="0" u="none" strike="noStrike" cap="none">
              <a:solidFill>
                <a:srgbClr val="000000"/>
              </a:solidFill>
              <a:latin typeface="Arial"/>
              <a:ea typeface="Arial"/>
              <a:cs typeface="Arial"/>
              <a:sym typeface="Arial"/>
            </a:endParaRPr>
          </a:p>
        </p:txBody>
      </p:sp>
      <p:sp>
        <p:nvSpPr>
          <p:cNvPr id="3891" name="Google Shape;3891;p174"/>
          <p:cNvSpPr/>
          <p:nvPr/>
        </p:nvSpPr>
        <p:spPr>
          <a:xfrm>
            <a:off x="10320349" y="2482534"/>
            <a:ext cx="13323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Experimentation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(ML model experiment, Build, deploy, monitor)</a:t>
            </a:r>
            <a:endParaRPr sz="700" b="0" i="0" u="none" strike="noStrike" cap="none">
              <a:solidFill>
                <a:schemeClr val="dk1"/>
              </a:solidFill>
              <a:latin typeface="Roboto Condensed"/>
              <a:ea typeface="Roboto Condensed"/>
              <a:cs typeface="Roboto Condensed"/>
              <a:sym typeface="Roboto Condensed"/>
            </a:endParaRPr>
          </a:p>
        </p:txBody>
      </p:sp>
      <p:sp>
        <p:nvSpPr>
          <p:cNvPr id="3892" name="Google Shape;3892;p174"/>
          <p:cNvSpPr/>
          <p:nvPr/>
        </p:nvSpPr>
        <p:spPr>
          <a:xfrm>
            <a:off x="10320349" y="2925492"/>
            <a:ext cx="13323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Serving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(ML Inferencing)</a:t>
            </a:r>
            <a:endParaRPr sz="700" b="0" i="0" u="none" strike="noStrike" cap="none">
              <a:solidFill>
                <a:schemeClr val="dk1"/>
              </a:solidFill>
              <a:latin typeface="Roboto Condensed"/>
              <a:ea typeface="Roboto Condensed"/>
              <a:cs typeface="Roboto Condensed"/>
              <a:sym typeface="Roboto Condensed"/>
            </a:endParaRPr>
          </a:p>
        </p:txBody>
      </p:sp>
      <p:sp>
        <p:nvSpPr>
          <p:cNvPr id="3893" name="Google Shape;3893;p174"/>
          <p:cNvSpPr/>
          <p:nvPr/>
        </p:nvSpPr>
        <p:spPr>
          <a:xfrm>
            <a:off x="10339158" y="3768492"/>
            <a:ext cx="13323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Agent Deploy</a:t>
            </a:r>
            <a:endParaRPr sz="700" b="0" i="0"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(Agentic Application development and operations)</a:t>
            </a:r>
            <a:endParaRPr sz="700" b="0" i="0" u="none" strike="noStrike" cap="none">
              <a:solidFill>
                <a:schemeClr val="dk1"/>
              </a:solidFill>
              <a:latin typeface="Roboto Condensed"/>
              <a:ea typeface="Roboto Condensed"/>
              <a:cs typeface="Roboto Condensed"/>
              <a:sym typeface="Roboto Condensed"/>
            </a:endParaRPr>
          </a:p>
        </p:txBody>
      </p:sp>
      <p:sp>
        <p:nvSpPr>
          <p:cNvPr id="3894" name="Google Shape;3894;p174"/>
          <p:cNvSpPr/>
          <p:nvPr/>
        </p:nvSpPr>
        <p:spPr>
          <a:xfrm>
            <a:off x="10339158" y="4177059"/>
            <a:ext cx="13323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chemeClr val="dk1"/>
                </a:solidFill>
                <a:latin typeface="Roboto Condensed"/>
                <a:ea typeface="Roboto Condensed"/>
                <a:cs typeface="Roboto Condensed"/>
                <a:sym typeface="Roboto Condensed"/>
              </a:rPr>
              <a:t>Agent </a:t>
            </a:r>
            <a:r>
              <a:rPr lang="en-US" sz="700" b="1" i="0" u="none" strike="noStrike" cap="none">
                <a:solidFill>
                  <a:srgbClr val="000000"/>
                </a:solidFill>
                <a:latin typeface="Roboto Condensed"/>
                <a:ea typeface="Roboto Condensed"/>
                <a:cs typeface="Roboto Condensed"/>
                <a:sym typeface="Roboto Condensed"/>
              </a:rPr>
              <a:t>Observability</a:t>
            </a:r>
            <a:endParaRPr sz="700" b="0" i="0"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(Model, Application, Agent, Prompts, Ingestion pipelines)</a:t>
            </a:r>
            <a:endParaRPr sz="700" b="0" i="0" u="none" strike="noStrike" cap="none">
              <a:solidFill>
                <a:schemeClr val="dk1"/>
              </a:solidFill>
              <a:latin typeface="Roboto Condensed"/>
              <a:ea typeface="Roboto Condensed"/>
              <a:cs typeface="Roboto Condensed"/>
              <a:sym typeface="Roboto Condensed"/>
            </a:endParaRPr>
          </a:p>
        </p:txBody>
      </p:sp>
      <p:sp>
        <p:nvSpPr>
          <p:cNvPr id="3895" name="Google Shape;3895;p174"/>
          <p:cNvSpPr/>
          <p:nvPr/>
        </p:nvSpPr>
        <p:spPr>
          <a:xfrm>
            <a:off x="10320349" y="4584928"/>
            <a:ext cx="13323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Agent Improvement</a:t>
            </a:r>
            <a:endParaRPr sz="700" b="0" i="0"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(Feedback Integration)</a:t>
            </a:r>
            <a:endParaRPr sz="700" b="0" i="0" u="none" strike="noStrike" cap="none">
              <a:solidFill>
                <a:schemeClr val="dk1"/>
              </a:solidFill>
              <a:latin typeface="Roboto Condensed"/>
              <a:ea typeface="Roboto Condensed"/>
              <a:cs typeface="Roboto Condensed"/>
              <a:sym typeface="Roboto Condensed"/>
            </a:endParaRPr>
          </a:p>
        </p:txBody>
      </p:sp>
      <p:sp>
        <p:nvSpPr>
          <p:cNvPr id="3896" name="Google Shape;3896;p174"/>
          <p:cNvSpPr/>
          <p:nvPr/>
        </p:nvSpPr>
        <p:spPr>
          <a:xfrm>
            <a:off x="10339158" y="5251997"/>
            <a:ext cx="13323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AI Gateway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(Model, Agent)</a:t>
            </a:r>
            <a:endParaRPr sz="1400" b="0" i="0" u="none" strike="noStrike" cap="none">
              <a:solidFill>
                <a:srgbClr val="000000"/>
              </a:solidFill>
              <a:latin typeface="Arial"/>
              <a:ea typeface="Arial"/>
              <a:cs typeface="Arial"/>
              <a:sym typeface="Arial"/>
            </a:endParaRPr>
          </a:p>
        </p:txBody>
      </p:sp>
      <p:sp>
        <p:nvSpPr>
          <p:cNvPr id="3897" name="Google Shape;3897;p174"/>
          <p:cNvSpPr/>
          <p:nvPr/>
        </p:nvSpPr>
        <p:spPr>
          <a:xfrm>
            <a:off x="10286432" y="2490745"/>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400" b="0" i="0" u="none" strike="noStrike" cap="none">
              <a:solidFill>
                <a:srgbClr val="000000"/>
              </a:solidFill>
              <a:latin typeface="Arial"/>
              <a:ea typeface="Arial"/>
              <a:cs typeface="Arial"/>
              <a:sym typeface="Arial"/>
            </a:endParaRPr>
          </a:p>
        </p:txBody>
      </p:sp>
      <p:sp>
        <p:nvSpPr>
          <p:cNvPr id="3898" name="Google Shape;3898;p174"/>
          <p:cNvSpPr/>
          <p:nvPr/>
        </p:nvSpPr>
        <p:spPr>
          <a:xfrm>
            <a:off x="10286432" y="2900176"/>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400" b="0" i="0" u="none" strike="noStrike" cap="none">
              <a:solidFill>
                <a:srgbClr val="000000"/>
              </a:solidFill>
              <a:latin typeface="Arial"/>
              <a:ea typeface="Arial"/>
              <a:cs typeface="Arial"/>
              <a:sym typeface="Arial"/>
            </a:endParaRPr>
          </a:p>
        </p:txBody>
      </p:sp>
      <p:sp>
        <p:nvSpPr>
          <p:cNvPr id="3899" name="Google Shape;3899;p174"/>
          <p:cNvSpPr/>
          <p:nvPr/>
        </p:nvSpPr>
        <p:spPr>
          <a:xfrm>
            <a:off x="2434192" y="549902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900" name="Google Shape;3900;p174"/>
          <p:cNvSpPr/>
          <p:nvPr/>
        </p:nvSpPr>
        <p:spPr>
          <a:xfrm>
            <a:off x="4196055" y="549902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901" name="Google Shape;3901;p174"/>
          <p:cNvSpPr/>
          <p:nvPr/>
        </p:nvSpPr>
        <p:spPr>
          <a:xfrm>
            <a:off x="5959034" y="549902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902" name="Google Shape;3902;p174"/>
          <p:cNvSpPr/>
          <p:nvPr/>
        </p:nvSpPr>
        <p:spPr>
          <a:xfrm>
            <a:off x="2434192" y="5853976"/>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903" name="Google Shape;3903;p174"/>
          <p:cNvSpPr/>
          <p:nvPr/>
        </p:nvSpPr>
        <p:spPr>
          <a:xfrm>
            <a:off x="4203875" y="5837114"/>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904" name="Google Shape;3904;p174"/>
          <p:cNvSpPr/>
          <p:nvPr/>
        </p:nvSpPr>
        <p:spPr>
          <a:xfrm>
            <a:off x="5959034" y="5837114"/>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905" name="Google Shape;3905;p174"/>
          <p:cNvSpPr/>
          <p:nvPr/>
        </p:nvSpPr>
        <p:spPr>
          <a:xfrm>
            <a:off x="2434192" y="4638229"/>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906" name="Google Shape;3906;p174"/>
          <p:cNvSpPr/>
          <p:nvPr/>
        </p:nvSpPr>
        <p:spPr>
          <a:xfrm>
            <a:off x="2443614" y="500326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907" name="Google Shape;3907;p174"/>
          <p:cNvSpPr/>
          <p:nvPr/>
        </p:nvSpPr>
        <p:spPr>
          <a:xfrm>
            <a:off x="4203875" y="4638229"/>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908" name="Google Shape;3908;p174"/>
          <p:cNvSpPr/>
          <p:nvPr/>
        </p:nvSpPr>
        <p:spPr>
          <a:xfrm>
            <a:off x="4185917" y="500326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909" name="Google Shape;3909;p174"/>
          <p:cNvSpPr/>
          <p:nvPr/>
        </p:nvSpPr>
        <p:spPr>
          <a:xfrm>
            <a:off x="5959034" y="4638229"/>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910" name="Google Shape;3910;p174"/>
          <p:cNvSpPr/>
          <p:nvPr/>
        </p:nvSpPr>
        <p:spPr>
          <a:xfrm>
            <a:off x="7718275" y="4638229"/>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911" name="Google Shape;3911;p174"/>
          <p:cNvSpPr/>
          <p:nvPr/>
        </p:nvSpPr>
        <p:spPr>
          <a:xfrm>
            <a:off x="472704" y="5456671"/>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Cloud and Infrastructure</a:t>
            </a:r>
            <a:endParaRPr sz="1000" b="0" i="0" u="none" strike="noStrike" cap="none">
              <a:solidFill>
                <a:srgbClr val="000000"/>
              </a:solidFill>
              <a:latin typeface="Roboto Condensed"/>
              <a:ea typeface="Roboto Condensed"/>
              <a:cs typeface="Roboto Condensed"/>
              <a:sym typeface="Roboto Condensed"/>
            </a:endParaRPr>
          </a:p>
        </p:txBody>
      </p:sp>
      <p:sp>
        <p:nvSpPr>
          <p:cNvPr id="3912" name="Google Shape;3912;p174"/>
          <p:cNvSpPr/>
          <p:nvPr/>
        </p:nvSpPr>
        <p:spPr>
          <a:xfrm>
            <a:off x="472704" y="4609103"/>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Data</a:t>
            </a:r>
            <a:endParaRPr sz="1000" b="0" i="0" u="none" strike="noStrike" cap="none">
              <a:solidFill>
                <a:srgbClr val="000000"/>
              </a:solidFill>
              <a:latin typeface="Roboto Condensed"/>
              <a:ea typeface="Roboto Condensed"/>
              <a:cs typeface="Roboto Condensed"/>
              <a:sym typeface="Roboto Condensed"/>
            </a:endParaRPr>
          </a:p>
        </p:txBody>
      </p:sp>
      <p:sp>
        <p:nvSpPr>
          <p:cNvPr id="3913" name="Google Shape;3913;p174"/>
          <p:cNvSpPr/>
          <p:nvPr/>
        </p:nvSpPr>
        <p:spPr>
          <a:xfrm>
            <a:off x="472704" y="3756274"/>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Knowledge</a:t>
            </a:r>
            <a:endParaRPr sz="1000" b="0" i="0" u="none" strike="noStrike" cap="none">
              <a:solidFill>
                <a:srgbClr val="000000"/>
              </a:solidFill>
              <a:latin typeface="Roboto Condensed"/>
              <a:ea typeface="Roboto Condensed"/>
              <a:cs typeface="Roboto Condensed"/>
              <a:sym typeface="Roboto Condensed"/>
            </a:endParaRPr>
          </a:p>
        </p:txBody>
      </p:sp>
      <p:sp>
        <p:nvSpPr>
          <p:cNvPr id="3914" name="Google Shape;3914;p174"/>
          <p:cNvSpPr/>
          <p:nvPr/>
        </p:nvSpPr>
        <p:spPr>
          <a:xfrm>
            <a:off x="472704" y="2844352"/>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Model</a:t>
            </a:r>
            <a:endParaRPr sz="1000" b="0" i="0" u="none" strike="noStrike" cap="none">
              <a:solidFill>
                <a:srgbClr val="000000"/>
              </a:solidFill>
              <a:latin typeface="Roboto Condensed"/>
              <a:ea typeface="Roboto Condensed"/>
              <a:cs typeface="Roboto Condensed"/>
              <a:sym typeface="Roboto Condensed"/>
            </a:endParaRPr>
          </a:p>
        </p:txBody>
      </p:sp>
      <p:sp>
        <p:nvSpPr>
          <p:cNvPr id="3915" name="Google Shape;3915;p174"/>
          <p:cNvSpPr/>
          <p:nvPr/>
        </p:nvSpPr>
        <p:spPr>
          <a:xfrm>
            <a:off x="472704" y="2031728"/>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Agent</a:t>
            </a:r>
            <a:endParaRPr sz="1000" b="0" i="0" u="none" strike="noStrike" cap="none">
              <a:solidFill>
                <a:srgbClr val="000000"/>
              </a:solidFill>
              <a:latin typeface="Roboto Condensed"/>
              <a:ea typeface="Roboto Condensed"/>
              <a:cs typeface="Roboto Condensed"/>
              <a:sym typeface="Roboto Condensed"/>
            </a:endParaRPr>
          </a:p>
        </p:txBody>
      </p:sp>
      <p:sp>
        <p:nvSpPr>
          <p:cNvPr id="3916" name="Google Shape;3916;p174"/>
          <p:cNvSpPr/>
          <p:nvPr/>
        </p:nvSpPr>
        <p:spPr>
          <a:xfrm>
            <a:off x="472704" y="1178884"/>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Agent </a:t>
            </a: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Governance</a:t>
            </a:r>
            <a:endParaRPr sz="1000" b="0" i="0" u="none" strike="noStrike" cap="none">
              <a:solidFill>
                <a:srgbClr val="000000"/>
              </a:solidFill>
              <a:latin typeface="Roboto Condensed"/>
              <a:ea typeface="Roboto Condensed"/>
              <a:cs typeface="Roboto Condensed"/>
              <a:sym typeface="Roboto Condensed"/>
            </a:endParaRPr>
          </a:p>
        </p:txBody>
      </p:sp>
      <p:sp>
        <p:nvSpPr>
          <p:cNvPr id="3917" name="Google Shape;3917;p174"/>
          <p:cNvSpPr/>
          <p:nvPr/>
        </p:nvSpPr>
        <p:spPr>
          <a:xfrm>
            <a:off x="10208777" y="1107960"/>
            <a:ext cx="1537500" cy="6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AI Operations</a:t>
            </a:r>
            <a:endParaRPr sz="1600" b="0" i="0" u="none" strike="noStrike" cap="none">
              <a:solidFill>
                <a:srgbClr val="000000"/>
              </a:solidFill>
              <a:latin typeface="Roboto Condensed"/>
              <a:ea typeface="Roboto Condensed"/>
              <a:cs typeface="Roboto Condensed"/>
              <a:sym typeface="Roboto Condensed"/>
            </a:endParaRPr>
          </a:p>
        </p:txBody>
      </p:sp>
      <p:sp>
        <p:nvSpPr>
          <p:cNvPr id="3918" name="Google Shape;3918;p174"/>
          <p:cNvSpPr/>
          <p:nvPr/>
        </p:nvSpPr>
        <p:spPr>
          <a:xfrm>
            <a:off x="7682908" y="545958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Standards and Policy Management</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(NIST Controls) </a:t>
            </a:r>
            <a:endParaRPr sz="1400" b="0" i="0" u="none" strike="noStrike" cap="none">
              <a:solidFill>
                <a:srgbClr val="000000"/>
              </a:solidFill>
              <a:latin typeface="Roboto Condensed"/>
              <a:ea typeface="Roboto Condensed"/>
              <a:cs typeface="Roboto Condensed"/>
              <a:sym typeface="Roboto Condensed"/>
            </a:endParaRPr>
          </a:p>
        </p:txBody>
      </p:sp>
      <p:sp>
        <p:nvSpPr>
          <p:cNvPr id="3919" name="Google Shape;3919;p174"/>
          <p:cNvSpPr/>
          <p:nvPr/>
        </p:nvSpPr>
        <p:spPr>
          <a:xfrm>
            <a:off x="7682896" y="5822458"/>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Vulnerability Management</a:t>
            </a:r>
            <a:endParaRPr sz="12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endParaRPr sz="1200" b="0" i="0" u="none" strike="noStrike" cap="none">
              <a:solidFill>
                <a:srgbClr val="000000"/>
              </a:solidFill>
              <a:latin typeface="Roboto Condensed"/>
              <a:ea typeface="Roboto Condensed"/>
              <a:cs typeface="Roboto Condensed"/>
              <a:sym typeface="Roboto Condensed"/>
            </a:endParaRPr>
          </a:p>
        </p:txBody>
      </p:sp>
      <p:sp>
        <p:nvSpPr>
          <p:cNvPr id="3920" name="Google Shape;3920;p174"/>
          <p:cNvSpPr/>
          <p:nvPr/>
        </p:nvSpPr>
        <p:spPr>
          <a:xfrm>
            <a:off x="7673807" y="5830243"/>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921" name="Google Shape;3921;p174"/>
          <p:cNvSpPr/>
          <p:nvPr/>
        </p:nvSpPr>
        <p:spPr>
          <a:xfrm>
            <a:off x="7647077" y="5471584"/>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3922" name="Google Shape;3922;p174"/>
          <p:cNvSpPr/>
          <p:nvPr/>
        </p:nvSpPr>
        <p:spPr>
          <a:xfrm>
            <a:off x="10339158" y="5619499"/>
            <a:ext cx="13323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MCP Gateway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(Tools)</a:t>
            </a:r>
            <a:endParaRPr sz="1400" b="0" i="0" u="none" strike="noStrike" cap="none">
              <a:solidFill>
                <a:srgbClr val="000000"/>
              </a:solidFill>
              <a:latin typeface="Arial"/>
              <a:ea typeface="Arial"/>
              <a:cs typeface="Arial"/>
              <a:sym typeface="Arial"/>
            </a:endParaRPr>
          </a:p>
        </p:txBody>
      </p:sp>
      <p:grpSp>
        <p:nvGrpSpPr>
          <p:cNvPr id="3923" name="Google Shape;3923;p174"/>
          <p:cNvGrpSpPr/>
          <p:nvPr/>
        </p:nvGrpSpPr>
        <p:grpSpPr>
          <a:xfrm>
            <a:off x="1417837" y="6305549"/>
            <a:ext cx="7413264" cy="230700"/>
            <a:chOff x="1531103" y="6324551"/>
            <a:chExt cx="7413264" cy="230700"/>
          </a:xfrm>
        </p:grpSpPr>
        <p:sp>
          <p:nvSpPr>
            <p:cNvPr id="3924" name="Google Shape;3924;p174"/>
            <p:cNvSpPr txBox="1"/>
            <p:nvPr/>
          </p:nvSpPr>
          <p:spPr>
            <a:xfrm>
              <a:off x="1531103" y="6324551"/>
              <a:ext cx="15141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900" b="1" i="1" u="none" strike="noStrike" cap="none">
                  <a:solidFill>
                    <a:srgbClr val="C00000"/>
                  </a:solidFill>
                  <a:latin typeface="Roboto Condensed"/>
                  <a:ea typeface="Roboto Condensed"/>
                  <a:cs typeface="Roboto Condensed"/>
                  <a:sym typeface="Roboto Condensed"/>
                </a:rPr>
                <a:t>Level 2 Capability</a:t>
              </a:r>
              <a:endParaRPr sz="900" b="1" i="1" u="none" strike="noStrike" cap="none">
                <a:solidFill>
                  <a:srgbClr val="C00000"/>
                </a:solidFill>
                <a:latin typeface="Roboto Condensed"/>
                <a:ea typeface="Roboto Condensed"/>
                <a:cs typeface="Roboto Condensed"/>
                <a:sym typeface="Roboto Condensed"/>
              </a:endParaRPr>
            </a:p>
          </p:txBody>
        </p:sp>
        <p:sp>
          <p:nvSpPr>
            <p:cNvPr id="3925" name="Google Shape;3925;p174"/>
            <p:cNvSpPr txBox="1"/>
            <p:nvPr/>
          </p:nvSpPr>
          <p:spPr>
            <a:xfrm>
              <a:off x="2677268" y="6324551"/>
              <a:ext cx="14811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900" b="1" i="1" u="none" strike="noStrike" cap="none">
                  <a:solidFill>
                    <a:schemeClr val="dk1"/>
                  </a:solidFill>
                  <a:latin typeface="Roboto Condensed"/>
                  <a:ea typeface="Roboto Condensed"/>
                  <a:cs typeface="Roboto Condensed"/>
                  <a:sym typeface="Roboto Condensed"/>
                </a:rPr>
                <a:t>Level 3 Capability</a:t>
              </a:r>
              <a:endParaRPr sz="900" b="0" i="0" u="none" strike="noStrike" cap="none">
                <a:solidFill>
                  <a:schemeClr val="dk1"/>
                </a:solidFill>
                <a:latin typeface="Roboto Condensed"/>
                <a:ea typeface="Roboto Condensed"/>
                <a:cs typeface="Roboto Condensed"/>
                <a:sym typeface="Roboto Condensed"/>
              </a:endParaRPr>
            </a:p>
          </p:txBody>
        </p:sp>
        <p:sp>
          <p:nvSpPr>
            <p:cNvPr id="3926" name="Google Shape;3926;p174"/>
            <p:cNvSpPr/>
            <p:nvPr/>
          </p:nvSpPr>
          <p:spPr>
            <a:xfrm>
              <a:off x="7846967" y="6348507"/>
              <a:ext cx="1097400" cy="183000"/>
            </a:xfrm>
            <a:prstGeom prst="roundRect">
              <a:avLst>
                <a:gd name="adj" fmla="val 16667"/>
              </a:avLst>
            </a:prstGeom>
            <a:solidFill>
              <a:srgbClr val="EBF1F7"/>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DATA</a:t>
              </a:r>
              <a:endParaRPr sz="900" b="0" i="1" u="none" strike="noStrike" cap="none">
                <a:solidFill>
                  <a:srgbClr val="000000"/>
                </a:solidFill>
                <a:latin typeface="Roboto Condensed"/>
                <a:ea typeface="Roboto Condensed"/>
                <a:cs typeface="Roboto Condensed"/>
                <a:sym typeface="Roboto Condensed"/>
              </a:endParaRPr>
            </a:p>
          </p:txBody>
        </p:sp>
        <p:sp>
          <p:nvSpPr>
            <p:cNvPr id="3927" name="Google Shape;3927;p174"/>
            <p:cNvSpPr/>
            <p:nvPr/>
          </p:nvSpPr>
          <p:spPr>
            <a:xfrm>
              <a:off x="5348977" y="6348507"/>
              <a:ext cx="1097400" cy="183000"/>
            </a:xfrm>
            <a:prstGeom prst="roundRect">
              <a:avLst>
                <a:gd name="adj" fmla="val 16667"/>
              </a:avLst>
            </a:prstGeom>
            <a:solidFill>
              <a:srgbClr val="BCDFFC"/>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CLOUD &amp; INFRA</a:t>
              </a:r>
              <a:endParaRPr sz="900" b="0" i="1" u="none" strike="noStrike" cap="none">
                <a:solidFill>
                  <a:srgbClr val="000000"/>
                </a:solidFill>
                <a:latin typeface="Roboto Condensed"/>
                <a:ea typeface="Roboto Condensed"/>
                <a:cs typeface="Roboto Condensed"/>
                <a:sym typeface="Roboto Condensed"/>
              </a:endParaRPr>
            </a:p>
          </p:txBody>
        </p:sp>
        <p:sp>
          <p:nvSpPr>
            <p:cNvPr id="3928" name="Google Shape;3928;p174"/>
            <p:cNvSpPr/>
            <p:nvPr/>
          </p:nvSpPr>
          <p:spPr>
            <a:xfrm>
              <a:off x="6597972" y="6348507"/>
              <a:ext cx="1097400" cy="183000"/>
            </a:xfrm>
            <a:prstGeom prst="roundRect">
              <a:avLst>
                <a:gd name="adj" fmla="val 16667"/>
              </a:avLst>
            </a:prstGeom>
            <a:solidFill>
              <a:srgbClr val="EEEEEE"/>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PLATFORM</a:t>
              </a:r>
              <a:endParaRPr sz="900" b="0" i="1" u="none" strike="noStrike" cap="none">
                <a:solidFill>
                  <a:srgbClr val="000000"/>
                </a:solidFill>
                <a:latin typeface="Roboto Condensed"/>
                <a:ea typeface="Roboto Condensed"/>
                <a:cs typeface="Roboto Condensed"/>
                <a:sym typeface="Roboto Condensed"/>
              </a:endParaRPr>
            </a:p>
          </p:txBody>
        </p:sp>
        <p:sp>
          <p:nvSpPr>
            <p:cNvPr id="3929" name="Google Shape;3929;p174"/>
            <p:cNvSpPr/>
            <p:nvPr/>
          </p:nvSpPr>
          <p:spPr>
            <a:xfrm>
              <a:off x="3807294" y="6351538"/>
              <a:ext cx="1481100" cy="176700"/>
            </a:xfrm>
            <a:prstGeom prst="roundRect">
              <a:avLst>
                <a:gd name="adj" fmla="val 16667"/>
              </a:avLst>
            </a:prstGeom>
            <a:solidFill>
              <a:srgbClr val="0033A0"/>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lt1"/>
                  </a:solidFill>
                  <a:latin typeface="Roboto Condensed"/>
                  <a:ea typeface="Roboto Condensed"/>
                  <a:cs typeface="Roboto Condensed"/>
                  <a:sym typeface="Roboto Condensed"/>
                </a:rPr>
                <a:t>EXISTING CAPABILITY</a:t>
              </a:r>
              <a:endParaRPr sz="1400" b="0" i="0" u="none" strike="noStrike" cap="none">
                <a:solidFill>
                  <a:srgbClr val="000000"/>
                </a:solidFill>
                <a:latin typeface="Arial"/>
                <a:ea typeface="Arial"/>
                <a:cs typeface="Arial"/>
                <a:sym typeface="Arial"/>
              </a:endParaRPr>
            </a:p>
          </p:txBody>
        </p:sp>
      </p:grpSp>
      <p:sp>
        <p:nvSpPr>
          <p:cNvPr id="3930" name="Google Shape;3930;p174"/>
          <p:cNvSpPr/>
          <p:nvPr/>
        </p:nvSpPr>
        <p:spPr>
          <a:xfrm>
            <a:off x="1255958" y="6255539"/>
            <a:ext cx="9156600" cy="330900"/>
          </a:xfrm>
          <a:prstGeom prst="roundRect">
            <a:avLst>
              <a:gd name="adj" fmla="val 16667"/>
            </a:avLst>
          </a:prstGeom>
          <a:noFill/>
          <a:ln w="9525" cap="flat" cmpd="sng">
            <a:solidFill>
              <a:srgbClr val="A5A5A5"/>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93"/>
              <a:buFont typeface="Arial"/>
              <a:buNone/>
            </a:pPr>
            <a:endParaRPr sz="893" b="0" i="0" u="none" strike="noStrike" cap="none">
              <a:solidFill>
                <a:srgbClr val="000000"/>
              </a:solidFill>
              <a:latin typeface="Roboto Condensed"/>
              <a:ea typeface="Roboto Condensed"/>
              <a:cs typeface="Roboto Condensed"/>
              <a:sym typeface="Roboto Condensed"/>
            </a:endParaRPr>
          </a:p>
        </p:txBody>
      </p:sp>
      <p:sp>
        <p:nvSpPr>
          <p:cNvPr id="3931" name="Google Shape;3931;p174"/>
          <p:cNvSpPr/>
          <p:nvPr/>
        </p:nvSpPr>
        <p:spPr>
          <a:xfrm>
            <a:off x="9734111" y="124461"/>
            <a:ext cx="2180400" cy="66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lt1"/>
                </a:solidFill>
                <a:latin typeface="Roboto Condensed"/>
                <a:ea typeface="Roboto Condensed"/>
                <a:cs typeface="Roboto Condensed"/>
                <a:sym typeface="Roboto Condensed"/>
              </a:rPr>
              <a:t>*Existing capabilities will need enhancements during use case enablement</a:t>
            </a:r>
            <a:endParaRPr sz="1200" i="0" u="none" strike="noStrike" cap="none">
              <a:solidFill>
                <a:schemeClr val="lt1"/>
              </a:solidFill>
              <a:latin typeface="Roboto Condensed"/>
              <a:ea typeface="Roboto Condensed"/>
              <a:cs typeface="Roboto Condensed"/>
              <a:sym typeface="Roboto Condensed"/>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3935"/>
        <p:cNvGrpSpPr/>
        <p:nvPr/>
      </p:nvGrpSpPr>
      <p:grpSpPr>
        <a:xfrm>
          <a:off x="0" y="0"/>
          <a:ext cx="0" cy="0"/>
          <a:chOff x="0" y="0"/>
          <a:chExt cx="0" cy="0"/>
        </a:xfrm>
      </p:grpSpPr>
      <p:sp>
        <p:nvSpPr>
          <p:cNvPr id="3936" name="Google Shape;3936;p175"/>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US"/>
              <a:t>Thank You</a:t>
            </a:r>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3940"/>
        <p:cNvGrpSpPr/>
        <p:nvPr/>
      </p:nvGrpSpPr>
      <p:grpSpPr>
        <a:xfrm>
          <a:off x="0" y="0"/>
          <a:ext cx="0" cy="0"/>
          <a:chOff x="0" y="0"/>
          <a:chExt cx="0" cy="0"/>
        </a:xfrm>
      </p:grpSpPr>
      <p:pic>
        <p:nvPicPr>
          <p:cNvPr id="3941" name="Google Shape;3941;p176"/>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3942" name="Google Shape;3942;p176"/>
          <p:cNvSpPr txBox="1"/>
          <p:nvPr/>
        </p:nvSpPr>
        <p:spPr>
          <a:xfrm>
            <a:off x="7319010" y="3981450"/>
            <a:ext cx="4680600" cy="2031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800"/>
              <a:buFont typeface="Arial"/>
              <a:buNone/>
            </a:pPr>
            <a:r>
              <a:rPr lang="en-US" sz="4800" b="1">
                <a:latin typeface="Raleway"/>
                <a:ea typeface="Raleway"/>
                <a:cs typeface="Raleway"/>
                <a:sym typeface="Raleway"/>
              </a:rPr>
              <a:t>Appendix</a:t>
            </a:r>
            <a:endParaRPr sz="4800" b="1" i="0" u="none" strike="noStrike" cap="none">
              <a:solidFill>
                <a:schemeClr val="dk1"/>
              </a:solidFill>
              <a:latin typeface="Raleway"/>
              <a:ea typeface="Raleway"/>
              <a:cs typeface="Raleway"/>
              <a:sym typeface="Raleway"/>
            </a:endParaRPr>
          </a:p>
        </p:txBody>
      </p:sp>
      <p:sp>
        <p:nvSpPr>
          <p:cNvPr id="3943" name="Google Shape;3943;p176"/>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137</a:t>
            </a:fld>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3948" name="Google Shape;3948;p177"/>
          <p:cNvSpPr txBox="1">
            <a:spLocks noGrp="1"/>
          </p:cNvSpPr>
          <p:nvPr>
            <p:ph type="body" idx="1"/>
          </p:nvPr>
        </p:nvSpPr>
        <p:spPr>
          <a:xfrm>
            <a:off x="6963500" y="3600450"/>
            <a:ext cx="5143500" cy="2260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Arial"/>
              <a:buNone/>
            </a:pPr>
            <a:r>
              <a:rPr lang="en-US" sz="4000">
                <a:solidFill>
                  <a:srgbClr val="000000"/>
                </a:solidFill>
              </a:rPr>
              <a:t>Knowledge Layer Design principles</a:t>
            </a:r>
            <a:endParaRPr/>
          </a:p>
          <a:p>
            <a:pPr marL="0" marR="0" lvl="0" indent="0" algn="l" rtl="0">
              <a:lnSpc>
                <a:spcPct val="90000"/>
              </a:lnSpc>
              <a:spcBef>
                <a:spcPts val="0"/>
              </a:spcBef>
              <a:spcAft>
                <a:spcPts val="0"/>
              </a:spcAft>
              <a:buClr>
                <a:schemeClr val="dk1"/>
              </a:buClr>
              <a:buSzPts val="4800"/>
              <a:buFont typeface="Arial"/>
              <a:buNone/>
            </a:pPr>
            <a:endParaRPr/>
          </a:p>
          <a:p>
            <a:pPr marL="457200" marR="0" lvl="0" indent="-228600" algn="l" rtl="0">
              <a:lnSpc>
                <a:spcPct val="90000"/>
              </a:lnSpc>
              <a:spcBef>
                <a:spcPts val="1000"/>
              </a:spcBef>
              <a:spcAft>
                <a:spcPts val="0"/>
              </a:spcAft>
              <a:buClr>
                <a:schemeClr val="dk1"/>
              </a:buClr>
              <a:buSzPts val="4800"/>
              <a:buFont typeface="Arial"/>
              <a:buNone/>
            </a:pPr>
            <a:endParaRPr sz="4000"/>
          </a:p>
        </p:txBody>
      </p:sp>
      <p:pic>
        <p:nvPicPr>
          <p:cNvPr id="3949" name="Google Shape;3949;p177"/>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3950" name="Google Shape;3950;p177"/>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138</a:t>
            </a:fld>
            <a:endParaRPr/>
          </a:p>
        </p:txBody>
      </p:sp>
      <p:sp>
        <p:nvSpPr>
          <p:cNvPr id="3951" name="Google Shape;3951;p177"/>
          <p:cNvSpPr/>
          <p:nvPr/>
        </p:nvSpPr>
        <p:spPr>
          <a:xfrm>
            <a:off x="7169200" y="4771775"/>
            <a:ext cx="3534600" cy="614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u="sng">
                <a:solidFill>
                  <a:schemeClr val="hlink"/>
                </a:solidFill>
                <a:hlinkClick r:id="rId4" action="ppaction://hlinksldjump"/>
              </a:rPr>
              <a:t>Return to design principles</a:t>
            </a:r>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3956"/>
        <p:cNvGrpSpPr/>
        <p:nvPr/>
      </p:nvGrpSpPr>
      <p:grpSpPr>
        <a:xfrm>
          <a:off x="0" y="0"/>
          <a:ext cx="0" cy="0"/>
          <a:chOff x="0" y="0"/>
          <a:chExt cx="0" cy="0"/>
        </a:xfrm>
      </p:grpSpPr>
      <p:sp>
        <p:nvSpPr>
          <p:cNvPr id="3957" name="Google Shape;3957;p178"/>
          <p:cNvSpPr txBox="1">
            <a:spLocks noGrp="1"/>
          </p:cNvSpPr>
          <p:nvPr>
            <p:ph type="title"/>
          </p:nvPr>
        </p:nvSpPr>
        <p:spPr>
          <a:xfrm>
            <a:off x="342901" y="153634"/>
            <a:ext cx="11437800" cy="2742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Knowledge | Design Principles</a:t>
            </a:r>
            <a:endParaRPr/>
          </a:p>
        </p:txBody>
      </p:sp>
      <p:graphicFrame>
        <p:nvGraphicFramePr>
          <p:cNvPr id="3958" name="Google Shape;3958;p178"/>
          <p:cNvGraphicFramePr/>
          <p:nvPr/>
        </p:nvGraphicFramePr>
        <p:xfrm>
          <a:off x="377113" y="846975"/>
          <a:ext cx="3000000" cy="3000000"/>
        </p:xfrm>
        <a:graphic>
          <a:graphicData uri="http://schemas.openxmlformats.org/drawingml/2006/table">
            <a:tbl>
              <a:tblPr>
                <a:noFill/>
                <a:tableStyleId>{5B932E3E-EDF4-40F3-B798-486C42625229}</a:tableStyleId>
              </a:tblPr>
              <a:tblGrid>
                <a:gridCol w="1937775">
                  <a:extLst>
                    <a:ext uri="{9D8B030D-6E8A-4147-A177-3AD203B41FA5}">
                      <a16:colId xmlns:a16="http://schemas.microsoft.com/office/drawing/2014/main" val="20000"/>
                    </a:ext>
                  </a:extLst>
                </a:gridCol>
                <a:gridCol w="3301525">
                  <a:extLst>
                    <a:ext uri="{9D8B030D-6E8A-4147-A177-3AD203B41FA5}">
                      <a16:colId xmlns:a16="http://schemas.microsoft.com/office/drawing/2014/main" val="20001"/>
                    </a:ext>
                  </a:extLst>
                </a:gridCol>
                <a:gridCol w="3143925">
                  <a:extLst>
                    <a:ext uri="{9D8B030D-6E8A-4147-A177-3AD203B41FA5}">
                      <a16:colId xmlns:a16="http://schemas.microsoft.com/office/drawing/2014/main" val="20002"/>
                    </a:ext>
                  </a:extLst>
                </a:gridCol>
                <a:gridCol w="3184200">
                  <a:extLst>
                    <a:ext uri="{9D8B030D-6E8A-4147-A177-3AD203B41FA5}">
                      <a16:colId xmlns:a16="http://schemas.microsoft.com/office/drawing/2014/main" val="20003"/>
                    </a:ext>
                  </a:extLst>
                </a:gridCol>
              </a:tblGrid>
              <a:tr h="482275">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Considerations</a:t>
                      </a:r>
                      <a:endParaRPr sz="1200" b="1" u="none" strike="noStrike" cap="none">
                        <a:solidFill>
                          <a:schemeClr val="lt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Principles</a:t>
                      </a:r>
                      <a:endParaRPr sz="1200" b="1" u="none" strike="noStrike" cap="none">
                        <a:solidFill>
                          <a:schemeClr val="lt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Why this principles</a:t>
                      </a:r>
                      <a:endParaRPr sz="1200" b="1" u="none" strike="noStrike" cap="none">
                        <a:solidFill>
                          <a:schemeClr val="lt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Anti-patterns/Not recommended</a:t>
                      </a:r>
                      <a:endParaRPr sz="1200" b="1" u="none" strike="noStrike" cap="none">
                        <a:solidFill>
                          <a:schemeClr val="lt1"/>
                        </a:solidFill>
                      </a:endParaRPr>
                    </a:p>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(if any)</a:t>
                      </a:r>
                      <a:endParaRPr sz="1200" b="1" u="none" strike="noStrike" cap="none">
                        <a:solidFill>
                          <a:schemeClr val="lt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1381575">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Controlled Vocabulary</a:t>
                      </a:r>
                      <a:endParaRPr sz="1200" b="1" u="none" strike="noStrike" cap="none">
                        <a:solidFill>
                          <a:schemeClr val="lt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t>Agentic Systems need to operate on a controlled vocabulary – a standardized, domain-aligned set of terms, definitions and semantic boundaries that describes the concepts, relationships and constraints of the concepts for a particular problem domain</a:t>
                      </a:r>
                      <a:endParaRPr sz="900" u="none" strike="noStrike" cap="none"/>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t>Most of the organizations exhibit terminology drift; teams use different terms for the same concept. AI systems amplify this inconsistency-leading to retrieval errors, misaligned context, reasoning mistakes. A controlled vocabulary mitigates this by providing a standardized and canonical lexicon</a:t>
                      </a:r>
                      <a:endParaRPr sz="900" u="none" strike="noStrike" cap="none"/>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t>Vocabulary </a:t>
                      </a:r>
                      <a:r>
                        <a:rPr lang="en-US" sz="900" b="1" u="none" strike="noStrike" cap="none"/>
                        <a:t>must not be technology aligned names</a:t>
                      </a:r>
                      <a:r>
                        <a:rPr lang="en-US" sz="900" u="none" strike="noStrike" cap="none"/>
                        <a:t> but business terminologies which is understood commonly across the organization</a:t>
                      </a:r>
                      <a:endParaRPr sz="900" u="none" strike="noStrike" cap="none"/>
                    </a:p>
                    <a:p>
                      <a:pPr marL="0" marR="0" lvl="0" indent="0" algn="l" rtl="0">
                        <a:lnSpc>
                          <a:spcPct val="115000"/>
                        </a:lnSpc>
                        <a:spcBef>
                          <a:spcPts val="0"/>
                        </a:spcBef>
                        <a:spcAft>
                          <a:spcPts val="0"/>
                        </a:spcAft>
                        <a:buClr>
                          <a:srgbClr val="000000"/>
                        </a:buClr>
                        <a:buSzPts val="1000"/>
                        <a:buFont typeface="Arial"/>
                        <a:buNone/>
                      </a:pPr>
                      <a:r>
                        <a:rPr lang="en-US" sz="900" i="1" u="none" strike="noStrike" cap="none"/>
                        <a:t>(e.g Return Orchestration Service vs Return Management)</a:t>
                      </a:r>
                      <a:endParaRPr sz="900" i="1" u="none" strike="noStrike" cap="none"/>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extLst>
                  <a:ext uri="{0D108BD9-81ED-4DB2-BD59-A6C34878D82A}">
                    <a16:rowId xmlns:a16="http://schemas.microsoft.com/office/drawing/2014/main" val="10001"/>
                  </a:ext>
                </a:extLst>
              </a:tr>
              <a:tr h="1223500">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Context Building – Small World Approach</a:t>
                      </a:r>
                      <a:endParaRPr sz="1200" b="1" u="none" strike="noStrike" cap="none">
                        <a:solidFill>
                          <a:schemeClr val="lt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t>Agents need to operate on scoped world models – compact, goal-aligned representations of the specific problem space they are designed to solve-rather than relying on a large, all-encompassing world model.</a:t>
                      </a:r>
                      <a:endParaRPr sz="900" u="none" strike="noStrike" cap="none"/>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t>Large monolithic world models will introduce noise and more context overlaps. Those will also be difficult to manage and scale. In order to effectively ground the agents, it is important to enable them with a tightly bound knowledge structure tailored to the domain and the problem space</a:t>
                      </a:r>
                      <a:endParaRPr sz="900" u="none" strike="noStrike" cap="none"/>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t>Knowledge model </a:t>
                      </a:r>
                      <a:r>
                        <a:rPr lang="en-US" sz="900" b="1" u="none" strike="noStrike" cap="none"/>
                        <a:t>should not be all-encompassing</a:t>
                      </a:r>
                      <a:r>
                        <a:rPr lang="en-US" sz="900" u="none" strike="noStrike" cap="none"/>
                        <a:t>. We should develop use case aligned knowledge models bounded by the domain’s rules, tools and the data sources.</a:t>
                      </a:r>
                      <a:endParaRPr sz="900" u="none" strike="noStrike" cap="none"/>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extLst>
                  <a:ext uri="{0D108BD9-81ED-4DB2-BD59-A6C34878D82A}">
                    <a16:rowId xmlns:a16="http://schemas.microsoft.com/office/drawing/2014/main" val="10002"/>
                  </a:ext>
                </a:extLst>
              </a:tr>
              <a:tr h="1065400">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Metadata curation and management</a:t>
                      </a:r>
                      <a:endParaRPr sz="1200" b="1" u="none" strike="noStrike" cap="none">
                        <a:solidFill>
                          <a:schemeClr val="lt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t>As part of context engineering, metadata must be curated, standardized and governed across knowledge assets with “domain experts(knowledge managers)” in loop</a:t>
                      </a:r>
                      <a:endParaRPr sz="900" u="none" strike="noStrike" cap="none"/>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t>High-quality and high precision context retrieval is possible only when we can reduce the surface area of search through search optimization. Metadata filtering enables efficient filtering of the search space for precise context retrieval</a:t>
                      </a:r>
                      <a:endParaRPr sz="900" u="none" strike="noStrike" cap="none"/>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t>Unstructured knowledge items must not be without metadata. Every unstructured knowledge item must accompany a business verified metadata information which will make the knowledge item AI consumable </a:t>
                      </a:r>
                      <a:endParaRPr sz="900" u="none" strike="noStrike" cap="none"/>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extLst>
                  <a:ext uri="{0D108BD9-81ED-4DB2-BD59-A6C34878D82A}">
                    <a16:rowId xmlns:a16="http://schemas.microsoft.com/office/drawing/2014/main" val="10003"/>
                  </a:ext>
                </a:extLst>
              </a:tr>
              <a:tr h="1381575">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Context isolation and retrieval</a:t>
                      </a:r>
                      <a:endParaRPr sz="1200" b="1" u="none" strike="noStrike" cap="none">
                        <a:solidFill>
                          <a:schemeClr val="lt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t>Once the scoped world model is defined, the retrieval layer must be designed to deliver precise, high-relevance context to the agents – selecting and tuning retrieval mechanisms that best match the domain and the knowledge structure. This layer will also enable a controlled  </a:t>
                      </a:r>
                      <a:r>
                        <a:rPr lang="en-US" sz="900" b="1" u="none" strike="noStrike" cap="none"/>
                        <a:t>Knowledge caching - </a:t>
                      </a:r>
                      <a:r>
                        <a:rPr lang="en-US" sz="900" u="none" strike="noStrike" cap="none"/>
                        <a:t>enforcing TTLs, provenance, and invalidation rules so cached context remains accurate, auditable, and aligned to the domain’s knowledge structure</a:t>
                      </a:r>
                      <a:endParaRPr sz="900" u="none" strike="noStrike" cap="none"/>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t>A well-structured world model is only valuable if the agent can retrieve the right slice of it based on the provided input. Different problem spaces require different retrieval strategies. There is no single “perfect” retrieval mechanism; optimizing requires deliberate experimentation, evaluation and tuning</a:t>
                      </a:r>
                      <a:endParaRPr sz="900" u="none" strike="noStrike" cap="none"/>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endParaRPr sz="900" u="none" strike="noStrike" cap="none"/>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959" name="Google Shape;3959;p178"/>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139</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53"/>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Agentic AI Platform Capabilities - MVP</a:t>
            </a:r>
            <a:endParaRPr/>
          </a:p>
        </p:txBody>
      </p:sp>
      <p:sp>
        <p:nvSpPr>
          <p:cNvPr id="572" name="Google Shape;572;p53"/>
          <p:cNvSpPr/>
          <p:nvPr/>
        </p:nvSpPr>
        <p:spPr>
          <a:xfrm>
            <a:off x="8997056" y="6329505"/>
            <a:ext cx="1309800" cy="183000"/>
          </a:xfrm>
          <a:prstGeom prst="roundRect">
            <a:avLst>
              <a:gd name="adj" fmla="val 16667"/>
            </a:avLst>
          </a:prstGeom>
          <a:solidFill>
            <a:srgbClr val="C4EED6"/>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MVP Level 3 Capabilities</a:t>
            </a:r>
            <a:endParaRPr sz="1400" b="0" i="0" u="none" strike="noStrike" cap="none">
              <a:solidFill>
                <a:srgbClr val="000000"/>
              </a:solidFill>
              <a:latin typeface="Arial"/>
              <a:ea typeface="Arial"/>
              <a:cs typeface="Arial"/>
              <a:sym typeface="Arial"/>
            </a:endParaRPr>
          </a:p>
        </p:txBody>
      </p:sp>
      <p:sp>
        <p:nvSpPr>
          <p:cNvPr id="573" name="Google Shape;573;p53"/>
          <p:cNvSpPr/>
          <p:nvPr/>
        </p:nvSpPr>
        <p:spPr>
          <a:xfrm>
            <a:off x="10208777" y="1127127"/>
            <a:ext cx="1537500" cy="50664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574" name="Google Shape;574;p53"/>
          <p:cNvSpPr/>
          <p:nvPr/>
        </p:nvSpPr>
        <p:spPr>
          <a:xfrm>
            <a:off x="466280" y="5410604"/>
            <a:ext cx="9646200" cy="783000"/>
          </a:xfrm>
          <a:prstGeom prst="rect">
            <a:avLst/>
          </a:prstGeom>
          <a:solidFill>
            <a:srgbClr val="BCDFF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575" name="Google Shape;575;p53"/>
          <p:cNvSpPr/>
          <p:nvPr/>
        </p:nvSpPr>
        <p:spPr>
          <a:xfrm>
            <a:off x="2426676" y="5470753"/>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Server, Container</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(Agent Run Time)</a:t>
            </a:r>
            <a:endParaRPr sz="1400" b="0" i="0" u="none" strike="noStrike" cap="none">
              <a:solidFill>
                <a:srgbClr val="000000"/>
              </a:solidFill>
              <a:latin typeface="Roboto Condensed"/>
              <a:ea typeface="Roboto Condensed"/>
              <a:cs typeface="Roboto Condensed"/>
              <a:sym typeface="Roboto Condensed"/>
            </a:endParaRPr>
          </a:p>
        </p:txBody>
      </p:sp>
      <p:sp>
        <p:nvSpPr>
          <p:cNvPr id="576" name="Google Shape;576;p53"/>
          <p:cNvSpPr/>
          <p:nvPr/>
        </p:nvSpPr>
        <p:spPr>
          <a:xfrm>
            <a:off x="4293096" y="4832901"/>
            <a:ext cx="1668900" cy="2700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endParaRPr sz="1400" b="0" i="0" u="none" strike="noStrike" cap="none">
              <a:solidFill>
                <a:srgbClr val="000000"/>
              </a:solidFill>
              <a:latin typeface="Roboto Condensed"/>
              <a:ea typeface="Roboto Condensed"/>
              <a:cs typeface="Roboto Condensed"/>
              <a:sym typeface="Roboto Condensed"/>
            </a:endParaRPr>
          </a:p>
        </p:txBody>
      </p:sp>
      <p:sp>
        <p:nvSpPr>
          <p:cNvPr id="577" name="Google Shape;577;p53"/>
          <p:cNvSpPr/>
          <p:nvPr/>
        </p:nvSpPr>
        <p:spPr>
          <a:xfrm>
            <a:off x="4185917" y="5470753"/>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Cost Control</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(Tagging, Budgets and Alerts)</a:t>
            </a:r>
            <a:endParaRPr sz="1400" b="0" i="0" u="none" strike="noStrike" cap="none">
              <a:solidFill>
                <a:srgbClr val="000000"/>
              </a:solidFill>
              <a:latin typeface="Roboto Condensed"/>
              <a:ea typeface="Roboto Condensed"/>
              <a:cs typeface="Roboto Condensed"/>
              <a:sym typeface="Roboto Condensed"/>
            </a:endParaRPr>
          </a:p>
        </p:txBody>
      </p:sp>
      <p:sp>
        <p:nvSpPr>
          <p:cNvPr id="578" name="Google Shape;578;p53"/>
          <p:cNvSpPr/>
          <p:nvPr/>
        </p:nvSpPr>
        <p:spPr>
          <a:xfrm>
            <a:off x="5950322" y="5470753"/>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Observability</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(Telemetry) </a:t>
            </a:r>
            <a:endParaRPr sz="1400" b="0" i="0" u="none" strike="noStrike" cap="none">
              <a:solidFill>
                <a:srgbClr val="000000"/>
              </a:solidFill>
              <a:latin typeface="Roboto Condensed"/>
              <a:ea typeface="Roboto Condensed"/>
              <a:cs typeface="Roboto Condensed"/>
              <a:sym typeface="Roboto Condensed"/>
            </a:endParaRPr>
          </a:p>
        </p:txBody>
      </p:sp>
      <p:sp>
        <p:nvSpPr>
          <p:cNvPr id="579" name="Google Shape;579;p53"/>
          <p:cNvSpPr/>
          <p:nvPr/>
        </p:nvSpPr>
        <p:spPr>
          <a:xfrm>
            <a:off x="2426676" y="582570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Identity and Access Management</a:t>
            </a:r>
            <a:endParaRPr sz="12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Condensed"/>
                <a:ea typeface="Roboto Condensed"/>
                <a:cs typeface="Roboto Condensed"/>
                <a:sym typeface="Roboto Condensed"/>
              </a:rPr>
              <a:t>(Identity Access Management) </a:t>
            </a:r>
            <a:endParaRPr sz="1200" b="0" i="0" u="none" strike="noStrike" cap="none">
              <a:solidFill>
                <a:srgbClr val="000000"/>
              </a:solidFill>
              <a:latin typeface="Roboto Condensed"/>
              <a:ea typeface="Roboto Condensed"/>
              <a:cs typeface="Roboto Condensed"/>
              <a:sym typeface="Roboto Condensed"/>
            </a:endParaRPr>
          </a:p>
        </p:txBody>
      </p:sp>
      <p:sp>
        <p:nvSpPr>
          <p:cNvPr id="580" name="Google Shape;580;p53"/>
          <p:cNvSpPr/>
          <p:nvPr/>
        </p:nvSpPr>
        <p:spPr>
          <a:xfrm>
            <a:off x="4185917" y="582570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Network Management</a:t>
            </a:r>
            <a:endParaRPr sz="12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Condensed"/>
                <a:ea typeface="Roboto Condensed"/>
                <a:cs typeface="Roboto Condensed"/>
                <a:sym typeface="Roboto Condensed"/>
              </a:rPr>
              <a:t>(VPC,Subnets, Routes) </a:t>
            </a:r>
            <a:endParaRPr sz="1200" b="0" i="0" u="none" strike="noStrike" cap="none">
              <a:solidFill>
                <a:srgbClr val="000000"/>
              </a:solidFill>
              <a:latin typeface="Roboto Condensed"/>
              <a:ea typeface="Roboto Condensed"/>
              <a:cs typeface="Roboto Condensed"/>
              <a:sym typeface="Roboto Condensed"/>
            </a:endParaRPr>
          </a:p>
        </p:txBody>
      </p:sp>
      <p:sp>
        <p:nvSpPr>
          <p:cNvPr id="581" name="Google Shape;581;p53"/>
          <p:cNvSpPr/>
          <p:nvPr/>
        </p:nvSpPr>
        <p:spPr>
          <a:xfrm>
            <a:off x="5950322" y="582570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API Management</a:t>
            </a:r>
            <a:endParaRPr sz="12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Condensed"/>
                <a:ea typeface="Roboto Condensed"/>
                <a:cs typeface="Roboto Condensed"/>
                <a:sym typeface="Roboto Condensed"/>
              </a:rPr>
              <a:t>(API access)</a:t>
            </a:r>
            <a:endParaRPr sz="1200" b="0" i="0" u="none" strike="noStrike" cap="none">
              <a:solidFill>
                <a:srgbClr val="000000"/>
              </a:solidFill>
              <a:latin typeface="Roboto Condensed"/>
              <a:ea typeface="Roboto Condensed"/>
              <a:cs typeface="Roboto Condensed"/>
              <a:sym typeface="Roboto Condensed"/>
            </a:endParaRPr>
          </a:p>
        </p:txBody>
      </p:sp>
      <p:sp>
        <p:nvSpPr>
          <p:cNvPr id="582" name="Google Shape;582;p53"/>
          <p:cNvSpPr/>
          <p:nvPr/>
        </p:nvSpPr>
        <p:spPr>
          <a:xfrm>
            <a:off x="466279" y="4553936"/>
            <a:ext cx="9646200" cy="783000"/>
          </a:xfrm>
          <a:prstGeom prst="rect">
            <a:avLst/>
          </a:prstGeom>
          <a:solidFill>
            <a:srgbClr val="EBF1F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583" name="Google Shape;583;p53"/>
          <p:cNvSpPr/>
          <p:nvPr/>
        </p:nvSpPr>
        <p:spPr>
          <a:xfrm>
            <a:off x="2426676" y="4624814"/>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Enterprise Data Governance</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(Data Catalog)</a:t>
            </a:r>
            <a:endParaRPr sz="1400" b="0" i="0" u="none" strike="noStrike" cap="none">
              <a:solidFill>
                <a:srgbClr val="000000"/>
              </a:solidFill>
              <a:latin typeface="Arial"/>
              <a:ea typeface="Arial"/>
              <a:cs typeface="Arial"/>
              <a:sym typeface="Arial"/>
            </a:endParaRPr>
          </a:p>
        </p:txBody>
      </p:sp>
      <p:sp>
        <p:nvSpPr>
          <p:cNvPr id="584" name="Google Shape;584;p53"/>
          <p:cNvSpPr/>
          <p:nvPr/>
        </p:nvSpPr>
        <p:spPr>
          <a:xfrm>
            <a:off x="4185917" y="4624814"/>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Analytical Data Stores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(Analytical Data Product)</a:t>
            </a:r>
            <a:endParaRPr sz="1400" b="0" i="0" u="none" strike="noStrike" cap="none">
              <a:solidFill>
                <a:srgbClr val="000000"/>
              </a:solidFill>
              <a:latin typeface="Arial"/>
              <a:ea typeface="Arial"/>
              <a:cs typeface="Arial"/>
              <a:sym typeface="Arial"/>
            </a:endParaRPr>
          </a:p>
        </p:txBody>
      </p:sp>
      <p:sp>
        <p:nvSpPr>
          <p:cNvPr id="585" name="Google Shape;585;p53"/>
          <p:cNvSpPr/>
          <p:nvPr/>
        </p:nvSpPr>
        <p:spPr>
          <a:xfrm>
            <a:off x="5945158" y="4624814"/>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Operational Data Stores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(Near | Real time Data Product)</a:t>
            </a:r>
            <a:endParaRPr sz="1400" b="0" i="0" u="none" strike="noStrike" cap="none">
              <a:solidFill>
                <a:srgbClr val="000000"/>
              </a:solidFill>
              <a:latin typeface="Arial"/>
              <a:ea typeface="Arial"/>
              <a:cs typeface="Arial"/>
              <a:sym typeface="Arial"/>
            </a:endParaRPr>
          </a:p>
        </p:txBody>
      </p:sp>
      <p:sp>
        <p:nvSpPr>
          <p:cNvPr id="586" name="Google Shape;586;p53"/>
          <p:cNvSpPr/>
          <p:nvPr/>
        </p:nvSpPr>
        <p:spPr>
          <a:xfrm>
            <a:off x="7704399" y="4624814"/>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Object Storage</a:t>
            </a:r>
            <a:endParaRPr sz="1400" b="0" i="0" u="none" strike="noStrike" cap="none">
              <a:solidFill>
                <a:srgbClr val="000000"/>
              </a:solidFill>
              <a:latin typeface="Arial"/>
              <a:ea typeface="Arial"/>
              <a:cs typeface="Arial"/>
              <a:sym typeface="Arial"/>
            </a:endParaRPr>
          </a:p>
        </p:txBody>
      </p:sp>
      <p:sp>
        <p:nvSpPr>
          <p:cNvPr id="587" name="Google Shape;587;p53"/>
          <p:cNvSpPr/>
          <p:nvPr/>
        </p:nvSpPr>
        <p:spPr>
          <a:xfrm>
            <a:off x="2426676" y="497941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Data Security Management</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(Masking, Encryption)</a:t>
            </a:r>
            <a:endParaRPr sz="1600" b="0" i="0" u="none" strike="noStrike" cap="none">
              <a:solidFill>
                <a:srgbClr val="000000"/>
              </a:solidFill>
              <a:latin typeface="Roboto Condensed"/>
              <a:ea typeface="Roboto Condensed"/>
              <a:cs typeface="Roboto Condensed"/>
              <a:sym typeface="Roboto Condensed"/>
            </a:endParaRPr>
          </a:p>
        </p:txBody>
      </p:sp>
      <p:sp>
        <p:nvSpPr>
          <p:cNvPr id="588" name="Google Shape;588;p53"/>
          <p:cNvSpPr/>
          <p:nvPr/>
        </p:nvSpPr>
        <p:spPr>
          <a:xfrm>
            <a:off x="4185917" y="497941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Da</a:t>
            </a:r>
            <a:r>
              <a:rPr lang="en-US" sz="700" b="1">
                <a:latin typeface="Roboto Condensed"/>
                <a:ea typeface="Roboto Condensed"/>
                <a:cs typeface="Roboto Condensed"/>
                <a:sym typeface="Roboto Condensed"/>
              </a:rPr>
              <a:t>t</a:t>
            </a:r>
            <a:r>
              <a:rPr lang="en-US" sz="700" b="1" i="0" u="none" strike="noStrike" cap="none">
                <a:solidFill>
                  <a:srgbClr val="000000"/>
                </a:solidFill>
                <a:latin typeface="Roboto Condensed"/>
                <a:ea typeface="Roboto Condensed"/>
                <a:cs typeface="Roboto Condensed"/>
                <a:sym typeface="Roboto Condensed"/>
              </a:rPr>
              <a:t>a Integration Management</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(ETL, Pub/Sub, CDC)</a:t>
            </a:r>
            <a:endParaRPr sz="1600" b="0" i="0" u="none" strike="noStrike" cap="none">
              <a:solidFill>
                <a:srgbClr val="000000"/>
              </a:solidFill>
              <a:latin typeface="Roboto Condensed"/>
              <a:ea typeface="Roboto Condensed"/>
              <a:cs typeface="Roboto Condensed"/>
              <a:sym typeface="Roboto Condensed"/>
            </a:endParaRPr>
          </a:p>
        </p:txBody>
      </p:sp>
      <p:sp>
        <p:nvSpPr>
          <p:cNvPr id="589" name="Google Shape;589;p53"/>
          <p:cNvSpPr/>
          <p:nvPr/>
        </p:nvSpPr>
        <p:spPr>
          <a:xfrm>
            <a:off x="466279" y="3697266"/>
            <a:ext cx="9646200" cy="7830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590" name="Google Shape;590;p53"/>
          <p:cNvSpPr/>
          <p:nvPr/>
        </p:nvSpPr>
        <p:spPr>
          <a:xfrm>
            <a:off x="2434192" y="3742694"/>
            <a:ext cx="16884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Knowledge Ingestion</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(Semi structured, Unstructured and Structured data)</a:t>
            </a:r>
            <a:endParaRPr sz="1600" b="0" i="0" u="none" strike="noStrike" cap="none">
              <a:solidFill>
                <a:srgbClr val="000000"/>
              </a:solidFill>
              <a:latin typeface="Roboto Condensed"/>
              <a:ea typeface="Roboto Condensed"/>
              <a:cs typeface="Roboto Condensed"/>
              <a:sym typeface="Roboto Condensed"/>
            </a:endParaRPr>
          </a:p>
        </p:txBody>
      </p:sp>
      <p:sp>
        <p:nvSpPr>
          <p:cNvPr id="591" name="Google Shape;591;p53"/>
          <p:cNvSpPr/>
          <p:nvPr/>
        </p:nvSpPr>
        <p:spPr>
          <a:xfrm>
            <a:off x="4176995" y="3742694"/>
            <a:ext cx="16884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Knowledge Retrieval</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(Retrieval strategies)</a:t>
            </a:r>
            <a:endParaRPr sz="700" b="0" i="0" u="none" strike="noStrike" cap="none">
              <a:solidFill>
                <a:schemeClr val="dk1"/>
              </a:solidFill>
              <a:latin typeface="Roboto Condensed"/>
              <a:ea typeface="Roboto Condensed"/>
              <a:cs typeface="Roboto Condensed"/>
              <a:sym typeface="Roboto Condensed"/>
            </a:endParaRPr>
          </a:p>
        </p:txBody>
      </p:sp>
      <p:sp>
        <p:nvSpPr>
          <p:cNvPr id="592" name="Google Shape;592;p53"/>
          <p:cNvSpPr/>
          <p:nvPr/>
        </p:nvSpPr>
        <p:spPr>
          <a:xfrm>
            <a:off x="5930126" y="3742693"/>
            <a:ext cx="16884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Knowledge Synthesis</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(Synthetic data generation)</a:t>
            </a:r>
            <a:endParaRPr sz="700" b="0" i="0" u="none" strike="noStrike" cap="none">
              <a:solidFill>
                <a:schemeClr val="dk1"/>
              </a:solidFill>
              <a:latin typeface="Roboto Condensed"/>
              <a:ea typeface="Roboto Condensed"/>
              <a:cs typeface="Roboto Condensed"/>
              <a:sym typeface="Roboto Condensed"/>
            </a:endParaRPr>
          </a:p>
        </p:txBody>
      </p:sp>
      <p:sp>
        <p:nvSpPr>
          <p:cNvPr id="593" name="Google Shape;593;p53"/>
          <p:cNvSpPr/>
          <p:nvPr/>
        </p:nvSpPr>
        <p:spPr>
          <a:xfrm>
            <a:off x="7683255" y="3742693"/>
            <a:ext cx="16884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Metadata Management</a:t>
            </a:r>
            <a:endParaRPr sz="16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chemeClr val="dk1"/>
                </a:solidFill>
                <a:latin typeface="Roboto Condensed"/>
                <a:ea typeface="Roboto Condensed"/>
                <a:cs typeface="Roboto Condensed"/>
                <a:sym typeface="Roboto Condensed"/>
              </a:rPr>
              <a:t>(metadata for unstructured content)</a:t>
            </a:r>
            <a:endParaRPr sz="1600" b="0" i="0" u="none" strike="noStrike" cap="none">
              <a:solidFill>
                <a:srgbClr val="000000"/>
              </a:solidFill>
              <a:latin typeface="Roboto Condensed"/>
              <a:ea typeface="Roboto Condensed"/>
              <a:cs typeface="Roboto Condensed"/>
              <a:sym typeface="Roboto Condensed"/>
            </a:endParaRPr>
          </a:p>
        </p:txBody>
      </p:sp>
      <p:sp>
        <p:nvSpPr>
          <p:cNvPr id="594" name="Google Shape;594;p53"/>
          <p:cNvSpPr/>
          <p:nvPr/>
        </p:nvSpPr>
        <p:spPr>
          <a:xfrm>
            <a:off x="2434192" y="4099751"/>
            <a:ext cx="16884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C00000"/>
                </a:solidFill>
                <a:latin typeface="Roboto Condensed"/>
                <a:ea typeface="Roboto Condensed"/>
                <a:cs typeface="Roboto Condensed"/>
                <a:sym typeface="Roboto Condensed"/>
              </a:rPr>
              <a:t>Taxonomy Management</a:t>
            </a:r>
            <a:endParaRPr sz="1400" b="0" i="0" u="none" strike="noStrike" cap="none">
              <a:solidFill>
                <a:srgbClr val="C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(Create, curate and manage taxonomy)</a:t>
            </a:r>
            <a:endParaRPr sz="1600" b="0" i="0" u="none" strike="noStrike" cap="none">
              <a:solidFill>
                <a:srgbClr val="000000"/>
              </a:solidFill>
              <a:latin typeface="Roboto Condensed"/>
              <a:ea typeface="Roboto Condensed"/>
              <a:cs typeface="Roboto Condensed"/>
              <a:sym typeface="Roboto Condensed"/>
            </a:endParaRPr>
          </a:p>
        </p:txBody>
      </p:sp>
      <p:sp>
        <p:nvSpPr>
          <p:cNvPr id="595" name="Google Shape;595;p53"/>
          <p:cNvSpPr/>
          <p:nvPr/>
        </p:nvSpPr>
        <p:spPr>
          <a:xfrm>
            <a:off x="4176995" y="4094835"/>
            <a:ext cx="16884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C00000"/>
                </a:solidFill>
                <a:latin typeface="Roboto Condensed"/>
                <a:ea typeface="Roboto Condensed"/>
                <a:cs typeface="Roboto Condensed"/>
                <a:sym typeface="Roboto Condensed"/>
              </a:rPr>
              <a:t>Ontology Management</a:t>
            </a:r>
            <a:endParaRPr sz="1400" b="0" i="0" u="none" strike="noStrike" cap="none">
              <a:solidFill>
                <a:srgbClr val="C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(Create, curate and manage ontologies)</a:t>
            </a:r>
            <a:endParaRPr sz="1600" b="0" i="0" u="none" strike="noStrike" cap="none">
              <a:solidFill>
                <a:srgbClr val="000000"/>
              </a:solidFill>
              <a:latin typeface="Roboto Condensed"/>
              <a:ea typeface="Roboto Condensed"/>
              <a:cs typeface="Roboto Condensed"/>
              <a:sym typeface="Roboto Condensed"/>
            </a:endParaRPr>
          </a:p>
        </p:txBody>
      </p:sp>
      <p:sp>
        <p:nvSpPr>
          <p:cNvPr id="596" name="Google Shape;596;p53"/>
          <p:cNvSpPr/>
          <p:nvPr/>
        </p:nvSpPr>
        <p:spPr>
          <a:xfrm>
            <a:off x="5930126" y="4094561"/>
            <a:ext cx="16875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Knowledge Graph</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(KG creation using taxonomy and ontology)</a:t>
            </a:r>
            <a:endParaRPr sz="1600" b="0" i="0" u="none" strike="noStrike" cap="none">
              <a:solidFill>
                <a:srgbClr val="000000"/>
              </a:solidFill>
              <a:latin typeface="Roboto Condensed"/>
              <a:ea typeface="Roboto Condensed"/>
              <a:cs typeface="Roboto Condensed"/>
              <a:sym typeface="Roboto Condensed"/>
            </a:endParaRPr>
          </a:p>
        </p:txBody>
      </p:sp>
      <p:sp>
        <p:nvSpPr>
          <p:cNvPr id="597" name="Google Shape;597;p53"/>
          <p:cNvSpPr/>
          <p:nvPr/>
        </p:nvSpPr>
        <p:spPr>
          <a:xfrm>
            <a:off x="7673117" y="4094561"/>
            <a:ext cx="16884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Vector Stores</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(Embedding Persistence)</a:t>
            </a:r>
            <a:endParaRPr sz="1600" b="0" i="0" u="none" strike="noStrike" cap="none">
              <a:solidFill>
                <a:srgbClr val="000000"/>
              </a:solidFill>
              <a:latin typeface="Roboto Condensed"/>
              <a:ea typeface="Roboto Condensed"/>
              <a:cs typeface="Roboto Condensed"/>
              <a:sym typeface="Roboto Condensed"/>
            </a:endParaRPr>
          </a:p>
        </p:txBody>
      </p:sp>
      <p:sp>
        <p:nvSpPr>
          <p:cNvPr id="598" name="Google Shape;598;p53"/>
          <p:cNvSpPr/>
          <p:nvPr/>
        </p:nvSpPr>
        <p:spPr>
          <a:xfrm>
            <a:off x="466279" y="2840596"/>
            <a:ext cx="9646200" cy="7830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599" name="Google Shape;599;p53"/>
          <p:cNvSpPr/>
          <p:nvPr/>
        </p:nvSpPr>
        <p:spPr>
          <a:xfrm>
            <a:off x="2434192" y="3032160"/>
            <a:ext cx="17142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Registry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(Registry of approved Foundation models)</a:t>
            </a:r>
            <a:endParaRPr sz="1400" b="0" i="0" u="none" strike="noStrike" cap="none">
              <a:solidFill>
                <a:srgbClr val="000000"/>
              </a:solidFill>
              <a:latin typeface="Arial"/>
              <a:ea typeface="Arial"/>
              <a:cs typeface="Arial"/>
              <a:sym typeface="Arial"/>
            </a:endParaRPr>
          </a:p>
        </p:txBody>
      </p:sp>
      <p:sp>
        <p:nvSpPr>
          <p:cNvPr id="600" name="Google Shape;600;p53"/>
          <p:cNvSpPr/>
          <p:nvPr/>
        </p:nvSpPr>
        <p:spPr>
          <a:xfrm>
            <a:off x="4192996" y="3037440"/>
            <a:ext cx="18201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Fine Tuning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(Domain Adaptation of foundation models</a:t>
            </a:r>
            <a:r>
              <a:rPr lang="en-US" sz="800" b="0" i="0" u="none" strike="noStrike" cap="none">
                <a:solidFill>
                  <a:srgbClr val="000000"/>
                </a:solidFill>
                <a:latin typeface="Roboto Condensed"/>
                <a:ea typeface="Roboto Condensed"/>
                <a:cs typeface="Roboto Condensed"/>
                <a:sym typeface="Roboto Condensed"/>
              </a:rPr>
              <a:t>)</a:t>
            </a:r>
            <a:endParaRPr sz="800" b="0" i="0" u="none" strike="noStrike" cap="none">
              <a:solidFill>
                <a:schemeClr val="dk1"/>
              </a:solidFill>
              <a:latin typeface="Roboto Condensed"/>
              <a:ea typeface="Roboto Condensed"/>
              <a:cs typeface="Roboto Condensed"/>
              <a:sym typeface="Roboto Condensed"/>
            </a:endParaRPr>
          </a:p>
        </p:txBody>
      </p:sp>
      <p:sp>
        <p:nvSpPr>
          <p:cNvPr id="601" name="Google Shape;601;p53"/>
          <p:cNvSpPr/>
          <p:nvPr/>
        </p:nvSpPr>
        <p:spPr>
          <a:xfrm>
            <a:off x="7990574" y="3031939"/>
            <a:ext cx="1820100" cy="296400"/>
          </a:xfrm>
          <a:prstGeom prst="rect">
            <a:avLst/>
          </a:prstGeom>
          <a:solidFill>
            <a:schemeClr val="lt1"/>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Benchmarking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(Identifying the right-fit model for the use case)</a:t>
            </a:r>
            <a:endParaRPr sz="1400" b="0" i="0" u="none" strike="noStrike" cap="none">
              <a:solidFill>
                <a:srgbClr val="000000"/>
              </a:solidFill>
              <a:latin typeface="Arial"/>
              <a:ea typeface="Arial"/>
              <a:cs typeface="Arial"/>
              <a:sym typeface="Arial"/>
            </a:endParaRPr>
          </a:p>
        </p:txBody>
      </p:sp>
      <p:sp>
        <p:nvSpPr>
          <p:cNvPr id="602" name="Google Shape;602;p53"/>
          <p:cNvSpPr/>
          <p:nvPr/>
        </p:nvSpPr>
        <p:spPr>
          <a:xfrm>
            <a:off x="6042185" y="3038779"/>
            <a:ext cx="19095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Model Security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(Guardrails, Content Filter)</a:t>
            </a:r>
            <a:endParaRPr sz="1400" b="0" i="0" u="none" strike="noStrike" cap="none">
              <a:solidFill>
                <a:srgbClr val="000000"/>
              </a:solidFill>
              <a:latin typeface="Arial"/>
              <a:ea typeface="Arial"/>
              <a:cs typeface="Arial"/>
              <a:sym typeface="Arial"/>
            </a:endParaRPr>
          </a:p>
        </p:txBody>
      </p:sp>
      <p:sp>
        <p:nvSpPr>
          <p:cNvPr id="603" name="Google Shape;603;p53"/>
          <p:cNvSpPr/>
          <p:nvPr/>
        </p:nvSpPr>
        <p:spPr>
          <a:xfrm>
            <a:off x="466279" y="1983926"/>
            <a:ext cx="9646200" cy="7830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604" name="Google Shape;604;p53"/>
          <p:cNvSpPr/>
          <p:nvPr/>
        </p:nvSpPr>
        <p:spPr>
          <a:xfrm>
            <a:off x="2434192" y="2055957"/>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Orchestration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(no code, low code, pro-code)</a:t>
            </a:r>
            <a:endParaRPr sz="1400" b="0" i="0" u="none" strike="noStrike" cap="none">
              <a:solidFill>
                <a:srgbClr val="000000"/>
              </a:solidFill>
              <a:latin typeface="Arial"/>
              <a:ea typeface="Arial"/>
              <a:cs typeface="Arial"/>
              <a:sym typeface="Arial"/>
            </a:endParaRPr>
          </a:p>
        </p:txBody>
      </p:sp>
      <p:sp>
        <p:nvSpPr>
          <p:cNvPr id="605" name="Google Shape;605;p53"/>
          <p:cNvSpPr/>
          <p:nvPr/>
        </p:nvSpPr>
        <p:spPr>
          <a:xfrm>
            <a:off x="4180362" y="2055957"/>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Explainability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(Telemetry)</a:t>
            </a:r>
            <a:endParaRPr sz="1400" b="0" i="0" u="none" strike="noStrike" cap="none">
              <a:solidFill>
                <a:srgbClr val="000000"/>
              </a:solidFill>
              <a:latin typeface="Arial"/>
              <a:ea typeface="Arial"/>
              <a:cs typeface="Arial"/>
              <a:sym typeface="Arial"/>
            </a:endParaRPr>
          </a:p>
        </p:txBody>
      </p:sp>
      <p:sp>
        <p:nvSpPr>
          <p:cNvPr id="606" name="Google Shape;606;p53"/>
          <p:cNvSpPr/>
          <p:nvPr/>
        </p:nvSpPr>
        <p:spPr>
          <a:xfrm>
            <a:off x="2426676" y="2403411"/>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Memory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(Memory management)</a:t>
            </a:r>
            <a:endParaRPr sz="1400" b="0" i="0" u="none" strike="noStrike" cap="none">
              <a:solidFill>
                <a:srgbClr val="000000"/>
              </a:solidFill>
              <a:latin typeface="Arial"/>
              <a:ea typeface="Arial"/>
              <a:cs typeface="Arial"/>
              <a:sym typeface="Arial"/>
            </a:endParaRPr>
          </a:p>
        </p:txBody>
      </p:sp>
      <p:sp>
        <p:nvSpPr>
          <p:cNvPr id="607" name="Google Shape;607;p53"/>
          <p:cNvSpPr/>
          <p:nvPr/>
        </p:nvSpPr>
        <p:spPr>
          <a:xfrm>
            <a:off x="4176603" y="2403411"/>
            <a:ext cx="16875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Prompt Registry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(Prompt Management)</a:t>
            </a:r>
            <a:endParaRPr sz="1400" b="0" i="0" u="none" strike="noStrike" cap="none">
              <a:solidFill>
                <a:srgbClr val="000000"/>
              </a:solidFill>
              <a:latin typeface="Arial"/>
              <a:ea typeface="Arial"/>
              <a:cs typeface="Arial"/>
              <a:sym typeface="Arial"/>
            </a:endParaRPr>
          </a:p>
        </p:txBody>
      </p:sp>
      <p:sp>
        <p:nvSpPr>
          <p:cNvPr id="608" name="Google Shape;608;p53"/>
          <p:cNvSpPr/>
          <p:nvPr/>
        </p:nvSpPr>
        <p:spPr>
          <a:xfrm>
            <a:off x="5926531" y="2055957"/>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Tools and Protocols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(MCP, A2A, connectors)</a:t>
            </a:r>
            <a:endParaRPr sz="1400" b="0" i="0" u="none" strike="noStrike" cap="none">
              <a:solidFill>
                <a:srgbClr val="000000"/>
              </a:solidFill>
              <a:latin typeface="Arial"/>
              <a:ea typeface="Arial"/>
              <a:cs typeface="Arial"/>
              <a:sym typeface="Arial"/>
            </a:endParaRPr>
          </a:p>
        </p:txBody>
      </p:sp>
      <p:sp>
        <p:nvSpPr>
          <p:cNvPr id="609" name="Google Shape;609;p53"/>
          <p:cNvSpPr/>
          <p:nvPr/>
        </p:nvSpPr>
        <p:spPr>
          <a:xfrm>
            <a:off x="466279" y="1127256"/>
            <a:ext cx="9646200" cy="783000"/>
          </a:xfrm>
          <a:prstGeom prst="rect">
            <a:avLst/>
          </a:prstGeom>
          <a:solidFill>
            <a:srgbClr val="D0CE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oboto Condensed"/>
              <a:ea typeface="Roboto Condensed"/>
              <a:cs typeface="Roboto Condensed"/>
              <a:sym typeface="Roboto Condensed"/>
            </a:endParaRPr>
          </a:p>
        </p:txBody>
      </p:sp>
      <p:sp>
        <p:nvSpPr>
          <p:cNvPr id="610" name="Google Shape;610;p53"/>
          <p:cNvSpPr/>
          <p:nvPr/>
        </p:nvSpPr>
        <p:spPr>
          <a:xfrm>
            <a:off x="2434192" y="1207031"/>
            <a:ext cx="16875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Certification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(Certified 1P and 3p Agents)</a:t>
            </a:r>
            <a:endParaRPr sz="1400" b="0" i="0" u="none" strike="noStrike" cap="none">
              <a:solidFill>
                <a:srgbClr val="000000"/>
              </a:solidFill>
              <a:latin typeface="Arial"/>
              <a:ea typeface="Arial"/>
              <a:cs typeface="Arial"/>
              <a:sym typeface="Arial"/>
            </a:endParaRPr>
          </a:p>
        </p:txBody>
      </p:sp>
      <p:sp>
        <p:nvSpPr>
          <p:cNvPr id="611" name="Google Shape;611;p53"/>
          <p:cNvSpPr/>
          <p:nvPr/>
        </p:nvSpPr>
        <p:spPr>
          <a:xfrm>
            <a:off x="5930126" y="1204660"/>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Evaluation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(LLM as judge, statistical metrics)</a:t>
            </a:r>
            <a:endParaRPr sz="1400" b="0" i="0" u="none" strike="noStrike" cap="none">
              <a:solidFill>
                <a:srgbClr val="000000"/>
              </a:solidFill>
              <a:latin typeface="Arial"/>
              <a:ea typeface="Arial"/>
              <a:cs typeface="Arial"/>
              <a:sym typeface="Arial"/>
            </a:endParaRPr>
          </a:p>
        </p:txBody>
      </p:sp>
      <p:sp>
        <p:nvSpPr>
          <p:cNvPr id="612" name="Google Shape;612;p53"/>
          <p:cNvSpPr/>
          <p:nvPr/>
        </p:nvSpPr>
        <p:spPr>
          <a:xfrm>
            <a:off x="2426677" y="1563939"/>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Human Feedback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(Thumbs up/down, structured feedback)</a:t>
            </a:r>
            <a:endParaRPr sz="1400" b="0" i="0" u="none" strike="noStrike" cap="none">
              <a:solidFill>
                <a:srgbClr val="000000"/>
              </a:solidFill>
              <a:latin typeface="Arial"/>
              <a:ea typeface="Arial"/>
              <a:cs typeface="Arial"/>
              <a:sym typeface="Arial"/>
            </a:endParaRPr>
          </a:p>
        </p:txBody>
      </p:sp>
      <p:sp>
        <p:nvSpPr>
          <p:cNvPr id="613" name="Google Shape;613;p53"/>
          <p:cNvSpPr/>
          <p:nvPr/>
        </p:nvSpPr>
        <p:spPr>
          <a:xfrm>
            <a:off x="4192994" y="1563939"/>
            <a:ext cx="16875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Security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(Identity management, Data and Tool controls)</a:t>
            </a:r>
            <a:endParaRPr sz="1400" b="0" i="0" u="none" strike="noStrike" cap="none">
              <a:solidFill>
                <a:srgbClr val="000000"/>
              </a:solidFill>
              <a:latin typeface="Arial"/>
              <a:ea typeface="Arial"/>
              <a:cs typeface="Arial"/>
              <a:sym typeface="Arial"/>
            </a:endParaRPr>
          </a:p>
        </p:txBody>
      </p:sp>
      <p:sp>
        <p:nvSpPr>
          <p:cNvPr id="614" name="Google Shape;614;p53"/>
          <p:cNvSpPr/>
          <p:nvPr/>
        </p:nvSpPr>
        <p:spPr>
          <a:xfrm>
            <a:off x="4182160" y="1211225"/>
            <a:ext cx="16875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Agent Registry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(Agent registration – 1P and 3P agents)</a:t>
            </a:r>
            <a:endParaRPr sz="1400" b="0" i="0" u="none" strike="noStrike" cap="none">
              <a:solidFill>
                <a:srgbClr val="000000"/>
              </a:solidFill>
              <a:latin typeface="Arial"/>
              <a:ea typeface="Arial"/>
              <a:cs typeface="Arial"/>
              <a:sym typeface="Arial"/>
            </a:endParaRPr>
          </a:p>
        </p:txBody>
      </p:sp>
      <p:sp>
        <p:nvSpPr>
          <p:cNvPr id="615" name="Google Shape;615;p53"/>
          <p:cNvSpPr/>
          <p:nvPr/>
        </p:nvSpPr>
        <p:spPr>
          <a:xfrm>
            <a:off x="10320349" y="2482534"/>
            <a:ext cx="13323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Experimentation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(ML model experiment, Build, deploy, monitor)</a:t>
            </a:r>
            <a:endParaRPr sz="700" b="0" i="0" u="none" strike="noStrike" cap="none">
              <a:solidFill>
                <a:schemeClr val="dk1"/>
              </a:solidFill>
              <a:latin typeface="Roboto Condensed"/>
              <a:ea typeface="Roboto Condensed"/>
              <a:cs typeface="Roboto Condensed"/>
              <a:sym typeface="Roboto Condensed"/>
            </a:endParaRPr>
          </a:p>
        </p:txBody>
      </p:sp>
      <p:sp>
        <p:nvSpPr>
          <p:cNvPr id="616" name="Google Shape;616;p53"/>
          <p:cNvSpPr/>
          <p:nvPr/>
        </p:nvSpPr>
        <p:spPr>
          <a:xfrm>
            <a:off x="10320349" y="2925492"/>
            <a:ext cx="13323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Serving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(ML Inferencing)</a:t>
            </a:r>
            <a:endParaRPr sz="700" b="0" i="0" u="none" strike="noStrike" cap="none">
              <a:solidFill>
                <a:schemeClr val="dk1"/>
              </a:solidFill>
              <a:latin typeface="Roboto Condensed"/>
              <a:ea typeface="Roboto Condensed"/>
              <a:cs typeface="Roboto Condensed"/>
              <a:sym typeface="Roboto Condensed"/>
            </a:endParaRPr>
          </a:p>
        </p:txBody>
      </p:sp>
      <p:sp>
        <p:nvSpPr>
          <p:cNvPr id="617" name="Google Shape;617;p53"/>
          <p:cNvSpPr/>
          <p:nvPr/>
        </p:nvSpPr>
        <p:spPr>
          <a:xfrm>
            <a:off x="10339158" y="3768492"/>
            <a:ext cx="13323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Agent Deploy</a:t>
            </a:r>
            <a:endParaRPr sz="700" b="0" i="0"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(Agentic Application development and operations)</a:t>
            </a:r>
            <a:endParaRPr sz="700" b="0" i="0" u="none" strike="noStrike" cap="none">
              <a:solidFill>
                <a:schemeClr val="dk1"/>
              </a:solidFill>
              <a:latin typeface="Roboto Condensed"/>
              <a:ea typeface="Roboto Condensed"/>
              <a:cs typeface="Roboto Condensed"/>
              <a:sym typeface="Roboto Condensed"/>
            </a:endParaRPr>
          </a:p>
        </p:txBody>
      </p:sp>
      <p:sp>
        <p:nvSpPr>
          <p:cNvPr id="618" name="Google Shape;618;p53"/>
          <p:cNvSpPr/>
          <p:nvPr/>
        </p:nvSpPr>
        <p:spPr>
          <a:xfrm>
            <a:off x="10339158" y="4177059"/>
            <a:ext cx="1332300" cy="296400"/>
          </a:xfrm>
          <a:prstGeom prst="rect">
            <a:avLst/>
          </a:prstGeom>
          <a:solidFill>
            <a:srgbClr val="C4EED6"/>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chemeClr val="dk1"/>
                </a:solidFill>
                <a:latin typeface="Roboto Condensed"/>
                <a:ea typeface="Roboto Condensed"/>
                <a:cs typeface="Roboto Condensed"/>
                <a:sym typeface="Roboto Condensed"/>
              </a:rPr>
              <a:t>Agent </a:t>
            </a:r>
            <a:r>
              <a:rPr lang="en-US" sz="700" b="1" i="0" u="none" strike="noStrike" cap="none">
                <a:solidFill>
                  <a:srgbClr val="000000"/>
                </a:solidFill>
                <a:latin typeface="Roboto Condensed"/>
                <a:ea typeface="Roboto Condensed"/>
                <a:cs typeface="Roboto Condensed"/>
                <a:sym typeface="Roboto Condensed"/>
              </a:rPr>
              <a:t>Observability</a:t>
            </a:r>
            <a:endParaRPr sz="700" b="0" i="0"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(Model, Application, Agent, Prompts, Ingestion pipelines)</a:t>
            </a:r>
            <a:endParaRPr sz="700" b="0" i="0" u="none" strike="noStrike" cap="none">
              <a:solidFill>
                <a:schemeClr val="dk1"/>
              </a:solidFill>
              <a:latin typeface="Roboto Condensed"/>
              <a:ea typeface="Roboto Condensed"/>
              <a:cs typeface="Roboto Condensed"/>
              <a:sym typeface="Roboto Condensed"/>
            </a:endParaRPr>
          </a:p>
        </p:txBody>
      </p:sp>
      <p:sp>
        <p:nvSpPr>
          <p:cNvPr id="619" name="Google Shape;619;p53"/>
          <p:cNvSpPr/>
          <p:nvPr/>
        </p:nvSpPr>
        <p:spPr>
          <a:xfrm>
            <a:off x="10320349" y="4584928"/>
            <a:ext cx="1332300" cy="2964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Agent Improvement</a:t>
            </a:r>
            <a:endParaRPr sz="700" b="0" i="0"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(Feedback Integration)</a:t>
            </a:r>
            <a:endParaRPr sz="700" b="0" i="0" u="none" strike="noStrike" cap="none">
              <a:solidFill>
                <a:schemeClr val="dk1"/>
              </a:solidFill>
              <a:latin typeface="Roboto Condensed"/>
              <a:ea typeface="Roboto Condensed"/>
              <a:cs typeface="Roboto Condensed"/>
              <a:sym typeface="Roboto Condensed"/>
            </a:endParaRPr>
          </a:p>
        </p:txBody>
      </p:sp>
      <p:sp>
        <p:nvSpPr>
          <p:cNvPr id="620" name="Google Shape;620;p53"/>
          <p:cNvSpPr/>
          <p:nvPr/>
        </p:nvSpPr>
        <p:spPr>
          <a:xfrm>
            <a:off x="10339158" y="5251997"/>
            <a:ext cx="13323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AI Gateway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(Model, Agent)</a:t>
            </a:r>
            <a:endParaRPr sz="1400" b="0" i="0" u="none" strike="noStrike" cap="none">
              <a:solidFill>
                <a:srgbClr val="000000"/>
              </a:solidFill>
              <a:latin typeface="Arial"/>
              <a:ea typeface="Arial"/>
              <a:cs typeface="Arial"/>
              <a:sym typeface="Arial"/>
            </a:endParaRPr>
          </a:p>
        </p:txBody>
      </p:sp>
      <p:sp>
        <p:nvSpPr>
          <p:cNvPr id="621" name="Google Shape;621;p53"/>
          <p:cNvSpPr/>
          <p:nvPr/>
        </p:nvSpPr>
        <p:spPr>
          <a:xfrm>
            <a:off x="10286432" y="2490745"/>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400" b="0" i="0" u="none" strike="noStrike" cap="none">
              <a:solidFill>
                <a:srgbClr val="000000"/>
              </a:solidFill>
              <a:latin typeface="Arial"/>
              <a:ea typeface="Arial"/>
              <a:cs typeface="Arial"/>
              <a:sym typeface="Arial"/>
            </a:endParaRPr>
          </a:p>
        </p:txBody>
      </p:sp>
      <p:sp>
        <p:nvSpPr>
          <p:cNvPr id="622" name="Google Shape;622;p53"/>
          <p:cNvSpPr/>
          <p:nvPr/>
        </p:nvSpPr>
        <p:spPr>
          <a:xfrm>
            <a:off x="10286432" y="2900176"/>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400" b="0" i="0" u="none" strike="noStrike" cap="none">
              <a:solidFill>
                <a:srgbClr val="000000"/>
              </a:solidFill>
              <a:latin typeface="Arial"/>
              <a:ea typeface="Arial"/>
              <a:cs typeface="Arial"/>
              <a:sym typeface="Arial"/>
            </a:endParaRPr>
          </a:p>
        </p:txBody>
      </p:sp>
      <p:sp>
        <p:nvSpPr>
          <p:cNvPr id="623" name="Google Shape;623;p53"/>
          <p:cNvSpPr/>
          <p:nvPr/>
        </p:nvSpPr>
        <p:spPr>
          <a:xfrm>
            <a:off x="2434192" y="549902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624" name="Google Shape;624;p53"/>
          <p:cNvSpPr/>
          <p:nvPr/>
        </p:nvSpPr>
        <p:spPr>
          <a:xfrm>
            <a:off x="4196055" y="549902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625" name="Google Shape;625;p53"/>
          <p:cNvSpPr/>
          <p:nvPr/>
        </p:nvSpPr>
        <p:spPr>
          <a:xfrm>
            <a:off x="5959034" y="549902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626" name="Google Shape;626;p53"/>
          <p:cNvSpPr/>
          <p:nvPr/>
        </p:nvSpPr>
        <p:spPr>
          <a:xfrm>
            <a:off x="2434192" y="5853976"/>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627" name="Google Shape;627;p53"/>
          <p:cNvSpPr/>
          <p:nvPr/>
        </p:nvSpPr>
        <p:spPr>
          <a:xfrm>
            <a:off x="4203875" y="5837114"/>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628" name="Google Shape;628;p53"/>
          <p:cNvSpPr/>
          <p:nvPr/>
        </p:nvSpPr>
        <p:spPr>
          <a:xfrm>
            <a:off x="5959034" y="5837114"/>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629" name="Google Shape;629;p53"/>
          <p:cNvSpPr/>
          <p:nvPr/>
        </p:nvSpPr>
        <p:spPr>
          <a:xfrm>
            <a:off x="2434192" y="4638229"/>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630" name="Google Shape;630;p53"/>
          <p:cNvSpPr/>
          <p:nvPr/>
        </p:nvSpPr>
        <p:spPr>
          <a:xfrm>
            <a:off x="2443614" y="500326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631" name="Google Shape;631;p53"/>
          <p:cNvSpPr/>
          <p:nvPr/>
        </p:nvSpPr>
        <p:spPr>
          <a:xfrm>
            <a:off x="4203875" y="4638229"/>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632" name="Google Shape;632;p53"/>
          <p:cNvSpPr/>
          <p:nvPr/>
        </p:nvSpPr>
        <p:spPr>
          <a:xfrm>
            <a:off x="4185917" y="5003262"/>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633" name="Google Shape;633;p53"/>
          <p:cNvSpPr/>
          <p:nvPr/>
        </p:nvSpPr>
        <p:spPr>
          <a:xfrm>
            <a:off x="5959034" y="4638229"/>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634" name="Google Shape;634;p53"/>
          <p:cNvSpPr/>
          <p:nvPr/>
        </p:nvSpPr>
        <p:spPr>
          <a:xfrm>
            <a:off x="7718275" y="4638229"/>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635" name="Google Shape;635;p53"/>
          <p:cNvSpPr/>
          <p:nvPr/>
        </p:nvSpPr>
        <p:spPr>
          <a:xfrm>
            <a:off x="472704" y="5456671"/>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Cloud and Infrastructure</a:t>
            </a:r>
            <a:endParaRPr sz="1000" b="0" i="0" u="none" strike="noStrike" cap="none">
              <a:solidFill>
                <a:srgbClr val="000000"/>
              </a:solidFill>
              <a:latin typeface="Roboto Condensed"/>
              <a:ea typeface="Roboto Condensed"/>
              <a:cs typeface="Roboto Condensed"/>
              <a:sym typeface="Roboto Condensed"/>
            </a:endParaRPr>
          </a:p>
        </p:txBody>
      </p:sp>
      <p:sp>
        <p:nvSpPr>
          <p:cNvPr id="636" name="Google Shape;636;p53"/>
          <p:cNvSpPr/>
          <p:nvPr/>
        </p:nvSpPr>
        <p:spPr>
          <a:xfrm>
            <a:off x="472704" y="4609103"/>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Data</a:t>
            </a:r>
            <a:endParaRPr sz="1000" b="0" i="0" u="none" strike="noStrike" cap="none">
              <a:solidFill>
                <a:srgbClr val="000000"/>
              </a:solidFill>
              <a:latin typeface="Roboto Condensed"/>
              <a:ea typeface="Roboto Condensed"/>
              <a:cs typeface="Roboto Condensed"/>
              <a:sym typeface="Roboto Condensed"/>
            </a:endParaRPr>
          </a:p>
        </p:txBody>
      </p:sp>
      <p:sp>
        <p:nvSpPr>
          <p:cNvPr id="637" name="Google Shape;637;p53"/>
          <p:cNvSpPr/>
          <p:nvPr/>
        </p:nvSpPr>
        <p:spPr>
          <a:xfrm>
            <a:off x="472704" y="3756274"/>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Knowledge</a:t>
            </a:r>
            <a:endParaRPr sz="1000" b="0" i="0" u="none" strike="noStrike" cap="none">
              <a:solidFill>
                <a:srgbClr val="000000"/>
              </a:solidFill>
              <a:latin typeface="Roboto Condensed"/>
              <a:ea typeface="Roboto Condensed"/>
              <a:cs typeface="Roboto Condensed"/>
              <a:sym typeface="Roboto Condensed"/>
            </a:endParaRPr>
          </a:p>
        </p:txBody>
      </p:sp>
      <p:sp>
        <p:nvSpPr>
          <p:cNvPr id="638" name="Google Shape;638;p53"/>
          <p:cNvSpPr/>
          <p:nvPr/>
        </p:nvSpPr>
        <p:spPr>
          <a:xfrm>
            <a:off x="472704" y="2844352"/>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Model</a:t>
            </a:r>
            <a:endParaRPr sz="1000" b="0" i="0" u="none" strike="noStrike" cap="none">
              <a:solidFill>
                <a:srgbClr val="000000"/>
              </a:solidFill>
              <a:latin typeface="Roboto Condensed"/>
              <a:ea typeface="Roboto Condensed"/>
              <a:cs typeface="Roboto Condensed"/>
              <a:sym typeface="Roboto Condensed"/>
            </a:endParaRPr>
          </a:p>
        </p:txBody>
      </p:sp>
      <p:sp>
        <p:nvSpPr>
          <p:cNvPr id="639" name="Google Shape;639;p53"/>
          <p:cNvSpPr/>
          <p:nvPr/>
        </p:nvSpPr>
        <p:spPr>
          <a:xfrm>
            <a:off x="472704" y="2031728"/>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Agent</a:t>
            </a:r>
            <a:endParaRPr sz="1000" b="0" i="0" u="none" strike="noStrike" cap="none">
              <a:solidFill>
                <a:srgbClr val="000000"/>
              </a:solidFill>
              <a:latin typeface="Roboto Condensed"/>
              <a:ea typeface="Roboto Condensed"/>
              <a:cs typeface="Roboto Condensed"/>
              <a:sym typeface="Roboto Condensed"/>
            </a:endParaRPr>
          </a:p>
        </p:txBody>
      </p:sp>
      <p:sp>
        <p:nvSpPr>
          <p:cNvPr id="640" name="Google Shape;640;p53"/>
          <p:cNvSpPr/>
          <p:nvPr/>
        </p:nvSpPr>
        <p:spPr>
          <a:xfrm>
            <a:off x="472704" y="1178884"/>
            <a:ext cx="1366200" cy="6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Agent </a:t>
            </a: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Governance</a:t>
            </a:r>
            <a:endParaRPr sz="1000" b="0" i="0" u="none" strike="noStrike" cap="none">
              <a:solidFill>
                <a:srgbClr val="000000"/>
              </a:solidFill>
              <a:latin typeface="Roboto Condensed"/>
              <a:ea typeface="Roboto Condensed"/>
              <a:cs typeface="Roboto Condensed"/>
              <a:sym typeface="Roboto Condensed"/>
            </a:endParaRPr>
          </a:p>
        </p:txBody>
      </p:sp>
      <p:sp>
        <p:nvSpPr>
          <p:cNvPr id="641" name="Google Shape;641;p53"/>
          <p:cNvSpPr/>
          <p:nvPr/>
        </p:nvSpPr>
        <p:spPr>
          <a:xfrm>
            <a:off x="10208777" y="1107960"/>
            <a:ext cx="1537500" cy="6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Roboto Condensed"/>
                <a:ea typeface="Roboto Condensed"/>
                <a:cs typeface="Roboto Condensed"/>
                <a:sym typeface="Roboto Condensed"/>
              </a:rPr>
              <a:t>AI Operations</a:t>
            </a:r>
            <a:endParaRPr sz="1600" b="0" i="0" u="none" strike="noStrike" cap="none">
              <a:solidFill>
                <a:srgbClr val="000000"/>
              </a:solidFill>
              <a:latin typeface="Roboto Condensed"/>
              <a:ea typeface="Roboto Condensed"/>
              <a:cs typeface="Roboto Condensed"/>
              <a:sym typeface="Roboto Condensed"/>
            </a:endParaRPr>
          </a:p>
        </p:txBody>
      </p:sp>
      <p:sp>
        <p:nvSpPr>
          <p:cNvPr id="642" name="Google Shape;642;p53"/>
          <p:cNvSpPr/>
          <p:nvPr/>
        </p:nvSpPr>
        <p:spPr>
          <a:xfrm>
            <a:off x="7682908" y="5459586"/>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700" b="1" i="0" u="none" strike="noStrike" cap="none">
                <a:solidFill>
                  <a:srgbClr val="000000"/>
                </a:solidFill>
                <a:latin typeface="Roboto Condensed"/>
                <a:ea typeface="Roboto Condensed"/>
                <a:cs typeface="Roboto Condensed"/>
                <a:sym typeface="Roboto Condensed"/>
              </a:rPr>
              <a:t>Standards and Policy Management</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700" b="0" i="0" u="none" strike="noStrike" cap="none">
                <a:solidFill>
                  <a:srgbClr val="000000"/>
                </a:solidFill>
                <a:latin typeface="Roboto Condensed"/>
                <a:ea typeface="Roboto Condensed"/>
                <a:cs typeface="Roboto Condensed"/>
                <a:sym typeface="Roboto Condensed"/>
              </a:rPr>
              <a:t>(NIST Controls) </a:t>
            </a:r>
            <a:endParaRPr sz="1400" b="0" i="0" u="none" strike="noStrike" cap="none">
              <a:solidFill>
                <a:srgbClr val="000000"/>
              </a:solidFill>
              <a:latin typeface="Roboto Condensed"/>
              <a:ea typeface="Roboto Condensed"/>
              <a:cs typeface="Roboto Condensed"/>
              <a:sym typeface="Roboto Condensed"/>
            </a:endParaRPr>
          </a:p>
        </p:txBody>
      </p:sp>
      <p:sp>
        <p:nvSpPr>
          <p:cNvPr id="643" name="Google Shape;643;p53"/>
          <p:cNvSpPr/>
          <p:nvPr/>
        </p:nvSpPr>
        <p:spPr>
          <a:xfrm>
            <a:off x="7682896" y="5822458"/>
            <a:ext cx="16689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Vulnerability Management</a:t>
            </a:r>
            <a:endParaRPr sz="12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endParaRPr sz="1200" b="0" i="0" u="none" strike="noStrike" cap="none">
              <a:solidFill>
                <a:srgbClr val="000000"/>
              </a:solidFill>
              <a:latin typeface="Roboto Condensed"/>
              <a:ea typeface="Roboto Condensed"/>
              <a:cs typeface="Roboto Condensed"/>
              <a:sym typeface="Roboto Condensed"/>
            </a:endParaRPr>
          </a:p>
        </p:txBody>
      </p:sp>
      <p:sp>
        <p:nvSpPr>
          <p:cNvPr id="644" name="Google Shape;644;p53"/>
          <p:cNvSpPr/>
          <p:nvPr/>
        </p:nvSpPr>
        <p:spPr>
          <a:xfrm>
            <a:off x="7673807" y="5830243"/>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645" name="Google Shape;645;p53"/>
          <p:cNvSpPr/>
          <p:nvPr/>
        </p:nvSpPr>
        <p:spPr>
          <a:xfrm>
            <a:off x="7647077" y="5471584"/>
            <a:ext cx="194100" cy="130800"/>
          </a:xfrm>
          <a:prstGeom prst="rect">
            <a:avLst/>
          </a:prstGeom>
          <a:solidFill>
            <a:srgbClr val="0033A0"/>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0" i="0" u="none" strike="noStrike" cap="none">
                <a:solidFill>
                  <a:schemeClr val="lt1"/>
                </a:solidFill>
                <a:latin typeface="Roboto Condensed"/>
                <a:ea typeface="Roboto Condensed"/>
                <a:cs typeface="Roboto Condensed"/>
                <a:sym typeface="Roboto Condensed"/>
              </a:rPr>
              <a:t>E</a:t>
            </a:r>
            <a:endParaRPr sz="1600" b="0" i="0" u="none" strike="noStrike" cap="none">
              <a:solidFill>
                <a:srgbClr val="000000"/>
              </a:solidFill>
              <a:latin typeface="Roboto Condensed"/>
              <a:ea typeface="Roboto Condensed"/>
              <a:cs typeface="Roboto Condensed"/>
              <a:sym typeface="Roboto Condensed"/>
            </a:endParaRPr>
          </a:p>
        </p:txBody>
      </p:sp>
      <p:sp>
        <p:nvSpPr>
          <p:cNvPr id="646" name="Google Shape;646;p53"/>
          <p:cNvSpPr/>
          <p:nvPr/>
        </p:nvSpPr>
        <p:spPr>
          <a:xfrm>
            <a:off x="10339158" y="5619499"/>
            <a:ext cx="1332300" cy="296400"/>
          </a:xfrm>
          <a:prstGeom prst="rect">
            <a:avLst/>
          </a:prstGeom>
          <a:solidFill>
            <a:srgbClr val="C4EED6"/>
          </a:solid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Condensed"/>
                <a:ea typeface="Roboto Condensed"/>
                <a:cs typeface="Roboto Condensed"/>
                <a:sym typeface="Roboto Condensed"/>
              </a:rPr>
              <a:t>MCP Gateway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Condensed"/>
                <a:ea typeface="Roboto Condensed"/>
                <a:cs typeface="Roboto Condensed"/>
                <a:sym typeface="Roboto Condensed"/>
              </a:rPr>
              <a:t>(Tools)</a:t>
            </a:r>
            <a:endParaRPr sz="1400" b="0" i="0" u="none" strike="noStrike" cap="none">
              <a:solidFill>
                <a:srgbClr val="000000"/>
              </a:solidFill>
              <a:latin typeface="Arial"/>
              <a:ea typeface="Arial"/>
              <a:cs typeface="Arial"/>
              <a:sym typeface="Arial"/>
            </a:endParaRPr>
          </a:p>
        </p:txBody>
      </p:sp>
      <p:grpSp>
        <p:nvGrpSpPr>
          <p:cNvPr id="647" name="Google Shape;647;p53"/>
          <p:cNvGrpSpPr/>
          <p:nvPr/>
        </p:nvGrpSpPr>
        <p:grpSpPr>
          <a:xfrm>
            <a:off x="1417837" y="6305549"/>
            <a:ext cx="7413264" cy="230700"/>
            <a:chOff x="1531103" y="6324551"/>
            <a:chExt cx="7413264" cy="230700"/>
          </a:xfrm>
        </p:grpSpPr>
        <p:sp>
          <p:nvSpPr>
            <p:cNvPr id="648" name="Google Shape;648;p53"/>
            <p:cNvSpPr txBox="1"/>
            <p:nvPr/>
          </p:nvSpPr>
          <p:spPr>
            <a:xfrm>
              <a:off x="1531103" y="6324551"/>
              <a:ext cx="15141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900" b="1" i="1" u="none" strike="noStrike" cap="none">
                  <a:solidFill>
                    <a:srgbClr val="C00000"/>
                  </a:solidFill>
                  <a:latin typeface="Roboto Condensed"/>
                  <a:ea typeface="Roboto Condensed"/>
                  <a:cs typeface="Roboto Condensed"/>
                  <a:sym typeface="Roboto Condensed"/>
                </a:rPr>
                <a:t>Level 2 Capability</a:t>
              </a:r>
              <a:endParaRPr sz="900" b="1" i="1" u="none" strike="noStrike" cap="none">
                <a:solidFill>
                  <a:srgbClr val="C00000"/>
                </a:solidFill>
                <a:latin typeface="Roboto Condensed"/>
                <a:ea typeface="Roboto Condensed"/>
                <a:cs typeface="Roboto Condensed"/>
                <a:sym typeface="Roboto Condensed"/>
              </a:endParaRPr>
            </a:p>
          </p:txBody>
        </p:sp>
        <p:sp>
          <p:nvSpPr>
            <p:cNvPr id="649" name="Google Shape;649;p53"/>
            <p:cNvSpPr txBox="1"/>
            <p:nvPr/>
          </p:nvSpPr>
          <p:spPr>
            <a:xfrm>
              <a:off x="2677268" y="6324551"/>
              <a:ext cx="14811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900" b="1" i="1" u="none" strike="noStrike" cap="none">
                  <a:solidFill>
                    <a:schemeClr val="dk1"/>
                  </a:solidFill>
                  <a:latin typeface="Roboto Condensed"/>
                  <a:ea typeface="Roboto Condensed"/>
                  <a:cs typeface="Roboto Condensed"/>
                  <a:sym typeface="Roboto Condensed"/>
                </a:rPr>
                <a:t>Level 3 Capability</a:t>
              </a:r>
              <a:endParaRPr sz="900" b="0" i="0" u="none" strike="noStrike" cap="none">
                <a:solidFill>
                  <a:schemeClr val="dk1"/>
                </a:solidFill>
                <a:latin typeface="Roboto Condensed"/>
                <a:ea typeface="Roboto Condensed"/>
                <a:cs typeface="Roboto Condensed"/>
                <a:sym typeface="Roboto Condensed"/>
              </a:endParaRPr>
            </a:p>
          </p:txBody>
        </p:sp>
        <p:sp>
          <p:nvSpPr>
            <p:cNvPr id="650" name="Google Shape;650;p53"/>
            <p:cNvSpPr/>
            <p:nvPr/>
          </p:nvSpPr>
          <p:spPr>
            <a:xfrm>
              <a:off x="7846967" y="6348507"/>
              <a:ext cx="1097400" cy="183000"/>
            </a:xfrm>
            <a:prstGeom prst="roundRect">
              <a:avLst>
                <a:gd name="adj" fmla="val 16667"/>
              </a:avLst>
            </a:prstGeom>
            <a:solidFill>
              <a:srgbClr val="EBF1F7"/>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DATA</a:t>
              </a:r>
              <a:endParaRPr sz="900" b="0" i="1" u="none" strike="noStrike" cap="none">
                <a:solidFill>
                  <a:srgbClr val="000000"/>
                </a:solidFill>
                <a:latin typeface="Roboto Condensed"/>
                <a:ea typeface="Roboto Condensed"/>
                <a:cs typeface="Roboto Condensed"/>
                <a:sym typeface="Roboto Condensed"/>
              </a:endParaRPr>
            </a:p>
          </p:txBody>
        </p:sp>
        <p:sp>
          <p:nvSpPr>
            <p:cNvPr id="651" name="Google Shape;651;p53"/>
            <p:cNvSpPr/>
            <p:nvPr/>
          </p:nvSpPr>
          <p:spPr>
            <a:xfrm>
              <a:off x="5348977" y="6348507"/>
              <a:ext cx="1097400" cy="183000"/>
            </a:xfrm>
            <a:prstGeom prst="roundRect">
              <a:avLst>
                <a:gd name="adj" fmla="val 16667"/>
              </a:avLst>
            </a:prstGeom>
            <a:solidFill>
              <a:srgbClr val="BCDFFC"/>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CLOUD &amp; INFRA</a:t>
              </a:r>
              <a:endParaRPr sz="900" b="0" i="1" u="none" strike="noStrike" cap="none">
                <a:solidFill>
                  <a:srgbClr val="000000"/>
                </a:solidFill>
                <a:latin typeface="Roboto Condensed"/>
                <a:ea typeface="Roboto Condensed"/>
                <a:cs typeface="Roboto Condensed"/>
                <a:sym typeface="Roboto Condensed"/>
              </a:endParaRPr>
            </a:p>
          </p:txBody>
        </p:sp>
        <p:sp>
          <p:nvSpPr>
            <p:cNvPr id="652" name="Google Shape;652;p53"/>
            <p:cNvSpPr/>
            <p:nvPr/>
          </p:nvSpPr>
          <p:spPr>
            <a:xfrm>
              <a:off x="6597972" y="6348507"/>
              <a:ext cx="1097400" cy="183000"/>
            </a:xfrm>
            <a:prstGeom prst="roundRect">
              <a:avLst>
                <a:gd name="adj" fmla="val 16667"/>
              </a:avLst>
            </a:prstGeom>
            <a:solidFill>
              <a:srgbClr val="EEEEEE"/>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dk1"/>
                  </a:solidFill>
                  <a:latin typeface="Roboto Condensed"/>
                  <a:ea typeface="Roboto Condensed"/>
                  <a:cs typeface="Roboto Condensed"/>
                  <a:sym typeface="Roboto Condensed"/>
                </a:rPr>
                <a:t>PLATFORM</a:t>
              </a:r>
              <a:endParaRPr sz="900" b="0" i="1" u="none" strike="noStrike" cap="none">
                <a:solidFill>
                  <a:srgbClr val="000000"/>
                </a:solidFill>
                <a:latin typeface="Roboto Condensed"/>
                <a:ea typeface="Roboto Condensed"/>
                <a:cs typeface="Roboto Condensed"/>
                <a:sym typeface="Roboto Condensed"/>
              </a:endParaRPr>
            </a:p>
          </p:txBody>
        </p:sp>
        <p:sp>
          <p:nvSpPr>
            <p:cNvPr id="653" name="Google Shape;653;p53"/>
            <p:cNvSpPr/>
            <p:nvPr/>
          </p:nvSpPr>
          <p:spPr>
            <a:xfrm>
              <a:off x="3807294" y="6351538"/>
              <a:ext cx="1481100" cy="176700"/>
            </a:xfrm>
            <a:prstGeom prst="roundRect">
              <a:avLst>
                <a:gd name="adj" fmla="val 16667"/>
              </a:avLst>
            </a:prstGeom>
            <a:solidFill>
              <a:srgbClr val="0033A0"/>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lt1"/>
                  </a:solidFill>
                  <a:latin typeface="Roboto Condensed"/>
                  <a:ea typeface="Roboto Condensed"/>
                  <a:cs typeface="Roboto Condensed"/>
                  <a:sym typeface="Roboto Condensed"/>
                </a:rPr>
                <a:t>EXISTING CAPABILITY</a:t>
              </a:r>
              <a:endParaRPr sz="1400" b="0" i="0" u="none" strike="noStrike" cap="none">
                <a:solidFill>
                  <a:srgbClr val="000000"/>
                </a:solidFill>
                <a:latin typeface="Arial"/>
                <a:ea typeface="Arial"/>
                <a:cs typeface="Arial"/>
                <a:sym typeface="Arial"/>
              </a:endParaRPr>
            </a:p>
          </p:txBody>
        </p:sp>
      </p:grpSp>
      <p:sp>
        <p:nvSpPr>
          <p:cNvPr id="654" name="Google Shape;654;p53"/>
          <p:cNvSpPr/>
          <p:nvPr/>
        </p:nvSpPr>
        <p:spPr>
          <a:xfrm>
            <a:off x="1255958" y="6255539"/>
            <a:ext cx="9156600" cy="573000"/>
          </a:xfrm>
          <a:prstGeom prst="roundRect">
            <a:avLst>
              <a:gd name="adj" fmla="val 16667"/>
            </a:avLst>
          </a:prstGeom>
          <a:noFill/>
          <a:ln w="9525" cap="flat" cmpd="sng">
            <a:solidFill>
              <a:srgbClr val="A5A5A5"/>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93"/>
              <a:buFont typeface="Arial"/>
              <a:buNone/>
            </a:pPr>
            <a:endParaRPr sz="893" b="0" i="0" u="none" strike="noStrike" cap="none">
              <a:solidFill>
                <a:srgbClr val="000000"/>
              </a:solidFill>
              <a:latin typeface="Roboto Condensed"/>
              <a:ea typeface="Roboto Condensed"/>
              <a:cs typeface="Roboto Condensed"/>
              <a:sym typeface="Roboto Condensed"/>
            </a:endParaRPr>
          </a:p>
        </p:txBody>
      </p:sp>
      <p:sp>
        <p:nvSpPr>
          <p:cNvPr id="655" name="Google Shape;655;p53"/>
          <p:cNvSpPr/>
          <p:nvPr/>
        </p:nvSpPr>
        <p:spPr>
          <a:xfrm>
            <a:off x="9734111" y="124461"/>
            <a:ext cx="2180400" cy="66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lt1"/>
                </a:solidFill>
                <a:latin typeface="Roboto Condensed"/>
                <a:ea typeface="Roboto Condensed"/>
                <a:cs typeface="Roboto Condensed"/>
                <a:sym typeface="Roboto Condensed"/>
              </a:rPr>
              <a:t>*Existing capabilities will need enhancements during use case enablement</a:t>
            </a:r>
            <a:endParaRPr sz="1200" b="0" i="0" u="none" strike="noStrike" cap="none">
              <a:solidFill>
                <a:schemeClr val="lt1"/>
              </a:solidFill>
              <a:latin typeface="Roboto Condensed"/>
              <a:ea typeface="Roboto Condensed"/>
              <a:cs typeface="Roboto Condensed"/>
              <a:sym typeface="Roboto Condensed"/>
            </a:endParaRPr>
          </a:p>
        </p:txBody>
      </p:sp>
      <p:sp>
        <p:nvSpPr>
          <p:cNvPr id="656" name="Google Shape;656;p53"/>
          <p:cNvSpPr/>
          <p:nvPr/>
        </p:nvSpPr>
        <p:spPr>
          <a:xfrm>
            <a:off x="1230550" y="3934450"/>
            <a:ext cx="274200" cy="274200"/>
          </a:xfrm>
          <a:prstGeom prst="ellipse">
            <a:avLst/>
          </a:prstGeom>
          <a:solidFill>
            <a:srgbClr val="0070C0"/>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Roboto"/>
                <a:ea typeface="Roboto"/>
                <a:cs typeface="Roboto"/>
                <a:sym typeface="Roboto"/>
              </a:rPr>
              <a:t>D</a:t>
            </a:r>
            <a:endParaRPr sz="1400" b="1" i="0" u="none" strike="noStrike" cap="none">
              <a:solidFill>
                <a:schemeClr val="lt1"/>
              </a:solidFill>
              <a:latin typeface="Roboto"/>
              <a:ea typeface="Roboto"/>
              <a:cs typeface="Roboto"/>
              <a:sym typeface="Roboto"/>
            </a:endParaRPr>
          </a:p>
        </p:txBody>
      </p:sp>
      <p:sp>
        <p:nvSpPr>
          <p:cNvPr id="657" name="Google Shape;657;p53"/>
          <p:cNvSpPr/>
          <p:nvPr/>
        </p:nvSpPr>
        <p:spPr>
          <a:xfrm>
            <a:off x="1738550" y="3934450"/>
            <a:ext cx="274200" cy="274200"/>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Roboto"/>
                <a:ea typeface="Roboto"/>
                <a:cs typeface="Roboto"/>
                <a:sym typeface="Roboto"/>
              </a:rPr>
              <a:t>O</a:t>
            </a:r>
            <a:endParaRPr sz="1400" b="1" i="0" u="none" strike="noStrike" cap="none">
              <a:solidFill>
                <a:schemeClr val="lt1"/>
              </a:solidFill>
              <a:latin typeface="Roboto"/>
              <a:ea typeface="Roboto"/>
              <a:cs typeface="Roboto"/>
              <a:sym typeface="Roboto"/>
            </a:endParaRPr>
          </a:p>
        </p:txBody>
      </p:sp>
      <p:sp>
        <p:nvSpPr>
          <p:cNvPr id="658" name="Google Shape;658;p53"/>
          <p:cNvSpPr/>
          <p:nvPr/>
        </p:nvSpPr>
        <p:spPr>
          <a:xfrm>
            <a:off x="1230550" y="3087925"/>
            <a:ext cx="274200" cy="274200"/>
          </a:xfrm>
          <a:prstGeom prst="ellipse">
            <a:avLst/>
          </a:prstGeom>
          <a:solidFill>
            <a:srgbClr val="0070C0"/>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Roboto"/>
                <a:ea typeface="Roboto"/>
                <a:cs typeface="Roboto"/>
                <a:sym typeface="Roboto"/>
              </a:rPr>
              <a:t>D</a:t>
            </a:r>
            <a:endParaRPr sz="1400" b="1" i="0" u="none" strike="noStrike" cap="none">
              <a:solidFill>
                <a:schemeClr val="lt1"/>
              </a:solidFill>
              <a:latin typeface="Roboto"/>
              <a:ea typeface="Roboto"/>
              <a:cs typeface="Roboto"/>
              <a:sym typeface="Roboto"/>
            </a:endParaRPr>
          </a:p>
        </p:txBody>
      </p:sp>
      <p:sp>
        <p:nvSpPr>
          <p:cNvPr id="659" name="Google Shape;659;p53"/>
          <p:cNvSpPr/>
          <p:nvPr/>
        </p:nvSpPr>
        <p:spPr>
          <a:xfrm>
            <a:off x="1738550" y="3087925"/>
            <a:ext cx="274200" cy="274200"/>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Roboto"/>
                <a:ea typeface="Roboto"/>
                <a:cs typeface="Roboto"/>
                <a:sym typeface="Roboto"/>
              </a:rPr>
              <a:t>O</a:t>
            </a:r>
            <a:endParaRPr sz="1400" b="1" i="0" u="none" strike="noStrike" cap="none">
              <a:solidFill>
                <a:schemeClr val="lt1"/>
              </a:solidFill>
              <a:latin typeface="Roboto"/>
              <a:ea typeface="Roboto"/>
              <a:cs typeface="Roboto"/>
              <a:sym typeface="Roboto"/>
            </a:endParaRPr>
          </a:p>
        </p:txBody>
      </p:sp>
      <p:sp>
        <p:nvSpPr>
          <p:cNvPr id="660" name="Google Shape;660;p53"/>
          <p:cNvSpPr/>
          <p:nvPr/>
        </p:nvSpPr>
        <p:spPr>
          <a:xfrm>
            <a:off x="1230550" y="2211625"/>
            <a:ext cx="274200" cy="274200"/>
          </a:xfrm>
          <a:prstGeom prst="ellipse">
            <a:avLst/>
          </a:prstGeom>
          <a:solidFill>
            <a:srgbClr val="0070C0"/>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Roboto"/>
                <a:ea typeface="Roboto"/>
                <a:cs typeface="Roboto"/>
                <a:sym typeface="Roboto"/>
              </a:rPr>
              <a:t>D</a:t>
            </a:r>
            <a:endParaRPr sz="1400" b="1" i="0" u="none" strike="noStrike" cap="none">
              <a:solidFill>
                <a:schemeClr val="lt1"/>
              </a:solidFill>
              <a:latin typeface="Roboto"/>
              <a:ea typeface="Roboto"/>
              <a:cs typeface="Roboto"/>
              <a:sym typeface="Roboto"/>
            </a:endParaRPr>
          </a:p>
        </p:txBody>
      </p:sp>
      <p:sp>
        <p:nvSpPr>
          <p:cNvPr id="661" name="Google Shape;661;p53"/>
          <p:cNvSpPr/>
          <p:nvPr/>
        </p:nvSpPr>
        <p:spPr>
          <a:xfrm>
            <a:off x="1738550" y="2211625"/>
            <a:ext cx="274200" cy="274200"/>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Roboto"/>
                <a:ea typeface="Roboto"/>
                <a:cs typeface="Roboto"/>
                <a:sym typeface="Roboto"/>
              </a:rPr>
              <a:t>O</a:t>
            </a:r>
            <a:endParaRPr sz="1400" b="1" i="0" u="none" strike="noStrike" cap="none">
              <a:solidFill>
                <a:schemeClr val="lt1"/>
              </a:solidFill>
              <a:latin typeface="Roboto"/>
              <a:ea typeface="Roboto"/>
              <a:cs typeface="Roboto"/>
              <a:sym typeface="Roboto"/>
            </a:endParaRPr>
          </a:p>
        </p:txBody>
      </p:sp>
      <p:sp>
        <p:nvSpPr>
          <p:cNvPr id="662" name="Google Shape;662;p53"/>
          <p:cNvSpPr/>
          <p:nvPr/>
        </p:nvSpPr>
        <p:spPr>
          <a:xfrm>
            <a:off x="1230550" y="1322625"/>
            <a:ext cx="274200" cy="274200"/>
          </a:xfrm>
          <a:prstGeom prst="ellipse">
            <a:avLst/>
          </a:prstGeom>
          <a:solidFill>
            <a:srgbClr val="0070C0"/>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Roboto"/>
                <a:ea typeface="Roboto"/>
                <a:cs typeface="Roboto"/>
                <a:sym typeface="Roboto"/>
              </a:rPr>
              <a:t>D</a:t>
            </a:r>
            <a:endParaRPr sz="1400" b="1" i="0" u="none" strike="noStrike" cap="none">
              <a:solidFill>
                <a:schemeClr val="lt1"/>
              </a:solidFill>
              <a:latin typeface="Roboto"/>
              <a:ea typeface="Roboto"/>
              <a:cs typeface="Roboto"/>
              <a:sym typeface="Roboto"/>
            </a:endParaRPr>
          </a:p>
        </p:txBody>
      </p:sp>
      <p:sp>
        <p:nvSpPr>
          <p:cNvPr id="663" name="Google Shape;663;p53"/>
          <p:cNvSpPr/>
          <p:nvPr/>
        </p:nvSpPr>
        <p:spPr>
          <a:xfrm>
            <a:off x="1738550" y="1322625"/>
            <a:ext cx="274200" cy="274200"/>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Roboto"/>
                <a:ea typeface="Roboto"/>
                <a:cs typeface="Roboto"/>
                <a:sym typeface="Roboto"/>
              </a:rPr>
              <a:t>O</a:t>
            </a:r>
            <a:endParaRPr sz="1400" b="1" i="0" u="none" strike="noStrike" cap="none">
              <a:solidFill>
                <a:schemeClr val="lt1"/>
              </a:solidFill>
              <a:latin typeface="Roboto"/>
              <a:ea typeface="Roboto"/>
              <a:cs typeface="Roboto"/>
              <a:sym typeface="Roboto"/>
            </a:endParaRPr>
          </a:p>
        </p:txBody>
      </p:sp>
      <p:sp>
        <p:nvSpPr>
          <p:cNvPr id="664" name="Google Shape;664;p53"/>
          <p:cNvSpPr/>
          <p:nvPr/>
        </p:nvSpPr>
        <p:spPr>
          <a:xfrm>
            <a:off x="10552075" y="1623000"/>
            <a:ext cx="274200" cy="274200"/>
          </a:xfrm>
          <a:prstGeom prst="ellipse">
            <a:avLst/>
          </a:prstGeom>
          <a:solidFill>
            <a:srgbClr val="0070C0"/>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Roboto"/>
                <a:ea typeface="Roboto"/>
                <a:cs typeface="Roboto"/>
                <a:sym typeface="Roboto"/>
              </a:rPr>
              <a:t>D</a:t>
            </a:r>
            <a:endParaRPr sz="1400" b="1" i="0" u="none" strike="noStrike" cap="none">
              <a:solidFill>
                <a:schemeClr val="lt1"/>
              </a:solidFill>
              <a:latin typeface="Roboto"/>
              <a:ea typeface="Roboto"/>
              <a:cs typeface="Roboto"/>
              <a:sym typeface="Roboto"/>
            </a:endParaRPr>
          </a:p>
        </p:txBody>
      </p:sp>
      <p:sp>
        <p:nvSpPr>
          <p:cNvPr id="665" name="Google Shape;665;p53"/>
          <p:cNvSpPr/>
          <p:nvPr/>
        </p:nvSpPr>
        <p:spPr>
          <a:xfrm>
            <a:off x="11060075" y="1623000"/>
            <a:ext cx="274200" cy="274200"/>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Roboto"/>
                <a:ea typeface="Roboto"/>
                <a:cs typeface="Roboto"/>
                <a:sym typeface="Roboto"/>
              </a:rPr>
              <a:t>O</a:t>
            </a:r>
            <a:endParaRPr sz="1400" b="1" i="0" u="none" strike="noStrike" cap="none">
              <a:solidFill>
                <a:schemeClr val="lt1"/>
              </a:solidFill>
              <a:latin typeface="Roboto"/>
              <a:ea typeface="Roboto"/>
              <a:cs typeface="Roboto"/>
              <a:sym typeface="Roboto"/>
            </a:endParaRPr>
          </a:p>
        </p:txBody>
      </p:sp>
      <p:sp>
        <p:nvSpPr>
          <p:cNvPr id="666" name="Google Shape;666;p53"/>
          <p:cNvSpPr/>
          <p:nvPr/>
        </p:nvSpPr>
        <p:spPr>
          <a:xfrm>
            <a:off x="4365199" y="6556316"/>
            <a:ext cx="232200" cy="228600"/>
          </a:xfrm>
          <a:prstGeom prst="ellipse">
            <a:avLst/>
          </a:prstGeom>
          <a:solidFill>
            <a:srgbClr val="0070C0"/>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1" u="none" strike="noStrike" cap="none">
                <a:solidFill>
                  <a:schemeClr val="lt1"/>
                </a:solidFill>
                <a:latin typeface="Roboto"/>
                <a:ea typeface="Roboto"/>
                <a:cs typeface="Roboto"/>
                <a:sym typeface="Roboto"/>
              </a:rPr>
              <a:t>D</a:t>
            </a:r>
            <a:endParaRPr sz="900" b="1" i="1" u="none" strike="noStrike" cap="none">
              <a:solidFill>
                <a:schemeClr val="lt1"/>
              </a:solidFill>
              <a:latin typeface="Roboto"/>
              <a:ea typeface="Roboto"/>
              <a:cs typeface="Roboto"/>
              <a:sym typeface="Roboto"/>
            </a:endParaRPr>
          </a:p>
        </p:txBody>
      </p:sp>
      <p:sp>
        <p:nvSpPr>
          <p:cNvPr id="667" name="Google Shape;667;p53"/>
          <p:cNvSpPr/>
          <p:nvPr/>
        </p:nvSpPr>
        <p:spPr>
          <a:xfrm>
            <a:off x="5124184" y="6556316"/>
            <a:ext cx="232200" cy="228600"/>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1" u="none" strike="noStrike" cap="none">
                <a:solidFill>
                  <a:schemeClr val="lt1"/>
                </a:solidFill>
                <a:latin typeface="Roboto"/>
                <a:ea typeface="Roboto"/>
                <a:cs typeface="Roboto"/>
                <a:sym typeface="Roboto"/>
              </a:rPr>
              <a:t>O</a:t>
            </a:r>
            <a:endParaRPr sz="900" b="1" i="1" u="none" strike="noStrike" cap="none">
              <a:solidFill>
                <a:schemeClr val="lt1"/>
              </a:solidFill>
              <a:latin typeface="Roboto"/>
              <a:ea typeface="Roboto"/>
              <a:cs typeface="Roboto"/>
              <a:sym typeface="Roboto"/>
            </a:endParaRPr>
          </a:p>
        </p:txBody>
      </p:sp>
      <p:sp>
        <p:nvSpPr>
          <p:cNvPr id="668" name="Google Shape;668;p53"/>
          <p:cNvSpPr txBox="1"/>
          <p:nvPr/>
        </p:nvSpPr>
        <p:spPr>
          <a:xfrm>
            <a:off x="4582906" y="6547466"/>
            <a:ext cx="4398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1" i="1">
                <a:latin typeface="Roboto Condensed"/>
                <a:ea typeface="Roboto Condensed"/>
                <a:cs typeface="Roboto Condensed"/>
                <a:sym typeface="Roboto Condensed"/>
              </a:rPr>
              <a:t>MVP</a:t>
            </a:r>
            <a:endParaRPr/>
          </a:p>
        </p:txBody>
      </p:sp>
      <p:sp>
        <p:nvSpPr>
          <p:cNvPr id="669" name="Google Shape;669;p53"/>
          <p:cNvSpPr txBox="1"/>
          <p:nvPr/>
        </p:nvSpPr>
        <p:spPr>
          <a:xfrm>
            <a:off x="5327253" y="6547466"/>
            <a:ext cx="10737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1" i="1">
                <a:latin typeface="Roboto Condensed"/>
                <a:ea typeface="Roboto Condensed"/>
                <a:cs typeface="Roboto Condensed"/>
                <a:sym typeface="Roboto Condensed"/>
              </a:rPr>
              <a:t>Target State</a:t>
            </a:r>
            <a:endParaRPr/>
          </a:p>
        </p:txBody>
      </p:sp>
      <p:sp>
        <p:nvSpPr>
          <p:cNvPr id="670" name="Google Shape;670;p53"/>
          <p:cNvSpPr/>
          <p:nvPr/>
        </p:nvSpPr>
        <p:spPr>
          <a:xfrm>
            <a:off x="6174493" y="6579116"/>
            <a:ext cx="836700" cy="18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i="1">
                <a:latin typeface="Roboto"/>
                <a:ea typeface="Roboto"/>
                <a:cs typeface="Roboto"/>
                <a:sym typeface="Roboto"/>
              </a:rPr>
              <a:t>D - Defined</a:t>
            </a:r>
            <a:endParaRPr sz="1000" b="1" i="1">
              <a:latin typeface="Roboto"/>
              <a:ea typeface="Roboto"/>
              <a:cs typeface="Roboto"/>
              <a:sym typeface="Roboto"/>
            </a:endParaRPr>
          </a:p>
        </p:txBody>
      </p:sp>
      <p:sp>
        <p:nvSpPr>
          <p:cNvPr id="671" name="Google Shape;671;p53"/>
          <p:cNvSpPr/>
          <p:nvPr/>
        </p:nvSpPr>
        <p:spPr>
          <a:xfrm>
            <a:off x="7034295" y="6579116"/>
            <a:ext cx="1073700" cy="18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i="1">
                <a:latin typeface="Roboto"/>
                <a:ea typeface="Roboto"/>
                <a:cs typeface="Roboto"/>
                <a:sym typeface="Roboto"/>
              </a:rPr>
              <a:t>O - Optimized</a:t>
            </a:r>
            <a:endParaRPr sz="1000" b="1" i="1">
              <a:latin typeface="Roboto"/>
              <a:ea typeface="Roboto"/>
              <a:cs typeface="Roboto"/>
              <a:sym typeface="Roboto"/>
            </a:endParaRPr>
          </a:p>
        </p:txBody>
      </p:sp>
      <p:sp>
        <p:nvSpPr>
          <p:cNvPr id="672" name="Google Shape;672;p53"/>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33"/>
              <a:buFont typeface="Arial"/>
              <a:buNone/>
            </a:pPr>
            <a:fld id="{00000000-1234-1234-1234-123412341234}" type="slidenum">
              <a:rPr lang="en-US"/>
              <a:t>14</a:t>
            </a:fld>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3964"/>
        <p:cNvGrpSpPr/>
        <p:nvPr/>
      </p:nvGrpSpPr>
      <p:grpSpPr>
        <a:xfrm>
          <a:off x="0" y="0"/>
          <a:ext cx="0" cy="0"/>
          <a:chOff x="0" y="0"/>
          <a:chExt cx="0" cy="0"/>
        </a:xfrm>
      </p:grpSpPr>
      <p:sp>
        <p:nvSpPr>
          <p:cNvPr id="3965" name="Google Shape;3965;p179"/>
          <p:cNvSpPr txBox="1">
            <a:spLocks noGrp="1"/>
          </p:cNvSpPr>
          <p:nvPr>
            <p:ph type="title"/>
          </p:nvPr>
        </p:nvSpPr>
        <p:spPr>
          <a:xfrm>
            <a:off x="342901" y="153634"/>
            <a:ext cx="11437800" cy="2742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Knowledge | Design Principles</a:t>
            </a:r>
            <a:endParaRPr/>
          </a:p>
        </p:txBody>
      </p:sp>
      <p:graphicFrame>
        <p:nvGraphicFramePr>
          <p:cNvPr id="3966" name="Google Shape;3966;p179"/>
          <p:cNvGraphicFramePr/>
          <p:nvPr/>
        </p:nvGraphicFramePr>
        <p:xfrm>
          <a:off x="374904" y="850391"/>
          <a:ext cx="3000000" cy="3000000"/>
        </p:xfrm>
        <a:graphic>
          <a:graphicData uri="http://schemas.openxmlformats.org/drawingml/2006/table">
            <a:tbl>
              <a:tblPr>
                <a:noFill/>
                <a:tableStyleId>{5B932E3E-EDF4-40F3-B798-486C42625229}</a:tableStyleId>
              </a:tblPr>
              <a:tblGrid>
                <a:gridCol w="1938525">
                  <a:extLst>
                    <a:ext uri="{9D8B030D-6E8A-4147-A177-3AD203B41FA5}">
                      <a16:colId xmlns:a16="http://schemas.microsoft.com/office/drawing/2014/main" val="20000"/>
                    </a:ext>
                  </a:extLst>
                </a:gridCol>
                <a:gridCol w="3300975">
                  <a:extLst>
                    <a:ext uri="{9D8B030D-6E8A-4147-A177-3AD203B41FA5}">
                      <a16:colId xmlns:a16="http://schemas.microsoft.com/office/drawing/2014/main" val="20001"/>
                    </a:ext>
                  </a:extLst>
                </a:gridCol>
                <a:gridCol w="3145525">
                  <a:extLst>
                    <a:ext uri="{9D8B030D-6E8A-4147-A177-3AD203B41FA5}">
                      <a16:colId xmlns:a16="http://schemas.microsoft.com/office/drawing/2014/main" val="20002"/>
                    </a:ext>
                  </a:extLst>
                </a:gridCol>
                <a:gridCol w="3182100">
                  <a:extLst>
                    <a:ext uri="{9D8B030D-6E8A-4147-A177-3AD203B41FA5}">
                      <a16:colId xmlns:a16="http://schemas.microsoft.com/office/drawing/2014/main" val="20003"/>
                    </a:ext>
                  </a:extLst>
                </a:gridCol>
              </a:tblGrid>
              <a:tr h="587825">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Considerations</a:t>
                      </a:r>
                      <a:endParaRPr sz="1200" b="1" u="none" strike="noStrike" cap="none">
                        <a:solidFill>
                          <a:schemeClr val="lt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Principles</a:t>
                      </a:r>
                      <a:endParaRPr sz="1200" b="1" u="none" strike="noStrike" cap="none">
                        <a:solidFill>
                          <a:schemeClr val="lt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Why this principles</a:t>
                      </a:r>
                      <a:endParaRPr sz="1200" b="1" u="none" strike="noStrike" cap="none">
                        <a:solidFill>
                          <a:schemeClr val="lt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Anti-patterns/Not recommended</a:t>
                      </a:r>
                      <a:endParaRPr sz="1200" b="1" u="none" strike="noStrike" cap="none">
                        <a:solidFill>
                          <a:schemeClr val="lt1"/>
                        </a:solidFill>
                      </a:endParaRPr>
                    </a:p>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(if any)</a:t>
                      </a:r>
                      <a:endParaRPr sz="1200" b="1" u="none" strike="noStrike" cap="none">
                        <a:solidFill>
                          <a:schemeClr val="lt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1773125">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Context Shaping</a:t>
                      </a:r>
                      <a:endParaRPr sz="1200" b="1" u="none" strike="noStrike" cap="none">
                        <a:solidFill>
                          <a:schemeClr val="lt1"/>
                        </a:solidFill>
                      </a:endParaRPr>
                    </a:p>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(Prompt Engineering)</a:t>
                      </a:r>
                      <a:endParaRPr sz="1200" b="1" u="none" strike="noStrike" cap="none">
                        <a:solidFill>
                          <a:schemeClr val="lt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The context served to the agents must be shaped-filtered, structured and reformatted, so that the final context window reflects only the most relevant tools, conversation history, memory fragments. The context window should not be overloaded with information that may cause context poisoning</a:t>
                      </a:r>
                      <a:endParaRPr sz="900" u="none" strike="noStrike" cap="none">
                        <a:solidFill>
                          <a:schemeClr val="dk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Although the newer language models have large context window real estate, but that does not help much as language models can only attend to precise and structured context. The “lost in the middle” effect ignores middle portion of large context. Structuring of the context is also important because well structured context can leverage the prompt caching feature of language models</a:t>
                      </a:r>
                      <a:endParaRPr sz="900" u="none" strike="noStrike" cap="none">
                        <a:solidFill>
                          <a:schemeClr val="dk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see </a:t>
                      </a:r>
                      <a:r>
                        <a:rPr lang="en-US" sz="900" u="sng" strike="noStrike" cap="none">
                          <a:solidFill>
                            <a:schemeClr val="hlink"/>
                          </a:solidFill>
                          <a:hlinkClick r:id="rId3" action="ppaction://hlinksldjump"/>
                        </a:rPr>
                        <a:t>slide</a:t>
                      </a:r>
                      <a:endParaRPr sz="900" u="none" strike="noStrike" cap="none">
                        <a:solidFill>
                          <a:schemeClr val="dk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extLst>
                  <a:ext uri="{0D108BD9-81ED-4DB2-BD59-A6C34878D82A}">
                    <a16:rowId xmlns:a16="http://schemas.microsoft.com/office/drawing/2014/main" val="10001"/>
                  </a:ext>
                </a:extLst>
              </a:tr>
              <a:tr h="1992725">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Knowledge Management Lifecycle</a:t>
                      </a:r>
                      <a:endParaRPr sz="1200" b="1" u="none" strike="noStrike" cap="none">
                        <a:solidFill>
                          <a:schemeClr val="lt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Enterprise knowledge(a major portion is unstructured) need to follow a knowledge management lifecycle – transforming human aligned content into AI aligned assets through systematic curation, metadata enrichment, normalization and context-overlap reduction before making it available for agentic systems</a:t>
                      </a:r>
                      <a:endParaRPr sz="900" u="none" strike="noStrike" cap="none">
                        <a:solidFill>
                          <a:schemeClr val="dk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The existing unstructured knowledge content in PDFs, PPTs and word documents are authored for human consumption. That knowledge corpus is verbose, redundant, inconsistently structured, and often lack semantic metadata required for precise retrieval. Without a structured knowledge management lifecycle, the raw content flows directly into AI systems causing context overlap, retrieval drift and poor response quality</a:t>
                      </a:r>
                      <a:endParaRPr sz="900" u="none" strike="noStrike" cap="none">
                        <a:solidFill>
                          <a:schemeClr val="dk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tc>
                  <a:txBody>
                    <a:bodyPr/>
                    <a:lstStyle/>
                    <a:p>
                      <a:pPr marL="457200" marR="0" lvl="0" indent="-285750" algn="l" rtl="0">
                        <a:lnSpc>
                          <a:spcPct val="115000"/>
                        </a:lnSpc>
                        <a:spcBef>
                          <a:spcPts val="0"/>
                        </a:spcBef>
                        <a:spcAft>
                          <a:spcPts val="0"/>
                        </a:spcAft>
                        <a:buClr>
                          <a:schemeClr val="dk1"/>
                        </a:buClr>
                        <a:buSzPts val="900"/>
                        <a:buFont typeface="Arial"/>
                        <a:buChar char="●"/>
                      </a:pPr>
                      <a:r>
                        <a:rPr lang="en-US" sz="900" u="none" strike="noStrike" cap="none">
                          <a:solidFill>
                            <a:schemeClr val="dk1"/>
                          </a:solidFill>
                        </a:rPr>
                        <a:t>Not cleansing the knowledge corpus from distractors - As part of the knowledge ingestion distractor contents(disclaimers, foot notes etc, which are not relevant content should be removed)</a:t>
                      </a:r>
                      <a:endParaRPr sz="900" u="none" strike="noStrike" cap="none">
                        <a:solidFill>
                          <a:schemeClr val="dk1"/>
                        </a:solidFill>
                      </a:endParaRPr>
                    </a:p>
                    <a:p>
                      <a:pPr marL="457200" marR="0" lvl="0" indent="-285750" algn="l" rtl="0">
                        <a:lnSpc>
                          <a:spcPct val="115000"/>
                        </a:lnSpc>
                        <a:spcBef>
                          <a:spcPts val="0"/>
                        </a:spcBef>
                        <a:spcAft>
                          <a:spcPts val="0"/>
                        </a:spcAft>
                        <a:buClr>
                          <a:schemeClr val="dk1"/>
                        </a:buClr>
                        <a:buSzPts val="900"/>
                        <a:buFont typeface="Arial"/>
                        <a:buChar char="●"/>
                      </a:pPr>
                      <a:r>
                        <a:rPr lang="en-US" sz="900" u="none" strike="noStrike" cap="none">
                          <a:solidFill>
                            <a:schemeClr val="dk1"/>
                          </a:solidFill>
                        </a:rPr>
                        <a:t>Not including the layout tags of the content- While storing the knowledge content in vector DB, store it along with the layout tags (e.g; tags for header, list, tables)</a:t>
                      </a:r>
                      <a:endParaRPr sz="900" u="none" strike="noStrike" cap="none">
                        <a:solidFill>
                          <a:schemeClr val="dk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extLst>
                  <a:ext uri="{0D108BD9-81ED-4DB2-BD59-A6C34878D82A}">
                    <a16:rowId xmlns:a16="http://schemas.microsoft.com/office/drawing/2014/main" val="10002"/>
                  </a:ext>
                </a:extLst>
              </a:tr>
              <a:tr h="1333900">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Incremental Knowledge ingestion</a:t>
                      </a:r>
                      <a:endParaRPr sz="1200" b="1" u="none" strike="noStrike" cap="none">
                        <a:solidFill>
                          <a:schemeClr val="lt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While developing Agentic systems, it is critical to design for incremental knowledge. The system must intercept change triggers and re-ingest the modified knowledge into vector stores. It is also important to log and version such changes for auditability</a:t>
                      </a:r>
                      <a:endParaRPr sz="900" u="none" strike="noStrike" cap="none">
                        <a:solidFill>
                          <a:schemeClr val="dk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If an incremental ingestion pipeline is not designed, knowledge will soon become stale. Also, without proper logging and versioning, auditability of past responses and interactions will be lost</a:t>
                      </a:r>
                      <a:endParaRPr sz="900" u="none" strike="noStrike" cap="none">
                        <a:solidFill>
                          <a:schemeClr val="dk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The knowledge ingestion pipeline should not be designed without a reconciliation mechanism. A reconciliation mechanism ensures that the knowledge is not lost when the knowledge is chunked and embedded in the vector DB.</a:t>
                      </a:r>
                      <a:endParaRPr sz="900" u="none" strike="noStrike" cap="none">
                        <a:solidFill>
                          <a:schemeClr val="dk1"/>
                        </a:solidFill>
                      </a:endParaRPr>
                    </a:p>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see </a:t>
                      </a:r>
                      <a:r>
                        <a:rPr lang="en-US" sz="900" u="sng" strike="noStrike" cap="none">
                          <a:solidFill>
                            <a:schemeClr val="hlink"/>
                          </a:solidFill>
                          <a:hlinkClick r:id="" action="ppaction://noaction"/>
                        </a:rPr>
                        <a:t>slide</a:t>
                      </a:r>
                      <a:endParaRPr sz="900" u="none" strike="noStrike" cap="none">
                        <a:solidFill>
                          <a:schemeClr val="dk1"/>
                        </a:solidFill>
                      </a:endParaRPr>
                    </a:p>
                  </a:txBody>
                  <a:tcPr marL="91425" marR="91425" marT="91425" marB="91425">
                    <a:lnL w="12700" cap="flat" cmpd="sng">
                      <a:solidFill>
                        <a:srgbClr val="C5D6E7"/>
                      </a:solidFill>
                      <a:prstDash val="solid"/>
                      <a:round/>
                      <a:headEnd type="none" w="sm" len="sm"/>
                      <a:tailEnd type="none" w="sm" len="sm"/>
                    </a:lnL>
                    <a:lnR w="12700" cap="flat" cmpd="sng">
                      <a:solidFill>
                        <a:srgbClr val="C5D6E7"/>
                      </a:solidFill>
                      <a:prstDash val="solid"/>
                      <a:round/>
                      <a:headEnd type="none" w="sm" len="sm"/>
                      <a:tailEnd type="none" w="sm" len="sm"/>
                    </a:lnR>
                    <a:lnT w="12700" cap="flat" cmpd="sng">
                      <a:solidFill>
                        <a:srgbClr val="C5D6E7"/>
                      </a:solidFill>
                      <a:prstDash val="solid"/>
                      <a:round/>
                      <a:headEnd type="none" w="sm" len="sm"/>
                      <a:tailEnd type="none" w="sm" len="sm"/>
                    </a:lnT>
                    <a:lnB w="12700" cap="flat" cmpd="sng">
                      <a:solidFill>
                        <a:srgbClr val="C5D6E7"/>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967" name="Google Shape;3967;p179"/>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140</a:t>
            </a:fld>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3972"/>
        <p:cNvGrpSpPr/>
        <p:nvPr/>
      </p:nvGrpSpPr>
      <p:grpSpPr>
        <a:xfrm>
          <a:off x="0" y="0"/>
          <a:ext cx="0" cy="0"/>
          <a:chOff x="0" y="0"/>
          <a:chExt cx="0" cy="0"/>
        </a:xfrm>
      </p:grpSpPr>
      <p:sp>
        <p:nvSpPr>
          <p:cNvPr id="3973" name="Google Shape;3973;p180"/>
          <p:cNvSpPr txBox="1">
            <a:spLocks noGrp="1"/>
          </p:cNvSpPr>
          <p:nvPr>
            <p:ph type="title"/>
          </p:nvPr>
        </p:nvSpPr>
        <p:spPr>
          <a:xfrm>
            <a:off x="342901" y="153634"/>
            <a:ext cx="11437800" cy="2742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Knowledge | Design Principles</a:t>
            </a:r>
            <a:endParaRPr/>
          </a:p>
        </p:txBody>
      </p:sp>
      <p:graphicFrame>
        <p:nvGraphicFramePr>
          <p:cNvPr id="3974" name="Google Shape;3974;p180"/>
          <p:cNvGraphicFramePr/>
          <p:nvPr/>
        </p:nvGraphicFramePr>
        <p:xfrm>
          <a:off x="374904" y="850392"/>
          <a:ext cx="3000000" cy="3000000"/>
        </p:xfrm>
        <a:graphic>
          <a:graphicData uri="http://schemas.openxmlformats.org/drawingml/2006/table">
            <a:tbl>
              <a:tblPr>
                <a:noFill/>
                <a:tableStyleId>{5B932E3E-EDF4-40F3-B798-486C42625229}</a:tableStyleId>
              </a:tblPr>
              <a:tblGrid>
                <a:gridCol w="1938525">
                  <a:extLst>
                    <a:ext uri="{9D8B030D-6E8A-4147-A177-3AD203B41FA5}">
                      <a16:colId xmlns:a16="http://schemas.microsoft.com/office/drawing/2014/main" val="20000"/>
                    </a:ext>
                  </a:extLst>
                </a:gridCol>
                <a:gridCol w="3300975">
                  <a:extLst>
                    <a:ext uri="{9D8B030D-6E8A-4147-A177-3AD203B41FA5}">
                      <a16:colId xmlns:a16="http://schemas.microsoft.com/office/drawing/2014/main" val="20001"/>
                    </a:ext>
                  </a:extLst>
                </a:gridCol>
                <a:gridCol w="3145525">
                  <a:extLst>
                    <a:ext uri="{9D8B030D-6E8A-4147-A177-3AD203B41FA5}">
                      <a16:colId xmlns:a16="http://schemas.microsoft.com/office/drawing/2014/main" val="20002"/>
                    </a:ext>
                  </a:extLst>
                </a:gridCol>
                <a:gridCol w="3182100">
                  <a:extLst>
                    <a:ext uri="{9D8B030D-6E8A-4147-A177-3AD203B41FA5}">
                      <a16:colId xmlns:a16="http://schemas.microsoft.com/office/drawing/2014/main" val="20003"/>
                    </a:ext>
                  </a:extLst>
                </a:gridCol>
              </a:tblGrid>
              <a:tr h="381000">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Considerations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Principles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Why this principles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Anti-patterns/Not recommended</a:t>
                      </a:r>
                      <a:endParaRPr sz="1200" b="1" u="none" strike="noStrike" cap="none">
                        <a:solidFill>
                          <a:schemeClr val="lt1"/>
                        </a:solidFill>
                      </a:endParaRPr>
                    </a:p>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(if any)</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050"/>
                        <a:buFont typeface="Arial"/>
                        <a:buNone/>
                      </a:pPr>
                      <a:r>
                        <a:rPr lang="en-US" sz="1200" b="1" u="none" strike="noStrike" cap="none">
                          <a:solidFill>
                            <a:schemeClr val="lt1"/>
                          </a:solidFill>
                        </a:rPr>
                        <a:t>Evaluation, Guardrails &amp; Feedback Loops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50"/>
                        <a:buFont typeface="Arial"/>
                        <a:buNone/>
                      </a:pPr>
                      <a:r>
                        <a:rPr lang="en-US" sz="900" u="none" strike="noStrike" cap="none">
                          <a:solidFill>
                            <a:schemeClr val="dk1"/>
                          </a:solidFill>
                        </a:rPr>
                        <a:t>Agentic systems must include guardrails, evaluation pipelines, and human/automated feedback loops to continuously refine reasoning, detect drift, and enforce safety &amp; compliance.</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en-US" sz="900" u="none" strike="noStrike" cap="none">
                          <a:solidFill>
                            <a:schemeClr val="dk1"/>
                          </a:solidFill>
                        </a:rPr>
                        <a:t>Without evaluation and guardrails, agents degrade over time, hallucinate more, and produce unsafe behavior.</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en-US" sz="900" u="none" strike="noStrike" cap="none">
                          <a:solidFill>
                            <a:schemeClr val="dk1"/>
                          </a:solidFill>
                        </a:rPr>
                        <a:t>It is not recommended to use the same LLM which generated the output as the evaluator of the output. When using LLM as a Judge, choose the Judge LLM different from the LLM which created the output</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975" name="Google Shape;3975;p180"/>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141</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3980"/>
        <p:cNvGrpSpPr/>
        <p:nvPr/>
      </p:nvGrpSpPr>
      <p:grpSpPr>
        <a:xfrm>
          <a:off x="0" y="0"/>
          <a:ext cx="0" cy="0"/>
          <a:chOff x="0" y="0"/>
          <a:chExt cx="0" cy="0"/>
        </a:xfrm>
      </p:grpSpPr>
      <p:sp>
        <p:nvSpPr>
          <p:cNvPr id="3981" name="Google Shape;3981;p181"/>
          <p:cNvSpPr txBox="1">
            <a:spLocks noGrp="1"/>
          </p:cNvSpPr>
          <p:nvPr>
            <p:ph type="title"/>
          </p:nvPr>
        </p:nvSpPr>
        <p:spPr>
          <a:xfrm>
            <a:off x="342901" y="153634"/>
            <a:ext cx="11437800" cy="2742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Knowledge | Design Principles | Context shaping (Prompt Engineering)</a:t>
            </a:r>
            <a:endParaRPr/>
          </a:p>
        </p:txBody>
      </p:sp>
      <p:graphicFrame>
        <p:nvGraphicFramePr>
          <p:cNvPr id="3982" name="Google Shape;3982;p181"/>
          <p:cNvGraphicFramePr/>
          <p:nvPr/>
        </p:nvGraphicFramePr>
        <p:xfrm>
          <a:off x="374904" y="850392"/>
          <a:ext cx="3000000" cy="3000000"/>
        </p:xfrm>
        <a:graphic>
          <a:graphicData uri="http://schemas.openxmlformats.org/drawingml/2006/table">
            <a:tbl>
              <a:tblPr>
                <a:noFill/>
                <a:tableStyleId>{5B932E3E-EDF4-40F3-B798-486C42625229}</a:tableStyleId>
              </a:tblPr>
              <a:tblGrid>
                <a:gridCol w="2413900">
                  <a:extLst>
                    <a:ext uri="{9D8B030D-6E8A-4147-A177-3AD203B41FA5}">
                      <a16:colId xmlns:a16="http://schemas.microsoft.com/office/drawing/2014/main" val="20000"/>
                    </a:ext>
                  </a:extLst>
                </a:gridCol>
                <a:gridCol w="8723000">
                  <a:extLst>
                    <a:ext uri="{9D8B030D-6E8A-4147-A177-3AD203B41FA5}">
                      <a16:colId xmlns:a16="http://schemas.microsoft.com/office/drawing/2014/main" val="20001"/>
                    </a:ext>
                  </a:extLst>
                </a:gridCol>
              </a:tblGrid>
              <a:tr h="379975">
                <a:tc>
                  <a:txBody>
                    <a:bodyPr/>
                    <a:lstStyle/>
                    <a:p>
                      <a:pPr marL="0" marR="0" lvl="0" indent="0" algn="l" rtl="0">
                        <a:lnSpc>
                          <a:spcPct val="100000"/>
                        </a:lnSpc>
                        <a:spcBef>
                          <a:spcPts val="0"/>
                        </a:spcBef>
                        <a:spcAft>
                          <a:spcPts val="0"/>
                        </a:spcAft>
                        <a:buClr>
                          <a:srgbClr val="000000"/>
                        </a:buClr>
                        <a:buSzPts val="1100"/>
                        <a:buFont typeface="Arial"/>
                        <a:buNone/>
                      </a:pPr>
                      <a:r>
                        <a:rPr lang="en-US" sz="1200" b="1" u="none" strike="noStrike" cap="none">
                          <a:solidFill>
                            <a:schemeClr val="lt1"/>
                          </a:solidFill>
                        </a:rPr>
                        <a:t>Anti-Pattern </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200" b="1" u="none" strike="noStrike" cap="none">
                          <a:solidFill>
                            <a:schemeClr val="lt1"/>
                          </a:solidFill>
                        </a:rPr>
                        <a:t>Description</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620275">
                <a:tc>
                  <a:txBody>
                    <a:bodyPr/>
                    <a:lstStyle/>
                    <a:p>
                      <a:pPr marL="0" marR="0" lvl="0" indent="0" algn="l" rtl="0">
                        <a:lnSpc>
                          <a:spcPct val="100000"/>
                        </a:lnSpc>
                        <a:spcBef>
                          <a:spcPts val="0"/>
                        </a:spcBef>
                        <a:spcAft>
                          <a:spcPts val="0"/>
                        </a:spcAft>
                        <a:buClr>
                          <a:srgbClr val="000000"/>
                        </a:buClr>
                        <a:buSzPts val="900"/>
                        <a:buFont typeface="Arial"/>
                        <a:buNone/>
                      </a:pPr>
                      <a:r>
                        <a:rPr lang="en-US" sz="1200" b="1" u="none" strike="noStrike" cap="none">
                          <a:solidFill>
                            <a:schemeClr val="lt1"/>
                          </a:solidFill>
                        </a:rPr>
                        <a:t>Stuffing the context with arbitrary few shot examples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900" u="none" strike="noStrike" cap="none">
                          <a:solidFill>
                            <a:schemeClr val="dk1"/>
                          </a:solidFill>
                        </a:rPr>
                        <a:t>The context window of LLM </a:t>
                      </a:r>
                      <a:r>
                        <a:rPr lang="en-US" sz="900" b="1" u="none" strike="noStrike" cap="none">
                          <a:solidFill>
                            <a:schemeClr val="dk1"/>
                          </a:solidFill>
                        </a:rPr>
                        <a:t>should not be loaded with arbitrary examples</a:t>
                      </a:r>
                      <a:r>
                        <a:rPr lang="en-US" sz="900" u="none" strike="noStrike" cap="none">
                          <a:solidFill>
                            <a:schemeClr val="dk1"/>
                          </a:solidFill>
                        </a:rPr>
                        <a:t>. Selecting exemplars that are similar to the prompt is beneficial for performance. This is where we integrate the system with human feedback. As part of human feedback, we collect good set of prompt/response pair. At run time, based on prompt similarity, we bring in the similar examples in the context window</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1"/>
                  </a:ext>
                </a:extLst>
              </a:tr>
              <a:tr h="2185050">
                <a:tc>
                  <a:txBody>
                    <a:bodyPr/>
                    <a:lstStyle/>
                    <a:p>
                      <a:pPr marL="0" marR="0" lvl="0" indent="0" algn="l" rtl="0">
                        <a:lnSpc>
                          <a:spcPct val="100000"/>
                        </a:lnSpc>
                        <a:spcBef>
                          <a:spcPts val="0"/>
                        </a:spcBef>
                        <a:spcAft>
                          <a:spcPts val="0"/>
                        </a:spcAft>
                        <a:buClr>
                          <a:srgbClr val="000000"/>
                        </a:buClr>
                        <a:buSzPts val="900"/>
                        <a:buFont typeface="Arial"/>
                        <a:buNone/>
                      </a:pPr>
                      <a:r>
                        <a:rPr lang="en-US" sz="1200" b="1" u="none" strike="noStrike" cap="none">
                          <a:solidFill>
                            <a:schemeClr val="lt1"/>
                          </a:solidFill>
                        </a:rPr>
                        <a:t>Free flow text within prompt</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rPr>
                        <a:t>The content of the context </a:t>
                      </a:r>
                      <a:r>
                        <a:rPr lang="en-US" sz="900" b="1" u="none" strike="noStrike" cap="none">
                          <a:solidFill>
                            <a:schemeClr val="dk1"/>
                          </a:solidFill>
                        </a:rPr>
                        <a:t>should not be a free flow text</a:t>
                      </a:r>
                      <a:r>
                        <a:rPr lang="en-US" sz="900" u="none" strike="noStrike" cap="none">
                          <a:solidFill>
                            <a:schemeClr val="dk1"/>
                          </a:solidFill>
                        </a:rPr>
                        <a:t>. It is recommended to use delimiters to indicate distinct parts of the input. For example</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rPr>
                        <a:t>PROMPT = f”””</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rPr>
                        <a:t>Answer the question based on the provided rules and context</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rPr>
                        <a:t>## Rules ##</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rPr>
                        <a:t>1.Rule#1</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rPr>
                        <a:t>2.Rule#2</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rPr>
                        <a:t>3….</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rPr>
                        <a:t>## Context ##</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rPr>
                        <a:t>{context}</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rPr>
                        <a:t>“””</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2"/>
                  </a:ext>
                </a:extLst>
              </a:tr>
              <a:tr h="1045000">
                <a:tc>
                  <a:txBody>
                    <a:bodyPr/>
                    <a:lstStyle/>
                    <a:p>
                      <a:pPr marL="0" marR="0" lvl="0" indent="0" algn="l" rtl="0">
                        <a:lnSpc>
                          <a:spcPct val="100000"/>
                        </a:lnSpc>
                        <a:spcBef>
                          <a:spcPts val="0"/>
                        </a:spcBef>
                        <a:spcAft>
                          <a:spcPts val="0"/>
                        </a:spcAft>
                        <a:buClr>
                          <a:srgbClr val="000000"/>
                        </a:buClr>
                        <a:buSzPts val="900"/>
                        <a:buFont typeface="Arial"/>
                        <a:buNone/>
                      </a:pPr>
                      <a:r>
                        <a:rPr lang="en-US" sz="1200" b="1" u="none" strike="noStrike" cap="none">
                          <a:solidFill>
                            <a:schemeClr val="lt1"/>
                          </a:solidFill>
                        </a:rPr>
                        <a:t>Context overloading with entire conversation history</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rPr>
                        <a:t>The context window </a:t>
                      </a:r>
                      <a:r>
                        <a:rPr lang="en-US" sz="900" b="1" u="none" strike="noStrike" cap="none">
                          <a:solidFill>
                            <a:schemeClr val="dk1"/>
                          </a:solidFill>
                        </a:rPr>
                        <a:t>should not be loaded with all previous conversation summary</a:t>
                      </a:r>
                      <a:r>
                        <a:rPr lang="en-US" sz="900" u="none" strike="noStrike" cap="none">
                          <a:solidFill>
                            <a:schemeClr val="dk1"/>
                          </a:solidFill>
                        </a:rPr>
                        <a:t>. This will lead to hallucination and context limit exceptions. There are different strategies that we should follow to load the previous conversation summary. Those strategies are</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US" sz="900" b="1" u="none" strike="noStrike" cap="none">
                          <a:solidFill>
                            <a:schemeClr val="dk1"/>
                          </a:solidFill>
                        </a:rPr>
                        <a:t>Sliding Window</a:t>
                      </a:r>
                      <a:r>
                        <a:rPr lang="en-US" sz="900" u="none" strike="noStrike" cap="none">
                          <a:solidFill>
                            <a:schemeClr val="dk1"/>
                          </a:solidFill>
                        </a:rPr>
                        <a:t> - Keeps a fixed number of recent messages (based on window_size), when the limit is exceeded, the oldest conversation is dropped</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US" sz="900" b="1" u="none" strike="noStrike" cap="none">
                          <a:solidFill>
                            <a:schemeClr val="dk1"/>
                          </a:solidFill>
                        </a:rPr>
                        <a:t>Compaction </a:t>
                      </a:r>
                      <a:r>
                        <a:rPr lang="en-US" sz="900" u="none" strike="noStrike" cap="none">
                          <a:solidFill>
                            <a:schemeClr val="dk1"/>
                          </a:solidFill>
                        </a:rPr>
                        <a:t>- This strategy compresses older messages into summaries while keeping the most recent messages intact</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US" sz="900" b="1" u="none" strike="noStrike" cap="none">
                          <a:solidFill>
                            <a:schemeClr val="dk1"/>
                          </a:solidFill>
                        </a:rPr>
                        <a:t>Semantic retrieval</a:t>
                      </a:r>
                      <a:r>
                        <a:rPr lang="en-US" sz="900" u="none" strike="noStrike" cap="none">
                          <a:solidFill>
                            <a:schemeClr val="dk1"/>
                          </a:solidFill>
                        </a:rPr>
                        <a:t> - This strategy allows to match the new input with older conversation history to bring only the relevant chain of past messages</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3"/>
                  </a:ext>
                </a:extLst>
              </a:tr>
              <a:tr h="1472500">
                <a:tc>
                  <a:txBody>
                    <a:bodyPr/>
                    <a:lstStyle/>
                    <a:p>
                      <a:pPr marL="0" marR="0" lvl="0" indent="0" algn="l" rtl="0">
                        <a:lnSpc>
                          <a:spcPct val="100000"/>
                        </a:lnSpc>
                        <a:spcBef>
                          <a:spcPts val="0"/>
                        </a:spcBef>
                        <a:spcAft>
                          <a:spcPts val="0"/>
                        </a:spcAft>
                        <a:buClr>
                          <a:srgbClr val="000000"/>
                        </a:buClr>
                        <a:buSzPts val="900"/>
                        <a:buFont typeface="Arial"/>
                        <a:buNone/>
                      </a:pPr>
                      <a:r>
                        <a:rPr lang="en-US" sz="1200" b="1" u="none" strike="noStrike" cap="none">
                          <a:solidFill>
                            <a:schemeClr val="lt1"/>
                          </a:solidFill>
                        </a:rPr>
                        <a:t>Mixing dynamic and static part of the prompt</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rPr>
                        <a:t>Inappropriate structuring of the prompt will lead to no use of the KV cache. In order to leverage PROMPT(KV) cache, static content of the prompt should be at the beginning of the prompt. </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rPr>
                        <a:t>Note: Different model providers have different limits on when KV cache can be used. Minimum cacheable prompt length:</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rPr>
                        <a:t>Open AI models - 1024 tokens</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rPr>
                        <a:t>Claude Opus 4.5 - 4096 tokens</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rPr>
                        <a:t>Claude Opus 4.1, 4, Sonnet 4.5, 4 - 1024 tokems</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rPr>
                        <a:t>Claude Haiku 4.5 - 4096 tokens</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chemeClr val="dk1"/>
                          </a:solidFill>
                        </a:rPr>
                        <a:t>Claude Haiku 3 - 2048 tokens</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983" name="Google Shape;3983;p181"/>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142</a:t>
            </a:fld>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3987"/>
        <p:cNvGrpSpPr/>
        <p:nvPr/>
      </p:nvGrpSpPr>
      <p:grpSpPr>
        <a:xfrm>
          <a:off x="0" y="0"/>
          <a:ext cx="0" cy="0"/>
          <a:chOff x="0" y="0"/>
          <a:chExt cx="0" cy="0"/>
        </a:xfrm>
      </p:grpSpPr>
      <p:sp>
        <p:nvSpPr>
          <p:cNvPr id="3988" name="Google Shape;3988;p182"/>
          <p:cNvSpPr txBox="1">
            <a:spLocks noGrp="1"/>
          </p:cNvSpPr>
          <p:nvPr>
            <p:ph type="body" idx="1"/>
          </p:nvPr>
        </p:nvSpPr>
        <p:spPr>
          <a:xfrm>
            <a:off x="6963500" y="3600450"/>
            <a:ext cx="5143500" cy="2260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Arial"/>
              <a:buNone/>
            </a:pPr>
            <a:r>
              <a:rPr lang="en-US" sz="4000">
                <a:solidFill>
                  <a:srgbClr val="000000"/>
                </a:solidFill>
              </a:rPr>
              <a:t>Model Layer Design principles</a:t>
            </a:r>
            <a:endParaRPr/>
          </a:p>
          <a:p>
            <a:pPr marL="0" marR="0" lvl="0" indent="0" algn="l" rtl="0">
              <a:lnSpc>
                <a:spcPct val="90000"/>
              </a:lnSpc>
              <a:spcBef>
                <a:spcPts val="0"/>
              </a:spcBef>
              <a:spcAft>
                <a:spcPts val="0"/>
              </a:spcAft>
              <a:buClr>
                <a:schemeClr val="dk1"/>
              </a:buClr>
              <a:buSzPts val="4800"/>
              <a:buFont typeface="Arial"/>
              <a:buNone/>
            </a:pPr>
            <a:endParaRPr/>
          </a:p>
          <a:p>
            <a:pPr marL="457200" marR="0" lvl="0" indent="-228600" algn="l" rtl="0">
              <a:lnSpc>
                <a:spcPct val="90000"/>
              </a:lnSpc>
              <a:spcBef>
                <a:spcPts val="1000"/>
              </a:spcBef>
              <a:spcAft>
                <a:spcPts val="0"/>
              </a:spcAft>
              <a:buClr>
                <a:schemeClr val="dk1"/>
              </a:buClr>
              <a:buSzPts val="4800"/>
              <a:buFont typeface="Arial"/>
              <a:buNone/>
            </a:pPr>
            <a:endParaRPr sz="4000"/>
          </a:p>
        </p:txBody>
      </p:sp>
      <p:pic>
        <p:nvPicPr>
          <p:cNvPr id="3989" name="Google Shape;3989;p182"/>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3990" name="Google Shape;3990;p182"/>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143</a:t>
            </a:fld>
            <a:endParaRPr/>
          </a:p>
        </p:txBody>
      </p:sp>
      <p:sp>
        <p:nvSpPr>
          <p:cNvPr id="3991" name="Google Shape;3991;p182"/>
          <p:cNvSpPr/>
          <p:nvPr/>
        </p:nvSpPr>
        <p:spPr>
          <a:xfrm>
            <a:off x="7169200" y="4771775"/>
            <a:ext cx="3534600" cy="614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u="sng">
                <a:solidFill>
                  <a:schemeClr val="hlink"/>
                </a:solidFill>
                <a:hlinkClick r:id="rId4" action="ppaction://hlinksldjump"/>
              </a:rPr>
              <a:t>Return to design principles</a:t>
            </a:r>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3996"/>
        <p:cNvGrpSpPr/>
        <p:nvPr/>
      </p:nvGrpSpPr>
      <p:grpSpPr>
        <a:xfrm>
          <a:off x="0" y="0"/>
          <a:ext cx="0" cy="0"/>
          <a:chOff x="0" y="0"/>
          <a:chExt cx="0" cy="0"/>
        </a:xfrm>
      </p:grpSpPr>
      <p:sp>
        <p:nvSpPr>
          <p:cNvPr id="3997" name="Google Shape;3997;p183"/>
          <p:cNvSpPr txBox="1">
            <a:spLocks noGrp="1"/>
          </p:cNvSpPr>
          <p:nvPr>
            <p:ph type="title"/>
          </p:nvPr>
        </p:nvSpPr>
        <p:spPr>
          <a:xfrm>
            <a:off x="342901" y="153634"/>
            <a:ext cx="11437800" cy="2742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Model </a:t>
            </a:r>
            <a:endParaRPr/>
          </a:p>
        </p:txBody>
      </p:sp>
      <p:grpSp>
        <p:nvGrpSpPr>
          <p:cNvPr id="3998" name="Google Shape;3998;p183"/>
          <p:cNvGrpSpPr/>
          <p:nvPr/>
        </p:nvGrpSpPr>
        <p:grpSpPr>
          <a:xfrm>
            <a:off x="371025" y="915725"/>
            <a:ext cx="11449950" cy="3285800"/>
            <a:chOff x="371025" y="915725"/>
            <a:chExt cx="11449950" cy="3285800"/>
          </a:xfrm>
        </p:grpSpPr>
        <p:sp>
          <p:nvSpPr>
            <p:cNvPr id="3999" name="Google Shape;3999;p183"/>
            <p:cNvSpPr txBox="1"/>
            <p:nvPr/>
          </p:nvSpPr>
          <p:spPr>
            <a:xfrm>
              <a:off x="371025" y="1862125"/>
              <a:ext cx="2740800" cy="2339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1" i="0" u="none" strike="noStrike" cap="none">
                  <a:solidFill>
                    <a:srgbClr val="A212FF"/>
                  </a:solidFill>
                  <a:latin typeface="Arial"/>
                  <a:ea typeface="Arial"/>
                  <a:cs typeface="Arial"/>
                  <a:sym typeface="Arial"/>
                </a:rPr>
                <a:t>Model Registry</a:t>
              </a:r>
              <a:endParaRPr sz="1100" b="1" i="0" u="none" strike="noStrike" cap="none">
                <a:solidFill>
                  <a:srgbClr val="A212FF"/>
                </a:solidFill>
                <a:latin typeface="Arial"/>
                <a:ea typeface="Arial"/>
                <a:cs typeface="Arial"/>
                <a:sym typeface="Arial"/>
              </a:endParaRPr>
            </a:p>
            <a:p>
              <a:pPr marL="0" marR="0" lvl="0" indent="0" algn="l" rtl="0">
                <a:lnSpc>
                  <a:spcPct val="115000"/>
                </a:lnSpc>
                <a:spcBef>
                  <a:spcPts val="300"/>
                </a:spcBef>
                <a:spcAft>
                  <a:spcPts val="0"/>
                </a:spcAft>
                <a:buClr>
                  <a:srgbClr val="000000"/>
                </a:buClr>
                <a:buSzPts val="9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600"/>
                </a:spcBef>
                <a:spcAft>
                  <a:spcPts val="0"/>
                </a:spcAft>
                <a:buClr>
                  <a:srgbClr val="000000"/>
                </a:buClr>
                <a:buSzPts val="9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600"/>
                </a:spcBef>
                <a:spcAft>
                  <a:spcPts val="300"/>
                </a:spcAft>
                <a:buClr>
                  <a:srgbClr val="000000"/>
                </a:buClr>
                <a:buSzPts val="900"/>
                <a:buFont typeface="Arial"/>
                <a:buNone/>
              </a:pPr>
              <a:r>
                <a:rPr lang="en-US" sz="1100" b="0" i="0" u="none" strike="noStrike" cap="none">
                  <a:solidFill>
                    <a:schemeClr val="dk1"/>
                  </a:solidFill>
                  <a:latin typeface="Arial"/>
                  <a:ea typeface="Arial"/>
                  <a:cs typeface="Arial"/>
                  <a:sym typeface="Arial"/>
                </a:rPr>
                <a:t>Model registry refers to the set of approved models from different providers which are approved to be used by the organization. The models in this registry are exposed via the AI gateway. Model registry provides scoped access to the approved models.</a:t>
              </a:r>
              <a:endParaRPr sz="1100" b="0" i="0" u="none" strike="noStrike" cap="none">
                <a:solidFill>
                  <a:srgbClr val="A212FF"/>
                </a:solidFill>
                <a:latin typeface="Arial"/>
                <a:ea typeface="Arial"/>
                <a:cs typeface="Arial"/>
                <a:sym typeface="Arial"/>
              </a:endParaRPr>
            </a:p>
          </p:txBody>
        </p:sp>
        <p:sp>
          <p:nvSpPr>
            <p:cNvPr id="4000" name="Google Shape;4000;p183"/>
            <p:cNvSpPr txBox="1"/>
            <p:nvPr/>
          </p:nvSpPr>
          <p:spPr>
            <a:xfrm>
              <a:off x="3260617" y="1862125"/>
              <a:ext cx="2740800" cy="2339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900"/>
                <a:buFont typeface="Arial"/>
                <a:buNone/>
              </a:pPr>
              <a:r>
                <a:rPr lang="en-US" sz="1100" b="1" i="0" u="none" strike="noStrike" cap="none">
                  <a:solidFill>
                    <a:srgbClr val="A212FF"/>
                  </a:solidFill>
                  <a:latin typeface="Arial"/>
                  <a:ea typeface="Arial"/>
                  <a:cs typeface="Arial"/>
                  <a:sym typeface="Arial"/>
                </a:rPr>
                <a:t>Model Fine Tuning</a:t>
              </a:r>
              <a:endParaRPr sz="1100" b="1" i="0" u="none" strike="noStrike" cap="none">
                <a:solidFill>
                  <a:srgbClr val="A212FF"/>
                </a:solidFill>
                <a:latin typeface="Arial"/>
                <a:ea typeface="Arial"/>
                <a:cs typeface="Arial"/>
                <a:sym typeface="Arial"/>
              </a:endParaRPr>
            </a:p>
            <a:p>
              <a:pPr marL="0" marR="0" lvl="0" indent="0" algn="l" rtl="0">
                <a:lnSpc>
                  <a:spcPct val="115000"/>
                </a:lnSpc>
                <a:spcBef>
                  <a:spcPts val="30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30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30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Capability to train or adapt foundation models with domain-specific Costco data so the model internalizes the vocabulary, semantics, and constraints of the problem space.</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300"/>
                </a:spcBef>
                <a:spcAft>
                  <a:spcPts val="300"/>
                </a:spcAft>
                <a:buClr>
                  <a:srgbClr val="000000"/>
                </a:buClr>
                <a:buSzPts val="900"/>
                <a:buFont typeface="Arial"/>
                <a:buNone/>
              </a:pPr>
              <a:endParaRPr sz="1100" b="0" i="0" u="none" strike="noStrike" cap="none">
                <a:solidFill>
                  <a:schemeClr val="dk1"/>
                </a:solidFill>
                <a:latin typeface="Arial"/>
                <a:ea typeface="Arial"/>
                <a:cs typeface="Arial"/>
                <a:sym typeface="Arial"/>
              </a:endParaRPr>
            </a:p>
          </p:txBody>
        </p:sp>
        <p:sp>
          <p:nvSpPr>
            <p:cNvPr id="4001" name="Google Shape;4001;p183"/>
            <p:cNvSpPr txBox="1"/>
            <p:nvPr/>
          </p:nvSpPr>
          <p:spPr>
            <a:xfrm>
              <a:off x="6150208" y="1862125"/>
              <a:ext cx="2740800" cy="2339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1" i="0" u="none" strike="noStrike" cap="none">
                  <a:solidFill>
                    <a:srgbClr val="A212FF"/>
                  </a:solidFill>
                  <a:latin typeface="Arial"/>
                  <a:ea typeface="Arial"/>
                  <a:cs typeface="Arial"/>
                  <a:sym typeface="Arial"/>
                </a:rPr>
                <a:t>Model Safety &amp; Guardrails</a:t>
              </a:r>
              <a:endParaRPr sz="1100" b="1" i="0" u="none" strike="noStrike" cap="none">
                <a:solidFill>
                  <a:srgbClr val="A212FF"/>
                </a:solidFill>
                <a:latin typeface="Arial"/>
                <a:ea typeface="Arial"/>
                <a:cs typeface="Arial"/>
                <a:sym typeface="Arial"/>
              </a:endParaRPr>
            </a:p>
            <a:p>
              <a:pPr marL="0" marR="0" lvl="0" indent="0" algn="l" rtl="0">
                <a:lnSpc>
                  <a:spcPct val="115000"/>
                </a:lnSpc>
                <a:spcBef>
                  <a:spcPts val="30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30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30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Mechanisms to enforce safety constraints, prohibited topics, refusal behavior, and output filtering at the model level</a:t>
              </a:r>
              <a:endParaRPr sz="1100" b="0" i="0" u="none" strike="noStrike" cap="none">
                <a:solidFill>
                  <a:srgbClr val="A212FF"/>
                </a:solidFill>
                <a:latin typeface="Arial"/>
                <a:ea typeface="Arial"/>
                <a:cs typeface="Arial"/>
                <a:sym typeface="Arial"/>
              </a:endParaRPr>
            </a:p>
          </p:txBody>
        </p:sp>
        <p:sp>
          <p:nvSpPr>
            <p:cNvPr id="4002" name="Google Shape;4002;p183"/>
            <p:cNvSpPr txBox="1"/>
            <p:nvPr/>
          </p:nvSpPr>
          <p:spPr>
            <a:xfrm>
              <a:off x="9039800" y="1862125"/>
              <a:ext cx="2740800" cy="2339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1" i="0" u="none" strike="noStrike" cap="none">
                  <a:solidFill>
                    <a:srgbClr val="A212FF"/>
                  </a:solidFill>
                  <a:latin typeface="Arial"/>
                  <a:ea typeface="Arial"/>
                  <a:cs typeface="Arial"/>
                  <a:sym typeface="Arial"/>
                </a:rPr>
                <a:t>Model Benchmarking</a:t>
              </a:r>
              <a:endParaRPr sz="1100" b="1" i="0" u="none" strike="noStrike" cap="none">
                <a:solidFill>
                  <a:srgbClr val="A212FF"/>
                </a:solidFill>
                <a:latin typeface="Arial"/>
                <a:ea typeface="Arial"/>
                <a:cs typeface="Arial"/>
                <a:sym typeface="Arial"/>
              </a:endParaRPr>
            </a:p>
            <a:p>
              <a:pPr marL="0" marR="0" lvl="0" indent="0" algn="l" rtl="0">
                <a:lnSpc>
                  <a:spcPct val="115000"/>
                </a:lnSpc>
                <a:spcBef>
                  <a:spcPts val="30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30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30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Suite of services for testing and evaluating base models and custom models against a well- defined set of metrics and create benchmarks for business related functional areas.  </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300"/>
                </a:spcBef>
                <a:spcAft>
                  <a:spcPts val="300"/>
                </a:spcAft>
                <a:buClr>
                  <a:srgbClr val="000000"/>
                </a:buClr>
                <a:buSzPts val="1100"/>
                <a:buFont typeface="Arial"/>
                <a:buNone/>
              </a:pPr>
              <a:endParaRPr sz="1100" b="0" i="0" u="none" strike="noStrike" cap="none">
                <a:solidFill>
                  <a:srgbClr val="A212FF"/>
                </a:solidFill>
                <a:latin typeface="Arial"/>
                <a:ea typeface="Arial"/>
                <a:cs typeface="Arial"/>
                <a:sym typeface="Arial"/>
              </a:endParaRPr>
            </a:p>
          </p:txBody>
        </p:sp>
        <p:sp>
          <p:nvSpPr>
            <p:cNvPr id="4003" name="Google Shape;4003;p183"/>
            <p:cNvSpPr/>
            <p:nvPr/>
          </p:nvSpPr>
          <p:spPr>
            <a:xfrm>
              <a:off x="383175" y="915725"/>
              <a:ext cx="11437800" cy="807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400" b="0" i="0" u="none" strike="noStrike" cap="none">
                  <a:solidFill>
                    <a:schemeClr val="dk1"/>
                  </a:solidFill>
                  <a:latin typeface="Arial"/>
                  <a:ea typeface="Arial"/>
                  <a:cs typeface="Arial"/>
                  <a:sym typeface="Arial"/>
                </a:rPr>
                <a:t>Model layer provides controlled, governed and secure access to foundation models including embedding, test, image and video generation models. This layer adds the access constraint policies based on team/user role</a:t>
              </a:r>
              <a:endParaRPr sz="1400" b="0" i="0" u="none" strike="noStrike" cap="none">
                <a:solidFill>
                  <a:srgbClr val="000000"/>
                </a:solidFill>
                <a:latin typeface="Arial"/>
                <a:ea typeface="Arial"/>
                <a:cs typeface="Arial"/>
                <a:sym typeface="Arial"/>
              </a:endParaRPr>
            </a:p>
          </p:txBody>
        </p:sp>
        <p:sp>
          <p:nvSpPr>
            <p:cNvPr id="4004" name="Google Shape;4004;p183"/>
            <p:cNvSpPr/>
            <p:nvPr/>
          </p:nvSpPr>
          <p:spPr>
            <a:xfrm>
              <a:off x="383175" y="1862125"/>
              <a:ext cx="2740800" cy="5028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Model Registry</a:t>
              </a:r>
              <a:endParaRPr sz="1400" b="0" i="0" u="none" strike="noStrike" cap="none">
                <a:solidFill>
                  <a:srgbClr val="000000"/>
                </a:solidFill>
                <a:latin typeface="Arial"/>
                <a:ea typeface="Arial"/>
                <a:cs typeface="Arial"/>
                <a:sym typeface="Arial"/>
              </a:endParaRPr>
            </a:p>
          </p:txBody>
        </p:sp>
        <p:sp>
          <p:nvSpPr>
            <p:cNvPr id="4005" name="Google Shape;4005;p183"/>
            <p:cNvSpPr/>
            <p:nvPr/>
          </p:nvSpPr>
          <p:spPr>
            <a:xfrm>
              <a:off x="3260616" y="1862125"/>
              <a:ext cx="2740800" cy="5028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Model Fine Tuning</a:t>
              </a:r>
              <a:endParaRPr sz="1400" b="0" i="0" u="none" strike="noStrike" cap="none">
                <a:solidFill>
                  <a:srgbClr val="000000"/>
                </a:solidFill>
                <a:latin typeface="Arial"/>
                <a:ea typeface="Arial"/>
                <a:cs typeface="Arial"/>
                <a:sym typeface="Arial"/>
              </a:endParaRPr>
            </a:p>
          </p:txBody>
        </p:sp>
        <p:sp>
          <p:nvSpPr>
            <p:cNvPr id="4006" name="Google Shape;4006;p183"/>
            <p:cNvSpPr/>
            <p:nvPr/>
          </p:nvSpPr>
          <p:spPr>
            <a:xfrm>
              <a:off x="6150209" y="1862125"/>
              <a:ext cx="2740800" cy="5028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Model Security</a:t>
              </a:r>
              <a:endParaRPr sz="1400" b="0" i="0" u="none" strike="noStrike" cap="none">
                <a:solidFill>
                  <a:srgbClr val="000000"/>
                </a:solidFill>
                <a:latin typeface="Arial"/>
                <a:ea typeface="Arial"/>
                <a:cs typeface="Arial"/>
                <a:sym typeface="Arial"/>
              </a:endParaRPr>
            </a:p>
          </p:txBody>
        </p:sp>
        <p:sp>
          <p:nvSpPr>
            <p:cNvPr id="4007" name="Google Shape;4007;p183"/>
            <p:cNvSpPr/>
            <p:nvPr/>
          </p:nvSpPr>
          <p:spPr>
            <a:xfrm>
              <a:off x="9039799" y="1862125"/>
              <a:ext cx="2740800" cy="5028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Model Benchmarking</a:t>
              </a:r>
              <a:endParaRPr sz="1400" b="0" i="0" u="none" strike="noStrike" cap="none">
                <a:solidFill>
                  <a:srgbClr val="000000"/>
                </a:solidFill>
                <a:latin typeface="Arial"/>
                <a:ea typeface="Arial"/>
                <a:cs typeface="Arial"/>
                <a:sym typeface="Arial"/>
              </a:endParaRPr>
            </a:p>
          </p:txBody>
        </p:sp>
      </p:grpSp>
      <p:sp>
        <p:nvSpPr>
          <p:cNvPr id="4008" name="Google Shape;4008;p183"/>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144</a:t>
            </a:fld>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4013"/>
        <p:cNvGrpSpPr/>
        <p:nvPr/>
      </p:nvGrpSpPr>
      <p:grpSpPr>
        <a:xfrm>
          <a:off x="0" y="0"/>
          <a:ext cx="0" cy="0"/>
          <a:chOff x="0" y="0"/>
          <a:chExt cx="0" cy="0"/>
        </a:xfrm>
      </p:grpSpPr>
      <p:sp>
        <p:nvSpPr>
          <p:cNvPr id="4014" name="Google Shape;4014;p184"/>
          <p:cNvSpPr txBox="1">
            <a:spLocks noGrp="1"/>
          </p:cNvSpPr>
          <p:nvPr>
            <p:ph type="title"/>
          </p:nvPr>
        </p:nvSpPr>
        <p:spPr>
          <a:xfrm>
            <a:off x="342901" y="153634"/>
            <a:ext cx="11437800" cy="2742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Model | Design Principles</a:t>
            </a:r>
            <a:endParaRPr/>
          </a:p>
        </p:txBody>
      </p:sp>
      <p:graphicFrame>
        <p:nvGraphicFramePr>
          <p:cNvPr id="4015" name="Google Shape;4015;p184"/>
          <p:cNvGraphicFramePr/>
          <p:nvPr/>
        </p:nvGraphicFramePr>
        <p:xfrm>
          <a:off x="363000" y="850392"/>
          <a:ext cx="3000000" cy="3000000"/>
        </p:xfrm>
        <a:graphic>
          <a:graphicData uri="http://schemas.openxmlformats.org/drawingml/2006/table">
            <a:tbl>
              <a:tblPr>
                <a:noFill/>
                <a:tableStyleId>{5B932E3E-EDF4-40F3-B798-486C42625229}</a:tableStyleId>
              </a:tblPr>
              <a:tblGrid>
                <a:gridCol w="1979500">
                  <a:extLst>
                    <a:ext uri="{9D8B030D-6E8A-4147-A177-3AD203B41FA5}">
                      <a16:colId xmlns:a16="http://schemas.microsoft.com/office/drawing/2014/main" val="20000"/>
                    </a:ext>
                  </a:extLst>
                </a:gridCol>
                <a:gridCol w="3203025">
                  <a:extLst>
                    <a:ext uri="{9D8B030D-6E8A-4147-A177-3AD203B41FA5}">
                      <a16:colId xmlns:a16="http://schemas.microsoft.com/office/drawing/2014/main" val="20001"/>
                    </a:ext>
                  </a:extLst>
                </a:gridCol>
                <a:gridCol w="3250775">
                  <a:extLst>
                    <a:ext uri="{9D8B030D-6E8A-4147-A177-3AD203B41FA5}">
                      <a16:colId xmlns:a16="http://schemas.microsoft.com/office/drawing/2014/main" val="20002"/>
                    </a:ext>
                  </a:extLst>
                </a:gridCol>
                <a:gridCol w="3250775">
                  <a:extLst>
                    <a:ext uri="{9D8B030D-6E8A-4147-A177-3AD203B41FA5}">
                      <a16:colId xmlns:a16="http://schemas.microsoft.com/office/drawing/2014/main" val="20003"/>
                    </a:ext>
                  </a:extLst>
                </a:gridCol>
              </a:tblGrid>
              <a:tr h="381000">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Considerations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Principles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Why this principles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1200" b="1" u="none" strike="noStrike" cap="none">
                          <a:solidFill>
                            <a:schemeClr val="lt1"/>
                          </a:solidFill>
                        </a:rPr>
                        <a:t>Anti-patterns/Not recommended</a:t>
                      </a:r>
                      <a:endParaRPr sz="1200" b="1" u="none" strike="noStrike" cap="none">
                        <a:solidFill>
                          <a:schemeClr val="lt1"/>
                        </a:solidFill>
                      </a:endParaRPr>
                    </a:p>
                    <a:p>
                      <a:pPr marL="0" marR="0" lvl="0" indent="0" algn="l" rtl="0">
                        <a:lnSpc>
                          <a:spcPct val="115000"/>
                        </a:lnSpc>
                        <a:spcBef>
                          <a:spcPts val="0"/>
                        </a:spcBef>
                        <a:spcAft>
                          <a:spcPts val="0"/>
                        </a:spcAft>
                        <a:buClr>
                          <a:schemeClr val="dk1"/>
                        </a:buClr>
                        <a:buSzPts val="1100"/>
                        <a:buFont typeface="Arial"/>
                        <a:buNone/>
                      </a:pPr>
                      <a:r>
                        <a:rPr lang="en-US" sz="1200" b="1" u="none" strike="noStrike" cap="none">
                          <a:solidFill>
                            <a:schemeClr val="lt1"/>
                          </a:solidFill>
                        </a:rPr>
                        <a:t>(if any)</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050"/>
                        <a:buFont typeface="Arial"/>
                        <a:buNone/>
                      </a:pPr>
                      <a:r>
                        <a:rPr lang="en-US" sz="1200" b="1" u="none" strike="noStrike" cap="none">
                          <a:solidFill>
                            <a:schemeClr val="lt1"/>
                          </a:solidFill>
                        </a:rPr>
                        <a:t>Model selection based on use case (xLM)</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50"/>
                        <a:buFont typeface="Arial"/>
                        <a:buNone/>
                      </a:pPr>
                      <a:r>
                        <a:rPr lang="en-US" sz="900" u="none" strike="noStrike" cap="none">
                          <a:solidFill>
                            <a:schemeClr val="dk1"/>
                          </a:solidFill>
                        </a:rPr>
                        <a:t>Design must consider model routing that routes tasks to the most appropriate model based on domain, task complexity, language, and performance constraints.</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en-US" sz="900" u="none" strike="noStrike" cap="none">
                          <a:solidFill>
                            <a:schemeClr val="dk1"/>
                          </a:solidFill>
                        </a:rPr>
                        <a:t>Ensures the right model is chosen for the task, domain, modality, and business constraint; improves accuracy and cost-efficiency.</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050"/>
                        <a:buFont typeface="Arial"/>
                        <a:buNone/>
                      </a:pPr>
                      <a:r>
                        <a:rPr lang="en-US" sz="1200" b="1" u="none" strike="noStrike" cap="none">
                          <a:solidFill>
                            <a:schemeClr val="lt1"/>
                          </a:solidFill>
                        </a:rPr>
                        <a:t>Model inference acceleration</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50"/>
                        <a:buFont typeface="Arial"/>
                        <a:buNone/>
                      </a:pPr>
                      <a:r>
                        <a:rPr lang="en-US" sz="900" u="none" strike="noStrike" cap="none">
                          <a:solidFill>
                            <a:schemeClr val="dk1"/>
                          </a:solidFill>
                        </a:rPr>
                        <a:t>Uses quantization, batching  to reduce latency and compute cost.</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en-US" sz="900" u="none" strike="noStrike" cap="none">
                          <a:solidFill>
                            <a:schemeClr val="dk1"/>
                          </a:solidFill>
                        </a:rPr>
                        <a:t>Reduces latency and cost through quantization, batching, and compilation—critical for real-time and high-volume use cases.</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050"/>
                        <a:buFont typeface="Arial"/>
                        <a:buNone/>
                      </a:pPr>
                      <a:r>
                        <a:rPr lang="en-US" sz="1200" b="1" u="none" strike="noStrike" cap="none">
                          <a:solidFill>
                            <a:schemeClr val="lt1"/>
                          </a:solidFill>
                        </a:rPr>
                        <a:t>Model distillation</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50"/>
                        <a:buFont typeface="Arial"/>
                        <a:buNone/>
                      </a:pPr>
                      <a:r>
                        <a:rPr lang="en-US" sz="900" u="none" strike="noStrike" cap="none">
                          <a:solidFill>
                            <a:schemeClr val="dk1"/>
                          </a:solidFill>
                        </a:rPr>
                        <a:t>Compresses large models into smaller ones without major loss in capability, improving performance and deployability.</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en-US" sz="900" u="none" strike="noStrike" cap="none">
                          <a:solidFill>
                            <a:schemeClr val="dk1"/>
                          </a:solidFill>
                        </a:rPr>
                        <a:t>Produces smaller, faster models without major performance loss; essential for scale, efficiency, and controlled deployment.</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050"/>
                        <a:buFont typeface="Arial"/>
                        <a:buNone/>
                      </a:pPr>
                      <a:r>
                        <a:rPr lang="en-US" sz="1200" b="1" u="none" strike="noStrike" cap="none">
                          <a:solidFill>
                            <a:schemeClr val="lt1"/>
                          </a:solidFill>
                        </a:rPr>
                        <a:t>Quotas and rate limits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50"/>
                        <a:buFont typeface="Arial"/>
                        <a:buNone/>
                      </a:pPr>
                      <a:r>
                        <a:rPr lang="en-US" sz="900" u="none" strike="noStrike" cap="none">
                          <a:solidFill>
                            <a:schemeClr val="dk1"/>
                          </a:solidFill>
                        </a:rPr>
                        <a:t>A governance layer that enforces execution boundaries such as quotas, rate limits, refusal behavior, and policy controls to keep model usage predictable, compliant, and safe.</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en-US" sz="900" u="none" strike="noStrike" cap="none">
                          <a:solidFill>
                            <a:schemeClr val="dk1"/>
                          </a:solidFill>
                        </a:rPr>
                        <a:t>Prevents system overload, ensures fair resource usage, and maintains stable, controlled model execution in production.</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endParaRPr sz="900" b="1"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1050"/>
                        <a:buFont typeface="Arial"/>
                        <a:buNone/>
                      </a:pPr>
                      <a:r>
                        <a:rPr lang="en-US" sz="1200" b="1" u="none" strike="noStrike" cap="none">
                          <a:solidFill>
                            <a:schemeClr val="lt1"/>
                          </a:solidFill>
                        </a:rPr>
                        <a:t>Benchmarking recipes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50"/>
                        <a:buFont typeface="Arial"/>
                        <a:buNone/>
                      </a:pPr>
                      <a:r>
                        <a:rPr lang="en-US" sz="900" u="none" strike="noStrike" cap="none">
                          <a:solidFill>
                            <a:schemeClr val="dk1"/>
                          </a:solidFill>
                        </a:rPr>
                        <a:t>A structured evaluation framework with standardized metrics, datasets, and scorecards to assess model quality, performance, and safety before deployment.</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en-US" sz="900" u="none" strike="noStrike" cap="none">
                          <a:solidFill>
                            <a:schemeClr val="dk1"/>
                          </a:solidFill>
                        </a:rPr>
                        <a:t>Ensures consistent, repeatable measurement of model performance and protects against regressions during updates.</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4016" name="Google Shape;4016;p184"/>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145</a:t>
            </a:fld>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4020"/>
        <p:cNvGrpSpPr/>
        <p:nvPr/>
      </p:nvGrpSpPr>
      <p:grpSpPr>
        <a:xfrm>
          <a:off x="0" y="0"/>
          <a:ext cx="0" cy="0"/>
          <a:chOff x="0" y="0"/>
          <a:chExt cx="0" cy="0"/>
        </a:xfrm>
      </p:grpSpPr>
      <p:sp>
        <p:nvSpPr>
          <p:cNvPr id="4021" name="Google Shape;4021;p185"/>
          <p:cNvSpPr txBox="1">
            <a:spLocks noGrp="1"/>
          </p:cNvSpPr>
          <p:nvPr>
            <p:ph type="body" idx="1"/>
          </p:nvPr>
        </p:nvSpPr>
        <p:spPr>
          <a:xfrm>
            <a:off x="6963500" y="3600450"/>
            <a:ext cx="5143500" cy="2260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Arial"/>
              <a:buNone/>
            </a:pPr>
            <a:r>
              <a:rPr lang="en-US" sz="4000">
                <a:solidFill>
                  <a:srgbClr val="000000"/>
                </a:solidFill>
              </a:rPr>
              <a:t>Agent Layer Design principles</a:t>
            </a:r>
            <a:endParaRPr/>
          </a:p>
          <a:p>
            <a:pPr marL="0" marR="0" lvl="0" indent="0" algn="l" rtl="0">
              <a:lnSpc>
                <a:spcPct val="90000"/>
              </a:lnSpc>
              <a:spcBef>
                <a:spcPts val="0"/>
              </a:spcBef>
              <a:spcAft>
                <a:spcPts val="0"/>
              </a:spcAft>
              <a:buClr>
                <a:schemeClr val="dk1"/>
              </a:buClr>
              <a:buSzPts val="4800"/>
              <a:buFont typeface="Arial"/>
              <a:buNone/>
            </a:pPr>
            <a:endParaRPr/>
          </a:p>
          <a:p>
            <a:pPr marL="457200" marR="0" lvl="0" indent="-228600" algn="l" rtl="0">
              <a:lnSpc>
                <a:spcPct val="90000"/>
              </a:lnSpc>
              <a:spcBef>
                <a:spcPts val="1000"/>
              </a:spcBef>
              <a:spcAft>
                <a:spcPts val="0"/>
              </a:spcAft>
              <a:buClr>
                <a:schemeClr val="dk1"/>
              </a:buClr>
              <a:buSzPts val="4800"/>
              <a:buFont typeface="Arial"/>
              <a:buNone/>
            </a:pPr>
            <a:endParaRPr sz="4000"/>
          </a:p>
        </p:txBody>
      </p:sp>
      <p:pic>
        <p:nvPicPr>
          <p:cNvPr id="4022" name="Google Shape;4022;p185"/>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4023" name="Google Shape;4023;p185"/>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146</a:t>
            </a:fld>
            <a:endParaRPr/>
          </a:p>
        </p:txBody>
      </p:sp>
      <p:sp>
        <p:nvSpPr>
          <p:cNvPr id="4024" name="Google Shape;4024;p185"/>
          <p:cNvSpPr/>
          <p:nvPr/>
        </p:nvSpPr>
        <p:spPr>
          <a:xfrm>
            <a:off x="7169200" y="4771775"/>
            <a:ext cx="3534600" cy="614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u="sng">
                <a:solidFill>
                  <a:schemeClr val="hlink"/>
                </a:solidFill>
                <a:hlinkClick r:id="rId4" action="ppaction://hlinksldjump"/>
              </a:rPr>
              <a:t>Return to design principles</a:t>
            </a:r>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4029"/>
        <p:cNvGrpSpPr/>
        <p:nvPr/>
      </p:nvGrpSpPr>
      <p:grpSpPr>
        <a:xfrm>
          <a:off x="0" y="0"/>
          <a:ext cx="0" cy="0"/>
          <a:chOff x="0" y="0"/>
          <a:chExt cx="0" cy="0"/>
        </a:xfrm>
      </p:grpSpPr>
      <p:sp>
        <p:nvSpPr>
          <p:cNvPr id="4030" name="Google Shape;4030;p186"/>
          <p:cNvSpPr txBox="1">
            <a:spLocks noGrp="1"/>
          </p:cNvSpPr>
          <p:nvPr>
            <p:ph type="title"/>
          </p:nvPr>
        </p:nvSpPr>
        <p:spPr>
          <a:xfrm>
            <a:off x="342901" y="153634"/>
            <a:ext cx="11437800" cy="2742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Agent</a:t>
            </a:r>
            <a:endParaRPr/>
          </a:p>
        </p:txBody>
      </p:sp>
      <p:sp>
        <p:nvSpPr>
          <p:cNvPr id="4031" name="Google Shape;4031;p186"/>
          <p:cNvSpPr txBox="1"/>
          <p:nvPr/>
        </p:nvSpPr>
        <p:spPr>
          <a:xfrm>
            <a:off x="371025" y="2154495"/>
            <a:ext cx="1842600" cy="3609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A highly customizable, low-code and pro-code , scalable framework with chain-of-thought reasoning, dynamic task decomposition and management. Agents are designed to collaborate seamlessly through an integrated memory system, and multi-agent collaboration is facilitated via a 3-layer orchestrator/super/utility agent topology. </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032" name="Google Shape;4032;p186"/>
          <p:cNvSpPr txBox="1"/>
          <p:nvPr/>
        </p:nvSpPr>
        <p:spPr>
          <a:xfrm>
            <a:off x="8127362" y="2148145"/>
            <a:ext cx="1842600" cy="3609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A prompt registry is a centralized, version-controlled catalog where all prompt templates are managed and stored. It ensures that prompts are treated as first class artifacts, which are reviewed, tested, tagged and versioned. It becomes the single source of truth that tracks the evolution of prompts as they mature through review, testing and optimization</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300"/>
              </a:spcBef>
              <a:spcAft>
                <a:spcPts val="300"/>
              </a:spcAft>
              <a:buClr>
                <a:srgbClr val="000000"/>
              </a:buClr>
              <a:buSzPts val="1100"/>
              <a:buFont typeface="Arial"/>
              <a:buNone/>
            </a:pPr>
            <a:endParaRPr sz="1100" b="0" i="0" u="none" strike="noStrike" cap="none">
              <a:solidFill>
                <a:srgbClr val="A212FF"/>
              </a:solidFill>
              <a:latin typeface="Arial"/>
              <a:ea typeface="Arial"/>
              <a:cs typeface="Arial"/>
              <a:sym typeface="Arial"/>
            </a:endParaRPr>
          </a:p>
        </p:txBody>
      </p:sp>
      <p:sp>
        <p:nvSpPr>
          <p:cNvPr id="4033" name="Google Shape;4033;p186"/>
          <p:cNvSpPr txBox="1"/>
          <p:nvPr/>
        </p:nvSpPr>
        <p:spPr>
          <a:xfrm>
            <a:off x="6185466" y="2148145"/>
            <a:ext cx="1842600" cy="3609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A secure, governed and persistent layer that allows agents to store specific episodes of its interactions which can later be retrieved so that it can learn from past interactions. It stores key facts, preferences, actions an outcomes – across semantic, episodic and entity dimensions</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p:txBody>
      </p:sp>
      <p:sp>
        <p:nvSpPr>
          <p:cNvPr id="4034" name="Google Shape;4034;p186"/>
          <p:cNvSpPr txBox="1"/>
          <p:nvPr/>
        </p:nvSpPr>
        <p:spPr>
          <a:xfrm>
            <a:off x="2300746" y="2148145"/>
            <a:ext cx="1842600" cy="3609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The continuous stream of spans and traces that captures agent interactions, prompts, tool usage, latency, cost, errors and action outcomes from execution of the agentic flows providing observability into agent execution. This helps in monitoring, tracking of the agents continuously to ensure that they are aligned the goals and objectives.</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035" name="Google Shape;4035;p186"/>
          <p:cNvSpPr/>
          <p:nvPr/>
        </p:nvSpPr>
        <p:spPr>
          <a:xfrm>
            <a:off x="381223" y="915725"/>
            <a:ext cx="11544300" cy="807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400" b="0" i="0" u="none" strike="noStrike" cap="none">
                <a:solidFill>
                  <a:srgbClr val="000000"/>
                </a:solidFill>
                <a:latin typeface="Arial"/>
                <a:ea typeface="Arial"/>
                <a:cs typeface="Arial"/>
                <a:sym typeface="Arial"/>
              </a:rPr>
              <a:t>Agents are a semantic model(e.g a generative language model) at the </a:t>
            </a:r>
            <a:r>
              <a:rPr lang="en-US" sz="1400" b="1" i="0" u="none" strike="noStrike" cap="none">
                <a:solidFill>
                  <a:srgbClr val="000000"/>
                </a:solidFill>
                <a:latin typeface="Arial"/>
                <a:ea typeface="Arial"/>
                <a:cs typeface="Arial"/>
                <a:sym typeface="Arial"/>
              </a:rPr>
              <a:t>core and the periphery makes it agentic</a:t>
            </a:r>
            <a:r>
              <a:rPr lang="en-US" sz="1400" b="0" i="0" u="none" strike="noStrike" cap="none">
                <a:solidFill>
                  <a:srgbClr val="000000"/>
                </a:solidFill>
                <a:latin typeface="Arial"/>
                <a:ea typeface="Arial"/>
                <a:cs typeface="Arial"/>
                <a:sym typeface="Arial"/>
              </a:rPr>
              <a:t>. The peripheral capabilities are planning and reasoning, tool calling and memory usage.</a:t>
            </a:r>
            <a:endParaRPr sz="1400" b="0" i="0" u="none" strike="noStrike" cap="none">
              <a:solidFill>
                <a:srgbClr val="000000"/>
              </a:solidFill>
              <a:latin typeface="Arial"/>
              <a:ea typeface="Arial"/>
              <a:cs typeface="Arial"/>
              <a:sym typeface="Arial"/>
            </a:endParaRPr>
          </a:p>
        </p:txBody>
      </p:sp>
      <p:sp>
        <p:nvSpPr>
          <p:cNvPr id="4036" name="Google Shape;4036;p186"/>
          <p:cNvSpPr txBox="1"/>
          <p:nvPr/>
        </p:nvSpPr>
        <p:spPr>
          <a:xfrm>
            <a:off x="4243108" y="2148145"/>
            <a:ext cx="1842600" cy="3609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Agent tools and connectors provides pre-built services that allows the agents to integrate securely to enterprise data and systems ecosystem (CRM, ERP, ITSM tool etc.)</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037" name="Google Shape;4037;p186"/>
          <p:cNvSpPr/>
          <p:nvPr/>
        </p:nvSpPr>
        <p:spPr>
          <a:xfrm>
            <a:off x="368523" y="1873935"/>
            <a:ext cx="1842600" cy="2883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Agent Orchestration</a:t>
            </a:r>
            <a:endParaRPr sz="1400" b="0" i="0" u="none" strike="noStrike" cap="none">
              <a:solidFill>
                <a:srgbClr val="000000"/>
              </a:solidFill>
              <a:latin typeface="Arial"/>
              <a:ea typeface="Arial"/>
              <a:cs typeface="Arial"/>
              <a:sym typeface="Arial"/>
            </a:endParaRPr>
          </a:p>
        </p:txBody>
      </p:sp>
      <p:sp>
        <p:nvSpPr>
          <p:cNvPr id="4038" name="Google Shape;4038;p186"/>
          <p:cNvSpPr/>
          <p:nvPr/>
        </p:nvSpPr>
        <p:spPr>
          <a:xfrm>
            <a:off x="8129171" y="1873935"/>
            <a:ext cx="1842600" cy="2883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Prompt Registry</a:t>
            </a:r>
            <a:endParaRPr sz="1400" b="0" i="0" u="none" strike="noStrike" cap="none">
              <a:solidFill>
                <a:srgbClr val="000000"/>
              </a:solidFill>
              <a:latin typeface="Arial"/>
              <a:ea typeface="Arial"/>
              <a:cs typeface="Arial"/>
              <a:sym typeface="Arial"/>
            </a:endParaRPr>
          </a:p>
        </p:txBody>
      </p:sp>
      <p:sp>
        <p:nvSpPr>
          <p:cNvPr id="4039" name="Google Shape;4039;p186"/>
          <p:cNvSpPr/>
          <p:nvPr/>
        </p:nvSpPr>
        <p:spPr>
          <a:xfrm>
            <a:off x="6185235" y="1873935"/>
            <a:ext cx="1842600" cy="2883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Agent Memory</a:t>
            </a:r>
            <a:endParaRPr sz="1400" b="0" i="0" u="none" strike="noStrike" cap="none">
              <a:solidFill>
                <a:srgbClr val="000000"/>
              </a:solidFill>
              <a:latin typeface="Arial"/>
              <a:ea typeface="Arial"/>
              <a:cs typeface="Arial"/>
              <a:sym typeface="Arial"/>
            </a:endParaRPr>
          </a:p>
        </p:txBody>
      </p:sp>
      <p:sp>
        <p:nvSpPr>
          <p:cNvPr id="4040" name="Google Shape;4040;p186"/>
          <p:cNvSpPr/>
          <p:nvPr/>
        </p:nvSpPr>
        <p:spPr>
          <a:xfrm>
            <a:off x="2296436" y="1873935"/>
            <a:ext cx="1842600" cy="2883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Agent Explainability</a:t>
            </a:r>
            <a:endParaRPr sz="1400" b="0" i="0" u="none" strike="noStrike" cap="none">
              <a:solidFill>
                <a:srgbClr val="000000"/>
              </a:solidFill>
              <a:latin typeface="Arial"/>
              <a:ea typeface="Arial"/>
              <a:cs typeface="Arial"/>
              <a:sym typeface="Arial"/>
            </a:endParaRPr>
          </a:p>
        </p:txBody>
      </p:sp>
      <p:sp>
        <p:nvSpPr>
          <p:cNvPr id="4041" name="Google Shape;4041;p186"/>
          <p:cNvSpPr/>
          <p:nvPr/>
        </p:nvSpPr>
        <p:spPr>
          <a:xfrm>
            <a:off x="4243106" y="1873935"/>
            <a:ext cx="1842600" cy="2883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050"/>
              <a:buFont typeface="Arial"/>
              <a:buNone/>
            </a:pPr>
            <a:r>
              <a:rPr lang="en-US" sz="1050" b="1" i="0" u="none" strike="noStrike" cap="none">
                <a:solidFill>
                  <a:schemeClr val="lt1"/>
                </a:solidFill>
                <a:latin typeface="Arial"/>
                <a:ea typeface="Arial"/>
                <a:cs typeface="Arial"/>
                <a:sym typeface="Arial"/>
              </a:rPr>
              <a:t>Agent tools and protocols</a:t>
            </a:r>
            <a:endParaRPr sz="1400" b="0" i="0" u="none" strike="noStrike" cap="none">
              <a:solidFill>
                <a:srgbClr val="000000"/>
              </a:solidFill>
              <a:latin typeface="Arial"/>
              <a:ea typeface="Arial"/>
              <a:cs typeface="Arial"/>
              <a:sym typeface="Arial"/>
            </a:endParaRPr>
          </a:p>
        </p:txBody>
      </p:sp>
      <p:sp>
        <p:nvSpPr>
          <p:cNvPr id="4042" name="Google Shape;4042;p186"/>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147</a:t>
            </a:fld>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4047"/>
        <p:cNvGrpSpPr/>
        <p:nvPr/>
      </p:nvGrpSpPr>
      <p:grpSpPr>
        <a:xfrm>
          <a:off x="0" y="0"/>
          <a:ext cx="0" cy="0"/>
          <a:chOff x="0" y="0"/>
          <a:chExt cx="0" cy="0"/>
        </a:xfrm>
      </p:grpSpPr>
      <p:sp>
        <p:nvSpPr>
          <p:cNvPr id="4048" name="Google Shape;4048;p187"/>
          <p:cNvSpPr txBox="1">
            <a:spLocks noGrp="1"/>
          </p:cNvSpPr>
          <p:nvPr>
            <p:ph type="title"/>
          </p:nvPr>
        </p:nvSpPr>
        <p:spPr>
          <a:xfrm>
            <a:off x="342901" y="153634"/>
            <a:ext cx="11437800" cy="2742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Agent | Design Principles</a:t>
            </a:r>
            <a:endParaRPr/>
          </a:p>
        </p:txBody>
      </p:sp>
      <p:graphicFrame>
        <p:nvGraphicFramePr>
          <p:cNvPr id="4049" name="Google Shape;4049;p187"/>
          <p:cNvGraphicFramePr/>
          <p:nvPr/>
        </p:nvGraphicFramePr>
        <p:xfrm>
          <a:off x="377100" y="850392"/>
          <a:ext cx="3000000" cy="3000000"/>
        </p:xfrm>
        <a:graphic>
          <a:graphicData uri="http://schemas.openxmlformats.org/drawingml/2006/table">
            <a:tbl>
              <a:tblPr>
                <a:noFill/>
                <a:tableStyleId>{5B932E3E-EDF4-40F3-B798-486C42625229}</a:tableStyleId>
              </a:tblPr>
              <a:tblGrid>
                <a:gridCol w="1982925">
                  <a:extLst>
                    <a:ext uri="{9D8B030D-6E8A-4147-A177-3AD203B41FA5}">
                      <a16:colId xmlns:a16="http://schemas.microsoft.com/office/drawing/2014/main" val="20000"/>
                    </a:ext>
                  </a:extLst>
                </a:gridCol>
                <a:gridCol w="3240450">
                  <a:extLst>
                    <a:ext uri="{9D8B030D-6E8A-4147-A177-3AD203B41FA5}">
                      <a16:colId xmlns:a16="http://schemas.microsoft.com/office/drawing/2014/main" val="20001"/>
                    </a:ext>
                  </a:extLst>
                </a:gridCol>
                <a:gridCol w="3240450">
                  <a:extLst>
                    <a:ext uri="{9D8B030D-6E8A-4147-A177-3AD203B41FA5}">
                      <a16:colId xmlns:a16="http://schemas.microsoft.com/office/drawing/2014/main" val="20002"/>
                    </a:ext>
                  </a:extLst>
                </a:gridCol>
                <a:gridCol w="3240450">
                  <a:extLst>
                    <a:ext uri="{9D8B030D-6E8A-4147-A177-3AD203B41FA5}">
                      <a16:colId xmlns:a16="http://schemas.microsoft.com/office/drawing/2014/main" val="20003"/>
                    </a:ext>
                  </a:extLst>
                </a:gridCol>
              </a:tblGrid>
              <a:tr h="667500">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Considerations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Principles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Why this principles?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1200" b="1" u="none" strike="noStrike" cap="none">
                          <a:solidFill>
                            <a:schemeClr val="lt1"/>
                          </a:solidFill>
                        </a:rPr>
                        <a:t>Anti-patterns/Not recommended</a:t>
                      </a:r>
                      <a:endParaRPr sz="1200" b="1" u="none" strike="noStrike" cap="none">
                        <a:solidFill>
                          <a:schemeClr val="lt1"/>
                        </a:solidFill>
                      </a:endParaRPr>
                    </a:p>
                    <a:p>
                      <a:pPr marL="0" marR="0" lvl="0" indent="0" algn="l" rtl="0">
                        <a:lnSpc>
                          <a:spcPct val="115000"/>
                        </a:lnSpc>
                        <a:spcBef>
                          <a:spcPts val="0"/>
                        </a:spcBef>
                        <a:spcAft>
                          <a:spcPts val="0"/>
                        </a:spcAft>
                        <a:buClr>
                          <a:schemeClr val="dk1"/>
                        </a:buClr>
                        <a:buSzPts val="1100"/>
                        <a:buFont typeface="Arial"/>
                        <a:buNone/>
                      </a:pPr>
                      <a:r>
                        <a:rPr lang="en-US" sz="1200" b="1" u="none" strike="noStrike" cap="none">
                          <a:solidFill>
                            <a:schemeClr val="lt1"/>
                          </a:solidFill>
                        </a:rPr>
                        <a:t>(if any)</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1638475">
                <a:tc>
                  <a:txBody>
                    <a:bodyPr/>
                    <a:lstStyle/>
                    <a:p>
                      <a:pPr marL="0" marR="0" lvl="0" indent="0" algn="l" rtl="0">
                        <a:lnSpc>
                          <a:spcPct val="115000"/>
                        </a:lnSpc>
                        <a:spcBef>
                          <a:spcPts val="0"/>
                        </a:spcBef>
                        <a:spcAft>
                          <a:spcPts val="0"/>
                        </a:spcAft>
                        <a:buClr>
                          <a:srgbClr val="000000"/>
                        </a:buClr>
                        <a:buSzPts val="900"/>
                        <a:buFont typeface="Arial"/>
                        <a:buNone/>
                      </a:pPr>
                      <a:r>
                        <a:rPr lang="en-US" sz="1200" b="1" u="none" strike="noStrike" cap="none">
                          <a:solidFill>
                            <a:schemeClr val="lt1"/>
                          </a:solidFill>
                        </a:rPr>
                        <a:t>Role Based Agents</a:t>
                      </a:r>
                      <a:endParaRPr sz="1200" b="1" u="none" strike="noStrike" cap="none">
                        <a:solidFill>
                          <a:schemeClr val="lt1"/>
                        </a:solidFill>
                      </a:endParaRPr>
                    </a:p>
                    <a:p>
                      <a:pPr marL="0" marR="0" lvl="0" indent="0" algn="l" rtl="0">
                        <a:lnSpc>
                          <a:spcPct val="115000"/>
                        </a:lnSpc>
                        <a:spcBef>
                          <a:spcPts val="0"/>
                        </a:spcBef>
                        <a:spcAft>
                          <a:spcPts val="0"/>
                        </a:spcAft>
                        <a:buClr>
                          <a:srgbClr val="000000"/>
                        </a:buClr>
                        <a:buSzPts val="900"/>
                        <a:buFont typeface="Arial"/>
                        <a:buNone/>
                      </a:pPr>
                      <a:r>
                        <a:rPr lang="en-US" sz="1200" b="1" u="none" strike="noStrike" cap="none">
                          <a:solidFill>
                            <a:schemeClr val="lt1"/>
                          </a:solidFill>
                        </a:rPr>
                        <a:t>(Macro Vs Micro Agents)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solidFill>
                            <a:schemeClr val="dk1"/>
                          </a:solidFill>
                        </a:rPr>
                        <a:t>When translating a traditional workflow into an agentic flow, agent boundaries must be defined around roles or sub-roles – not around individual tasks. Each agent should embody a coherent functional responsibility that mirrors how work is naturally partitioned among human or system roles</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solidFill>
                            <a:schemeClr val="dk1"/>
                          </a:solidFill>
                        </a:rPr>
                        <a:t>Agentic AI inherit the distributed-systems characteristics like microservices architectures. Decomposing too broadly creates cross-domain coupling, increase handshakes and constraints autonomy. Decomposing too narrowly introduces excessive coordination overhead or chattiness. Role based decomposition strikes  the right balance. It minimizes inter-agent dependencies, maintains contextual integrity, and ensures each agent can act coherently and independently within its defined responsibility domain</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solidFill>
                            <a:schemeClr val="dk1"/>
                          </a:solidFill>
                        </a:rPr>
                        <a:t>Task based decomposition of agents should be avoided. Task based decomposition creates coordination overhead, fragmented context, and governance sprawl, turning the system into a brittle workflow graph than an outcome-driven agent with clear domain boundaries</a:t>
                      </a:r>
                      <a:endParaRPr sz="900" u="none" strike="noStrike" cap="none">
                        <a:solidFill>
                          <a:schemeClr val="dk1"/>
                        </a:solidFill>
                      </a:endParaRPr>
                    </a:p>
                    <a:p>
                      <a:pPr marL="0" marR="0" lvl="0" indent="0" algn="l" rtl="0">
                        <a:lnSpc>
                          <a:spcPct val="115000"/>
                        </a:lnSpc>
                        <a:spcBef>
                          <a:spcPts val="0"/>
                        </a:spcBef>
                        <a:spcAft>
                          <a:spcPts val="0"/>
                        </a:spcAft>
                        <a:buClr>
                          <a:srgbClr val="000000"/>
                        </a:buClr>
                        <a:buSzPts val="900"/>
                        <a:buFont typeface="Arial"/>
                        <a:buNone/>
                      </a:pPr>
                      <a:endParaRPr sz="900" u="none" strike="noStrike" cap="none">
                        <a:solidFill>
                          <a:schemeClr val="dk1"/>
                        </a:solidFill>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solidFill>
                            <a:schemeClr val="dk1"/>
                          </a:solidFill>
                        </a:rPr>
                        <a:t>Refer to </a:t>
                      </a:r>
                      <a:r>
                        <a:rPr lang="en-US" sz="900" u="sng" strike="noStrike" cap="none">
                          <a:solidFill>
                            <a:schemeClr val="hlink"/>
                          </a:solidFill>
                          <a:hlinkClick r:id="rId3" action="ppaction://hlinksldjump"/>
                        </a:rPr>
                        <a:t>next slide</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1"/>
                  </a:ext>
                </a:extLst>
              </a:tr>
              <a:tr h="1638475">
                <a:tc>
                  <a:txBody>
                    <a:bodyPr/>
                    <a:lstStyle/>
                    <a:p>
                      <a:pPr marL="0" marR="0" lvl="0" indent="0" algn="l" rtl="0">
                        <a:lnSpc>
                          <a:spcPct val="115000"/>
                        </a:lnSpc>
                        <a:spcBef>
                          <a:spcPts val="0"/>
                        </a:spcBef>
                        <a:spcAft>
                          <a:spcPts val="0"/>
                        </a:spcAft>
                        <a:buClr>
                          <a:srgbClr val="000000"/>
                        </a:buClr>
                        <a:buSzPts val="900"/>
                        <a:buFont typeface="Arial"/>
                        <a:buNone/>
                      </a:pPr>
                      <a:r>
                        <a:rPr lang="en-US" sz="1200" b="1" u="none" strike="noStrike" cap="none">
                          <a:solidFill>
                            <a:schemeClr val="lt1"/>
                          </a:solidFill>
                        </a:rPr>
                        <a:t>Agent Identity</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solidFill>
                            <a:schemeClr val="dk1"/>
                          </a:solidFill>
                        </a:rPr>
                        <a:t>Every agent with an agentic system must possess a verifiable identity-issued, signed, and managed through trusted identity infrastructure-to ensure that all interactions, delegations and executions can be authenticated and trusted end-to-end.</a:t>
                      </a:r>
                      <a:endParaRPr sz="900" u="none" strike="noStrike" cap="none">
                        <a:solidFill>
                          <a:schemeClr val="dk1"/>
                        </a:solidFill>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solidFill>
                            <a:schemeClr val="dk1"/>
                          </a:solidFill>
                        </a:rPr>
                        <a:t>Identity must reflect trust boundaries: intra-domain agents are first-party identities; inter-domain agents require explicit trust agreements and no implicit trust across domains</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solidFill>
                            <a:schemeClr val="dk1"/>
                          </a:solidFill>
                        </a:rPr>
                        <a:t>Agentic ecosystems are distributed and involve dynamic, autonomous interactions. Without secure, non-repudiable identity, the system becomes vulnerable to impersonation, unauthorized tool invocation, and integrity breaches. Cryptographic identity(verifiable credentials, signed attestations) establishes a secure foundation of trust, access control, and auditability</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solidFill>
                            <a:schemeClr val="dk1"/>
                          </a:solidFill>
                        </a:rPr>
                        <a:t>We should not provide 3rd party agents with the tool access or model access credentials. All 3rd party agents must go through AI Gateway to access any internal tools like ServiceNow, GitHub etc. If we provide direct tool credentials to 3rd party agents, there will be no control on what those agents can do with the tool access. </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2"/>
                  </a:ext>
                </a:extLst>
              </a:tr>
              <a:tr h="1752825">
                <a:tc>
                  <a:txBody>
                    <a:bodyPr/>
                    <a:lstStyle/>
                    <a:p>
                      <a:pPr marL="0" marR="0" lvl="0" indent="0" algn="l" rtl="0">
                        <a:lnSpc>
                          <a:spcPct val="115000"/>
                        </a:lnSpc>
                        <a:spcBef>
                          <a:spcPts val="0"/>
                        </a:spcBef>
                        <a:spcAft>
                          <a:spcPts val="0"/>
                        </a:spcAft>
                        <a:buClr>
                          <a:srgbClr val="000000"/>
                        </a:buClr>
                        <a:buSzPts val="900"/>
                        <a:buFont typeface="Arial"/>
                        <a:buNone/>
                      </a:pPr>
                      <a:r>
                        <a:rPr lang="en-US" sz="1200" b="1" u="none" strike="noStrike" cap="none">
                          <a:solidFill>
                            <a:schemeClr val="lt1"/>
                          </a:solidFill>
                        </a:rPr>
                        <a:t>Input and output guardrails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solidFill>
                            <a:schemeClr val="dk1"/>
                          </a:solidFill>
                        </a:rPr>
                        <a:t>Agents must operate within clearly defined input and output guardrails(or the constitution of work) – validating, constraining, and shaping data entering and leaving the agent. This is critical to ensure safe, predictable, and policy-aligned behavior across the agentic system. </a:t>
                      </a:r>
                      <a:r>
                        <a:rPr lang="en-US" sz="900" i="1" u="none" strike="noStrike" cap="none">
                          <a:solidFill>
                            <a:schemeClr val="dk1"/>
                          </a:solidFill>
                        </a:rPr>
                        <a:t>Guardrails should be applied based on agent risk tier</a:t>
                      </a:r>
                      <a:endParaRPr sz="900" i="1"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solidFill>
                            <a:schemeClr val="dk1"/>
                          </a:solidFill>
                        </a:rPr>
                        <a:t>Agentic systems are inherently dynamic and probabilistic. Without structured input/output constraints, agents may propagate harmful or malformed context or information to downstream receivers</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457200" marR="0" lvl="0" indent="-282575" algn="l" rtl="0">
                        <a:lnSpc>
                          <a:spcPct val="115000"/>
                        </a:lnSpc>
                        <a:spcBef>
                          <a:spcPts val="0"/>
                        </a:spcBef>
                        <a:spcAft>
                          <a:spcPts val="0"/>
                        </a:spcAft>
                        <a:buClr>
                          <a:schemeClr val="dk1"/>
                        </a:buClr>
                        <a:buSzPts val="850"/>
                        <a:buFont typeface="Arial"/>
                        <a:buChar char="●"/>
                      </a:pPr>
                      <a:r>
                        <a:rPr lang="en-US" sz="900" u="none" strike="noStrike" cap="none">
                          <a:solidFill>
                            <a:schemeClr val="dk1"/>
                          </a:solidFill>
                        </a:rPr>
                        <a:t>Avoid instrumenting guardrails within prompts, enforce guardrails outside prompts as a common control point.</a:t>
                      </a:r>
                      <a:endParaRPr sz="900" u="none" strike="noStrike" cap="none">
                        <a:solidFill>
                          <a:schemeClr val="dk1"/>
                        </a:solidFill>
                      </a:endParaRPr>
                    </a:p>
                    <a:p>
                      <a:pPr marL="457200" marR="0" lvl="0" indent="-282575" algn="l" rtl="0">
                        <a:lnSpc>
                          <a:spcPct val="115000"/>
                        </a:lnSpc>
                        <a:spcBef>
                          <a:spcPts val="0"/>
                        </a:spcBef>
                        <a:spcAft>
                          <a:spcPts val="0"/>
                        </a:spcAft>
                        <a:buClr>
                          <a:schemeClr val="dk1"/>
                        </a:buClr>
                        <a:buSzPts val="850"/>
                        <a:buFont typeface="Arial"/>
                        <a:buChar char="●"/>
                      </a:pPr>
                      <a:r>
                        <a:rPr lang="en-US" sz="900" u="none" strike="noStrike" cap="none">
                          <a:solidFill>
                            <a:schemeClr val="dk1"/>
                          </a:solidFill>
                        </a:rPr>
                        <a:t>Avoid using only LLM based guardrails, have a combination of LLM and rule based guardrails</a:t>
                      </a:r>
                      <a:endParaRPr sz="900" u="none" strike="noStrike" cap="none">
                        <a:solidFill>
                          <a:schemeClr val="dk1"/>
                        </a:solidFill>
                      </a:endParaRPr>
                    </a:p>
                    <a:p>
                      <a:pPr marL="457200" marR="0" lvl="0" indent="-282575" algn="l" rtl="0">
                        <a:lnSpc>
                          <a:spcPct val="115000"/>
                        </a:lnSpc>
                        <a:spcBef>
                          <a:spcPts val="0"/>
                        </a:spcBef>
                        <a:spcAft>
                          <a:spcPts val="0"/>
                        </a:spcAft>
                        <a:buClr>
                          <a:schemeClr val="dk1"/>
                        </a:buClr>
                        <a:buSzPts val="850"/>
                        <a:buFont typeface="Arial"/>
                        <a:buChar char="●"/>
                      </a:pPr>
                      <a:r>
                        <a:rPr lang="en-US" sz="900" u="none" strike="noStrike" cap="none">
                          <a:solidFill>
                            <a:schemeClr val="dk1"/>
                          </a:solidFill>
                        </a:rPr>
                        <a:t>Avoid having guardrails as the only source of security measure. For example, PII guardrail can be avoided if the data is already sanitized for PII. Every guardrail introduction adds to latency.</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050" name="Google Shape;4050;p187"/>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148</a:t>
            </a:fld>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4055"/>
        <p:cNvGrpSpPr/>
        <p:nvPr/>
      </p:nvGrpSpPr>
      <p:grpSpPr>
        <a:xfrm>
          <a:off x="0" y="0"/>
          <a:ext cx="0" cy="0"/>
          <a:chOff x="0" y="0"/>
          <a:chExt cx="0" cy="0"/>
        </a:xfrm>
      </p:grpSpPr>
      <p:sp>
        <p:nvSpPr>
          <p:cNvPr id="4056" name="Google Shape;4056;p188"/>
          <p:cNvSpPr txBox="1">
            <a:spLocks noGrp="1"/>
          </p:cNvSpPr>
          <p:nvPr>
            <p:ph type="title"/>
          </p:nvPr>
        </p:nvSpPr>
        <p:spPr>
          <a:xfrm>
            <a:off x="342901" y="153634"/>
            <a:ext cx="11437800" cy="2742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Agent | Design Principles</a:t>
            </a:r>
            <a:endParaRPr/>
          </a:p>
        </p:txBody>
      </p:sp>
      <p:graphicFrame>
        <p:nvGraphicFramePr>
          <p:cNvPr id="4057" name="Google Shape;4057;p188"/>
          <p:cNvGraphicFramePr/>
          <p:nvPr/>
        </p:nvGraphicFramePr>
        <p:xfrm>
          <a:off x="377100" y="850392"/>
          <a:ext cx="3000000" cy="3000000"/>
        </p:xfrm>
        <a:graphic>
          <a:graphicData uri="http://schemas.openxmlformats.org/drawingml/2006/table">
            <a:tbl>
              <a:tblPr>
                <a:noFill/>
                <a:tableStyleId>{5B932E3E-EDF4-40F3-B798-486C42625229}</a:tableStyleId>
              </a:tblPr>
              <a:tblGrid>
                <a:gridCol w="1984250">
                  <a:extLst>
                    <a:ext uri="{9D8B030D-6E8A-4147-A177-3AD203B41FA5}">
                      <a16:colId xmlns:a16="http://schemas.microsoft.com/office/drawing/2014/main" val="20000"/>
                    </a:ext>
                  </a:extLst>
                </a:gridCol>
                <a:gridCol w="3236975">
                  <a:extLst>
                    <a:ext uri="{9D8B030D-6E8A-4147-A177-3AD203B41FA5}">
                      <a16:colId xmlns:a16="http://schemas.microsoft.com/office/drawing/2014/main" val="20001"/>
                    </a:ext>
                  </a:extLst>
                </a:gridCol>
                <a:gridCol w="3236975">
                  <a:extLst>
                    <a:ext uri="{9D8B030D-6E8A-4147-A177-3AD203B41FA5}">
                      <a16:colId xmlns:a16="http://schemas.microsoft.com/office/drawing/2014/main" val="20002"/>
                    </a:ext>
                  </a:extLst>
                </a:gridCol>
                <a:gridCol w="3236975">
                  <a:extLst>
                    <a:ext uri="{9D8B030D-6E8A-4147-A177-3AD203B41FA5}">
                      <a16:colId xmlns:a16="http://schemas.microsoft.com/office/drawing/2014/main" val="20003"/>
                    </a:ext>
                  </a:extLst>
                </a:gridCol>
              </a:tblGrid>
              <a:tr h="667400">
                <a:tc>
                  <a:txBody>
                    <a:bodyPr/>
                    <a:lstStyle/>
                    <a:p>
                      <a:pPr marL="0" marR="0" lvl="0" indent="0" algn="l" rtl="0">
                        <a:lnSpc>
                          <a:spcPct val="115000"/>
                        </a:lnSpc>
                        <a:spcBef>
                          <a:spcPts val="0"/>
                        </a:spcBef>
                        <a:spcAft>
                          <a:spcPts val="0"/>
                        </a:spcAft>
                        <a:buClr>
                          <a:srgbClr val="000000"/>
                        </a:buClr>
                        <a:buSzPts val="1300"/>
                        <a:buFont typeface="Arial"/>
                        <a:buNone/>
                      </a:pPr>
                      <a:r>
                        <a:rPr lang="en-US" sz="1200" b="1" u="none" strike="noStrike" cap="none">
                          <a:solidFill>
                            <a:schemeClr val="lt1"/>
                          </a:solidFill>
                        </a:rPr>
                        <a:t>Design Considerations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US" sz="1200" b="1" u="none" strike="noStrike" cap="none">
                          <a:solidFill>
                            <a:schemeClr val="lt1"/>
                          </a:solidFill>
                        </a:rPr>
                        <a:t>Design Principles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US" sz="1200" b="1" u="none" strike="noStrike" cap="none">
                          <a:solidFill>
                            <a:schemeClr val="lt1"/>
                          </a:solidFill>
                        </a:rPr>
                        <a:t>Why this principles?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1200" b="1" u="none" strike="noStrike" cap="none">
                          <a:solidFill>
                            <a:schemeClr val="lt1"/>
                          </a:solidFill>
                        </a:rPr>
                        <a:t>Anti-patterns/Not recommended</a:t>
                      </a:r>
                      <a:endParaRPr sz="1200" b="1" u="none" strike="noStrike" cap="none">
                        <a:solidFill>
                          <a:schemeClr val="lt1"/>
                        </a:solidFill>
                      </a:endParaRPr>
                    </a:p>
                    <a:p>
                      <a:pPr marL="0" marR="0" lvl="0" indent="0" algn="l" rtl="0">
                        <a:lnSpc>
                          <a:spcPct val="115000"/>
                        </a:lnSpc>
                        <a:spcBef>
                          <a:spcPts val="0"/>
                        </a:spcBef>
                        <a:spcAft>
                          <a:spcPts val="0"/>
                        </a:spcAft>
                        <a:buClr>
                          <a:schemeClr val="dk1"/>
                        </a:buClr>
                        <a:buSzPts val="1100"/>
                        <a:buFont typeface="Arial"/>
                        <a:buNone/>
                      </a:pPr>
                      <a:r>
                        <a:rPr lang="en-US" sz="1200" b="1" u="none" strike="noStrike" cap="none">
                          <a:solidFill>
                            <a:schemeClr val="lt1"/>
                          </a:solidFill>
                        </a:rPr>
                        <a:t>(if any)</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1722850">
                <a:tc>
                  <a:txBody>
                    <a:bodyPr/>
                    <a:lstStyle/>
                    <a:p>
                      <a:pPr marL="0" marR="0" lvl="0" indent="0" algn="l" rtl="0">
                        <a:lnSpc>
                          <a:spcPct val="115000"/>
                        </a:lnSpc>
                        <a:spcBef>
                          <a:spcPts val="0"/>
                        </a:spcBef>
                        <a:spcAft>
                          <a:spcPts val="0"/>
                        </a:spcAft>
                        <a:buClr>
                          <a:srgbClr val="000000"/>
                        </a:buClr>
                        <a:buSzPts val="800"/>
                        <a:buFont typeface="Arial"/>
                        <a:buNone/>
                      </a:pPr>
                      <a:r>
                        <a:rPr lang="en-US" sz="1200" b="1" u="none" strike="noStrike" cap="none">
                          <a:solidFill>
                            <a:schemeClr val="lt1"/>
                          </a:solidFill>
                        </a:rPr>
                        <a:t>Stateless Agent Services with externalized memory management</a:t>
                      </a:r>
                      <a:endParaRPr sz="1200" b="1" u="none" strike="noStrike" cap="none">
                        <a:solidFill>
                          <a:schemeClr val="lt1"/>
                        </a:solidFill>
                      </a:endParaRPr>
                    </a:p>
                    <a:p>
                      <a:pPr marL="0" marR="0" lvl="0" indent="0" algn="l" rtl="0">
                        <a:lnSpc>
                          <a:spcPct val="115000"/>
                        </a:lnSpc>
                        <a:spcBef>
                          <a:spcPts val="0"/>
                        </a:spcBef>
                        <a:spcAft>
                          <a:spcPts val="0"/>
                        </a:spcAft>
                        <a:buClr>
                          <a:srgbClr val="000000"/>
                        </a:buClr>
                        <a:buSzPts val="800"/>
                        <a:buFont typeface="Arial"/>
                        <a:buNone/>
                      </a:pP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800"/>
                        <a:buFont typeface="Arial"/>
                        <a:buNone/>
                      </a:pPr>
                      <a:r>
                        <a:rPr lang="en-US" sz="900" u="none" strike="noStrike" cap="none">
                          <a:solidFill>
                            <a:schemeClr val="dk1"/>
                          </a:solidFill>
                        </a:rPr>
                        <a:t>Agent services should remain stateless delegating all forms of memory, transient state, checkpoints and conversational history externalized in a durable persistence layer. It is therefore critical to design the state model of the agents to ensure only relevant information is persisted </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800"/>
                        <a:buFont typeface="Arial"/>
                        <a:buNone/>
                      </a:pPr>
                      <a:r>
                        <a:rPr lang="en-US" sz="900" u="none" strike="noStrike" cap="none">
                          <a:solidFill>
                            <a:schemeClr val="dk1"/>
                          </a:solidFill>
                        </a:rPr>
                        <a:t>Unlike traditional stateless service calls, agentic systems rely on accumulated or shared context, intermediate reasoning to make accurate, contextual and policy aligned decisions</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800"/>
                        <a:buFont typeface="Arial"/>
                        <a:buNone/>
                      </a:pPr>
                      <a:r>
                        <a:rPr lang="en-US" sz="900" b="1" u="none" strike="noStrike" cap="none">
                          <a:solidFill>
                            <a:schemeClr val="dk1"/>
                          </a:solidFill>
                        </a:rPr>
                        <a:t>Anti-patterns for state design</a:t>
                      </a:r>
                      <a:endParaRPr sz="900" b="1" u="none" strike="noStrike" cap="none">
                        <a:solidFill>
                          <a:schemeClr val="dk1"/>
                        </a:solidFill>
                      </a:endParaRPr>
                    </a:p>
                    <a:p>
                      <a:pPr marL="457200" marR="0" lvl="0" indent="-282575" algn="l" rtl="0">
                        <a:lnSpc>
                          <a:spcPct val="115000"/>
                        </a:lnSpc>
                        <a:spcBef>
                          <a:spcPts val="0"/>
                        </a:spcBef>
                        <a:spcAft>
                          <a:spcPts val="0"/>
                        </a:spcAft>
                        <a:buClr>
                          <a:schemeClr val="dk1"/>
                        </a:buClr>
                        <a:buSzPts val="850"/>
                        <a:buFont typeface="Arial"/>
                        <a:buChar char="●"/>
                      </a:pPr>
                      <a:r>
                        <a:rPr lang="en-US" sz="900" b="1" u="none" strike="noStrike" cap="none">
                          <a:solidFill>
                            <a:schemeClr val="dk1"/>
                          </a:solidFill>
                        </a:rPr>
                        <a:t>Do not store everything i</a:t>
                      </a:r>
                      <a:r>
                        <a:rPr lang="en-US" sz="900" u="none" strike="noStrike" cap="none">
                          <a:solidFill>
                            <a:schemeClr val="dk1"/>
                          </a:solidFill>
                        </a:rPr>
                        <a:t>n the state. State should store only essential, relevant data</a:t>
                      </a:r>
                      <a:endParaRPr sz="900" u="none" strike="noStrike" cap="none">
                        <a:solidFill>
                          <a:schemeClr val="dk1"/>
                        </a:solidFill>
                      </a:endParaRPr>
                    </a:p>
                    <a:p>
                      <a:pPr marL="457200" marR="0" lvl="0" indent="-282575" algn="l" rtl="0">
                        <a:lnSpc>
                          <a:spcPct val="115000"/>
                        </a:lnSpc>
                        <a:spcBef>
                          <a:spcPts val="0"/>
                        </a:spcBef>
                        <a:spcAft>
                          <a:spcPts val="0"/>
                        </a:spcAft>
                        <a:buClr>
                          <a:schemeClr val="dk1"/>
                        </a:buClr>
                        <a:buSzPts val="850"/>
                        <a:buFont typeface="Arial"/>
                        <a:buChar char="●"/>
                      </a:pPr>
                      <a:r>
                        <a:rPr lang="en-US" sz="900" b="1" u="none" strike="noStrike" cap="none">
                          <a:solidFill>
                            <a:schemeClr val="dk1"/>
                          </a:solidFill>
                        </a:rPr>
                        <a:t>Do not use complex objects</a:t>
                      </a:r>
                      <a:r>
                        <a:rPr lang="en-US" sz="900" u="none" strike="noStrike" cap="none">
                          <a:solidFill>
                            <a:schemeClr val="dk1"/>
                          </a:solidFill>
                        </a:rPr>
                        <a:t> for state persistence. Use simple data types(strings, numbers, booleans) that are serializable</a:t>
                      </a:r>
                      <a:endParaRPr sz="900" u="none" strike="noStrike" cap="none">
                        <a:solidFill>
                          <a:schemeClr val="dk1"/>
                        </a:solidFill>
                      </a:endParaRPr>
                    </a:p>
                    <a:p>
                      <a:pPr marL="457200" marR="0" lvl="0" indent="-282575" algn="l" rtl="0">
                        <a:lnSpc>
                          <a:spcPct val="115000"/>
                        </a:lnSpc>
                        <a:spcBef>
                          <a:spcPts val="0"/>
                        </a:spcBef>
                        <a:spcAft>
                          <a:spcPts val="0"/>
                        </a:spcAft>
                        <a:buClr>
                          <a:schemeClr val="dk1"/>
                        </a:buClr>
                        <a:buSzPts val="850"/>
                        <a:buFont typeface="Arial"/>
                        <a:buChar char="●"/>
                      </a:pPr>
                      <a:r>
                        <a:rPr lang="en-US" sz="900" b="1" u="none" strike="noStrike" cap="none">
                          <a:solidFill>
                            <a:schemeClr val="dk1"/>
                          </a:solidFill>
                        </a:rPr>
                        <a:t>State should not be un-scoped.</a:t>
                      </a:r>
                      <a:r>
                        <a:rPr lang="en-US" sz="900" u="none" strike="noStrike" cap="none">
                          <a:solidFill>
                            <a:schemeClr val="dk1"/>
                          </a:solidFill>
                        </a:rPr>
                        <a:t> Use clearly named prefixes to scope the state(e.g user, app, temp)</a:t>
                      </a:r>
                      <a:endParaRPr sz="900" u="none" strike="noStrike" cap="none">
                        <a:solidFill>
                          <a:schemeClr val="dk1"/>
                        </a:solidFill>
                      </a:endParaRPr>
                    </a:p>
                    <a:p>
                      <a:pPr marL="457200" marR="0" lvl="0" indent="-282575" algn="l" rtl="0">
                        <a:lnSpc>
                          <a:spcPct val="115000"/>
                        </a:lnSpc>
                        <a:spcBef>
                          <a:spcPts val="0"/>
                        </a:spcBef>
                        <a:spcAft>
                          <a:spcPts val="0"/>
                        </a:spcAft>
                        <a:buClr>
                          <a:schemeClr val="dk1"/>
                        </a:buClr>
                        <a:buSzPts val="850"/>
                        <a:buFont typeface="Arial"/>
                        <a:buChar char="●"/>
                      </a:pPr>
                      <a:r>
                        <a:rPr lang="en-US" sz="900" b="1" u="none" strike="noStrike" cap="none">
                          <a:solidFill>
                            <a:schemeClr val="dk1"/>
                          </a:solidFill>
                        </a:rPr>
                        <a:t>Avoid deep nesting</a:t>
                      </a:r>
                      <a:r>
                        <a:rPr lang="en-US" sz="900" u="none" strike="noStrike" cap="none">
                          <a:solidFill>
                            <a:schemeClr val="dk1"/>
                          </a:solidFill>
                        </a:rPr>
                        <a:t> of the states, when possible</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1"/>
                  </a:ext>
                </a:extLst>
              </a:tr>
              <a:tr h="1636575">
                <a:tc>
                  <a:txBody>
                    <a:bodyPr/>
                    <a:lstStyle/>
                    <a:p>
                      <a:pPr marL="0" marR="0" lvl="0" indent="0" algn="l" rtl="0">
                        <a:lnSpc>
                          <a:spcPct val="115000"/>
                        </a:lnSpc>
                        <a:spcBef>
                          <a:spcPts val="0"/>
                        </a:spcBef>
                        <a:spcAft>
                          <a:spcPts val="0"/>
                        </a:spcAft>
                        <a:buClr>
                          <a:srgbClr val="000000"/>
                        </a:buClr>
                        <a:buSzPts val="800"/>
                        <a:buFont typeface="Arial"/>
                        <a:buNone/>
                      </a:pPr>
                      <a:r>
                        <a:rPr lang="en-US" sz="1200" b="1" u="none" strike="noStrike" cap="none">
                          <a:solidFill>
                            <a:schemeClr val="lt1"/>
                          </a:solidFill>
                        </a:rPr>
                        <a:t>Memory as a service</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800"/>
                        <a:buFont typeface="Arial"/>
                        <a:buNone/>
                      </a:pPr>
                      <a:r>
                        <a:rPr lang="en-US" sz="900" u="none" strike="noStrike" cap="none">
                          <a:solidFill>
                            <a:schemeClr val="dk1"/>
                          </a:solidFill>
                        </a:rPr>
                        <a:t>Agentic systems must externalize long term memory into a dedicated “Memory-as-Service” layer – providing standardized APIs for storing, retrieving and managing agent interactions, user preferences rather than embedding memory logic directly within individual agents</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800"/>
                        <a:buFont typeface="Arial"/>
                        <a:buNone/>
                      </a:pPr>
                      <a:r>
                        <a:rPr lang="en-US" sz="900" u="none" strike="noStrike" cap="none">
                          <a:solidFill>
                            <a:schemeClr val="dk1"/>
                          </a:solidFill>
                        </a:rPr>
                        <a:t>Memory is a foundational capability in an agentic architecture which enables every interaction to improved by leveraging experiences of past interactions. A centralized memory supporting semantic, episodic and procedural memory capabilities ensures consistency in governing, storing and retrieving of memory</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800"/>
                        <a:buFont typeface="Arial"/>
                        <a:buNone/>
                      </a:pPr>
                      <a:r>
                        <a:rPr lang="en-US" sz="900" u="none" strike="noStrike" cap="none">
                          <a:solidFill>
                            <a:schemeClr val="dk1"/>
                          </a:solidFill>
                        </a:rPr>
                        <a:t>Please see this </a:t>
                      </a:r>
                      <a:r>
                        <a:rPr lang="en-US" sz="900" u="sng" strike="noStrike" cap="none">
                          <a:solidFill>
                            <a:schemeClr val="hlink"/>
                          </a:solidFill>
                          <a:hlinkClick r:id="rId3" action="ppaction://hlinksldjump"/>
                        </a:rPr>
                        <a:t>slide</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2"/>
                  </a:ext>
                </a:extLst>
              </a:tr>
              <a:tr h="1636575">
                <a:tc>
                  <a:txBody>
                    <a:bodyPr/>
                    <a:lstStyle/>
                    <a:p>
                      <a:pPr marL="0" marR="0" lvl="0" indent="0" algn="l" rtl="0">
                        <a:lnSpc>
                          <a:spcPct val="115000"/>
                        </a:lnSpc>
                        <a:spcBef>
                          <a:spcPts val="0"/>
                        </a:spcBef>
                        <a:spcAft>
                          <a:spcPts val="0"/>
                        </a:spcAft>
                        <a:buClr>
                          <a:srgbClr val="000000"/>
                        </a:buClr>
                        <a:buSzPts val="800"/>
                        <a:buFont typeface="Arial"/>
                        <a:buNone/>
                      </a:pPr>
                      <a:r>
                        <a:rPr lang="en-US" sz="1200" b="1" u="none" strike="noStrike" cap="none">
                          <a:solidFill>
                            <a:schemeClr val="lt1"/>
                          </a:solidFill>
                        </a:rPr>
                        <a:t>Own your prompts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800"/>
                        <a:buFont typeface="Arial"/>
                        <a:buNone/>
                      </a:pPr>
                      <a:r>
                        <a:rPr lang="en-US" sz="900" u="none" strike="noStrike" cap="none">
                          <a:solidFill>
                            <a:schemeClr val="dk1"/>
                          </a:solidFill>
                        </a:rPr>
                        <a:t>Prompts must be treated as first-class, governable assets – authored, versioned, evaluated and maintained by the respective project team – rather than being embedded ad hoc within application code or use abstraction layers like DSPY</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800"/>
                        <a:buFont typeface="Arial"/>
                        <a:buNone/>
                      </a:pPr>
                      <a:r>
                        <a:rPr lang="en-US" sz="900" u="none" strike="noStrike" cap="none">
                          <a:solidFill>
                            <a:schemeClr val="dk1"/>
                          </a:solidFill>
                        </a:rPr>
                        <a:t>In an agentic system, prompts are the behavioral contract. They encode policies, role definitions, reasoning expectations, safety boundaries ad task logic. If prompts are scattered, un-versioned, or hidden within abstraction layers, it will be difficult to govern, scale the system.</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800"/>
                        <a:buFont typeface="Arial"/>
                        <a:buNone/>
                      </a:pPr>
                      <a:r>
                        <a:rPr lang="en-US" sz="900" u="none" strike="noStrike" cap="none">
                          <a:solidFill>
                            <a:schemeClr val="dk1"/>
                          </a:solidFill>
                        </a:rPr>
                        <a:t>It is not recommended to abstract the prompts. Owning the prompts enables:</a:t>
                      </a:r>
                      <a:endParaRPr sz="900" u="none" strike="noStrike" cap="none">
                        <a:solidFill>
                          <a:schemeClr val="dk1"/>
                        </a:solidFill>
                      </a:endParaRPr>
                    </a:p>
                    <a:p>
                      <a:pPr marL="0" marR="0" lvl="0" indent="0" algn="l" rtl="0">
                        <a:lnSpc>
                          <a:spcPct val="115000"/>
                        </a:lnSpc>
                        <a:spcBef>
                          <a:spcPts val="0"/>
                        </a:spcBef>
                        <a:spcAft>
                          <a:spcPts val="0"/>
                        </a:spcAft>
                        <a:buClr>
                          <a:srgbClr val="000000"/>
                        </a:buClr>
                        <a:buSzPts val="800"/>
                        <a:buFont typeface="Arial"/>
                        <a:buNone/>
                      </a:pPr>
                      <a:r>
                        <a:rPr lang="en-US" sz="900" b="1" u="none" strike="noStrike" cap="none">
                          <a:solidFill>
                            <a:schemeClr val="dk1"/>
                          </a:solidFill>
                        </a:rPr>
                        <a:t>Better Control</a:t>
                      </a:r>
                      <a:r>
                        <a:rPr lang="en-US" sz="900" u="none" strike="noStrike" cap="none">
                          <a:solidFill>
                            <a:schemeClr val="dk1"/>
                          </a:solidFill>
                        </a:rPr>
                        <a:t>: Provides control to add precise instructions that agents need.</a:t>
                      </a:r>
                      <a:endParaRPr sz="900" u="none" strike="noStrike" cap="none">
                        <a:solidFill>
                          <a:schemeClr val="dk1"/>
                        </a:solidFill>
                      </a:endParaRPr>
                    </a:p>
                    <a:p>
                      <a:pPr marL="0" marR="0" lvl="0" indent="0" algn="l" rtl="0">
                        <a:lnSpc>
                          <a:spcPct val="115000"/>
                        </a:lnSpc>
                        <a:spcBef>
                          <a:spcPts val="0"/>
                        </a:spcBef>
                        <a:spcAft>
                          <a:spcPts val="0"/>
                        </a:spcAft>
                        <a:buClr>
                          <a:srgbClr val="000000"/>
                        </a:buClr>
                        <a:buSzPts val="800"/>
                        <a:buFont typeface="Arial"/>
                        <a:buNone/>
                      </a:pPr>
                      <a:r>
                        <a:rPr lang="en-US" sz="900" b="1" u="none" strike="noStrike" cap="none">
                          <a:solidFill>
                            <a:schemeClr val="dk1"/>
                          </a:solidFill>
                        </a:rPr>
                        <a:t>Prompt Evaluation:</a:t>
                      </a:r>
                      <a:r>
                        <a:rPr lang="en-US" sz="900" u="none" strike="noStrike" cap="none">
                          <a:solidFill>
                            <a:schemeClr val="dk1"/>
                          </a:solidFill>
                        </a:rPr>
                        <a:t> Allows to test the prompts in a way we test code.</a:t>
                      </a:r>
                      <a:endParaRPr sz="900" u="none" strike="noStrike" cap="none">
                        <a:solidFill>
                          <a:schemeClr val="dk1"/>
                        </a:solidFill>
                      </a:endParaRPr>
                    </a:p>
                    <a:p>
                      <a:pPr marL="0" marR="0" lvl="0" indent="0" algn="l" rtl="0">
                        <a:lnSpc>
                          <a:spcPct val="115000"/>
                        </a:lnSpc>
                        <a:spcBef>
                          <a:spcPts val="0"/>
                        </a:spcBef>
                        <a:spcAft>
                          <a:spcPts val="0"/>
                        </a:spcAft>
                        <a:buClr>
                          <a:srgbClr val="000000"/>
                        </a:buClr>
                        <a:buSzPts val="800"/>
                        <a:buFont typeface="Arial"/>
                        <a:buNone/>
                      </a:pPr>
                      <a:r>
                        <a:rPr lang="en-US" sz="900" b="1" u="none" strike="noStrike" cap="none">
                          <a:solidFill>
                            <a:schemeClr val="dk1"/>
                          </a:solidFill>
                        </a:rPr>
                        <a:t>Quick Iteration: </a:t>
                      </a:r>
                      <a:r>
                        <a:rPr lang="en-US" sz="900" u="none" strike="noStrike" cap="none">
                          <a:solidFill>
                            <a:schemeClr val="dk1"/>
                          </a:solidFill>
                        </a:rPr>
                        <a:t>Allows to do prompt iterations faster</a:t>
                      </a:r>
                      <a:endParaRPr sz="900" u="none" strike="noStrike" cap="none">
                        <a:solidFill>
                          <a:schemeClr val="dk1"/>
                        </a:solidFill>
                      </a:endParaRPr>
                    </a:p>
                    <a:p>
                      <a:pPr marL="0" marR="0" lvl="0" indent="0" algn="l" rtl="0">
                        <a:lnSpc>
                          <a:spcPct val="115000"/>
                        </a:lnSpc>
                        <a:spcBef>
                          <a:spcPts val="0"/>
                        </a:spcBef>
                        <a:spcAft>
                          <a:spcPts val="0"/>
                        </a:spcAft>
                        <a:buClr>
                          <a:srgbClr val="000000"/>
                        </a:buClr>
                        <a:buSzPts val="800"/>
                        <a:buFont typeface="Arial"/>
                        <a:buNone/>
                      </a:pPr>
                      <a:r>
                        <a:rPr lang="en-US" sz="900" b="1" u="none" strike="noStrike" cap="none">
                          <a:solidFill>
                            <a:schemeClr val="dk1"/>
                          </a:solidFill>
                        </a:rPr>
                        <a:t>Better Transparency:</a:t>
                      </a:r>
                      <a:r>
                        <a:rPr lang="en-US" sz="900" u="none" strike="noStrike" cap="none">
                          <a:solidFill>
                            <a:schemeClr val="dk1"/>
                          </a:solidFill>
                        </a:rPr>
                        <a:t> Visibility into the decision boundary of the prompt(rules, few shot examples etc.)</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058" name="Google Shape;4058;p188"/>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149</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4"/>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US" sz="4000">
                <a:solidFill>
                  <a:srgbClr val="000000"/>
                </a:solidFill>
              </a:rPr>
              <a:t>Technology Considerations at each layer</a:t>
            </a:r>
            <a:endParaRPr sz="2400"/>
          </a:p>
        </p:txBody>
      </p:sp>
      <p:pic>
        <p:nvPicPr>
          <p:cNvPr id="678" name="Google Shape;678;p54"/>
          <p:cNvPicPr preferRelativeResize="0"/>
          <p:nvPr/>
        </p:nvPicPr>
        <p:blipFill rotWithShape="1">
          <a:blip r:embed="rId3">
            <a:alphaModFix/>
          </a:blip>
          <a:srcRect/>
          <a:stretch/>
        </p:blipFill>
        <p:spPr>
          <a:xfrm>
            <a:off x="1078158" y="825500"/>
            <a:ext cx="5207100" cy="5207100"/>
          </a:xfrm>
          <a:prstGeom prst="ellipse">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4063"/>
        <p:cNvGrpSpPr/>
        <p:nvPr/>
      </p:nvGrpSpPr>
      <p:grpSpPr>
        <a:xfrm>
          <a:off x="0" y="0"/>
          <a:ext cx="0" cy="0"/>
          <a:chOff x="0" y="0"/>
          <a:chExt cx="0" cy="0"/>
        </a:xfrm>
      </p:grpSpPr>
      <p:sp>
        <p:nvSpPr>
          <p:cNvPr id="4064" name="Google Shape;4064;p189"/>
          <p:cNvSpPr txBox="1">
            <a:spLocks noGrp="1"/>
          </p:cNvSpPr>
          <p:nvPr>
            <p:ph type="title"/>
          </p:nvPr>
        </p:nvSpPr>
        <p:spPr>
          <a:xfrm>
            <a:off x="342901" y="153634"/>
            <a:ext cx="11437800" cy="2742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Agent | Design Principles</a:t>
            </a:r>
            <a:endParaRPr/>
          </a:p>
        </p:txBody>
      </p:sp>
      <p:graphicFrame>
        <p:nvGraphicFramePr>
          <p:cNvPr id="4065" name="Google Shape;4065;p189"/>
          <p:cNvGraphicFramePr/>
          <p:nvPr/>
        </p:nvGraphicFramePr>
        <p:xfrm>
          <a:off x="377100" y="850392"/>
          <a:ext cx="3000000" cy="3000000"/>
        </p:xfrm>
        <a:graphic>
          <a:graphicData uri="http://schemas.openxmlformats.org/drawingml/2006/table">
            <a:tbl>
              <a:tblPr>
                <a:noFill/>
                <a:tableStyleId>{5B932E3E-EDF4-40F3-B798-486C42625229}</a:tableStyleId>
              </a:tblPr>
              <a:tblGrid>
                <a:gridCol w="1984250">
                  <a:extLst>
                    <a:ext uri="{9D8B030D-6E8A-4147-A177-3AD203B41FA5}">
                      <a16:colId xmlns:a16="http://schemas.microsoft.com/office/drawing/2014/main" val="20000"/>
                    </a:ext>
                  </a:extLst>
                </a:gridCol>
                <a:gridCol w="3236975">
                  <a:extLst>
                    <a:ext uri="{9D8B030D-6E8A-4147-A177-3AD203B41FA5}">
                      <a16:colId xmlns:a16="http://schemas.microsoft.com/office/drawing/2014/main" val="20001"/>
                    </a:ext>
                  </a:extLst>
                </a:gridCol>
                <a:gridCol w="3236975">
                  <a:extLst>
                    <a:ext uri="{9D8B030D-6E8A-4147-A177-3AD203B41FA5}">
                      <a16:colId xmlns:a16="http://schemas.microsoft.com/office/drawing/2014/main" val="20002"/>
                    </a:ext>
                  </a:extLst>
                </a:gridCol>
                <a:gridCol w="3236975">
                  <a:extLst>
                    <a:ext uri="{9D8B030D-6E8A-4147-A177-3AD203B41FA5}">
                      <a16:colId xmlns:a16="http://schemas.microsoft.com/office/drawing/2014/main" val="20003"/>
                    </a:ext>
                  </a:extLst>
                </a:gridCol>
              </a:tblGrid>
              <a:tr h="667500">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Considerations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Principles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Why this principles?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1200" b="1" u="none" strike="noStrike" cap="none">
                          <a:solidFill>
                            <a:schemeClr val="lt1"/>
                          </a:solidFill>
                        </a:rPr>
                        <a:t>Anti-patterns/Not recommended</a:t>
                      </a:r>
                      <a:endParaRPr sz="1200" b="1" u="none" strike="noStrike" cap="none">
                        <a:solidFill>
                          <a:schemeClr val="lt1"/>
                        </a:solidFill>
                      </a:endParaRPr>
                    </a:p>
                    <a:p>
                      <a:pPr marL="0" marR="0" lvl="0" indent="0" algn="l" rtl="0">
                        <a:lnSpc>
                          <a:spcPct val="115000"/>
                        </a:lnSpc>
                        <a:spcBef>
                          <a:spcPts val="0"/>
                        </a:spcBef>
                        <a:spcAft>
                          <a:spcPts val="0"/>
                        </a:spcAft>
                        <a:buClr>
                          <a:schemeClr val="dk1"/>
                        </a:buClr>
                        <a:buSzPts val="1100"/>
                        <a:buFont typeface="Arial"/>
                        <a:buNone/>
                      </a:pPr>
                      <a:r>
                        <a:rPr lang="en-US" sz="1200" b="1" u="none" strike="noStrike" cap="none">
                          <a:solidFill>
                            <a:schemeClr val="lt1"/>
                          </a:solidFill>
                        </a:rPr>
                        <a:t>(if any)</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1654275">
                <a:tc>
                  <a:txBody>
                    <a:bodyPr/>
                    <a:lstStyle/>
                    <a:p>
                      <a:pPr marL="0" marR="0" lvl="0" indent="0" algn="l" rtl="0">
                        <a:lnSpc>
                          <a:spcPct val="115000"/>
                        </a:lnSpc>
                        <a:spcBef>
                          <a:spcPts val="0"/>
                        </a:spcBef>
                        <a:spcAft>
                          <a:spcPts val="0"/>
                        </a:spcAft>
                        <a:buClr>
                          <a:srgbClr val="000000"/>
                        </a:buClr>
                        <a:buSzPts val="800"/>
                        <a:buFont typeface="Arial"/>
                        <a:buNone/>
                      </a:pPr>
                      <a:r>
                        <a:rPr lang="en-US" sz="1200" b="1" u="none" strike="noStrike" cap="none">
                          <a:solidFill>
                            <a:schemeClr val="lt1"/>
                          </a:solidFill>
                        </a:rPr>
                        <a:t>Interoperability across multi-agent systems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800"/>
                        <a:buFont typeface="Arial"/>
                        <a:buNone/>
                      </a:pPr>
                      <a:r>
                        <a:rPr lang="en-US" sz="900" u="none" strike="noStrike" cap="none">
                          <a:solidFill>
                            <a:schemeClr val="dk1"/>
                          </a:solidFill>
                        </a:rPr>
                        <a:t>Agentic applications must be designed to interoperate seamlessly across heterogenous multi-agent systems-supporting shared protocols, common schemas, standardized messaging patterns, and portable capability definitions to ensure agents can collaborate seamlessly across frameworks and platforms</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800"/>
                        <a:buFont typeface="Arial"/>
                        <a:buNone/>
                      </a:pPr>
                      <a:r>
                        <a:rPr lang="en-US" sz="900" u="none" strike="noStrike" cap="none">
                          <a:solidFill>
                            <a:schemeClr val="dk1"/>
                          </a:solidFill>
                        </a:rPr>
                        <a:t>Enterprises are going to take a polyglot approach while leveraging agent development frameworks(e.g. LangGraph, ADK, AG2). Without a standard interoperability protocol, it will be difficult to enable shared communication between the agentic systems</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800"/>
                        <a:buFont typeface="Arial"/>
                        <a:buNone/>
                      </a:pP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1"/>
                  </a:ext>
                </a:extLst>
              </a:tr>
              <a:tr h="1654275">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Integrated Telemetry</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Telemetry must be a native, first-class capability of the agent framework – automatically capturing reasoning traces, tool calls, latency, cost and state transitions – so developers are not responsible for manually instrumenting agents through decorators. Manual instrumentation should be an exception when needed</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Telemetry is a common concern or service within an agentic application. If left to developers, that may either forget or implement telemetry in an inconsistent way that may be difficult to manage for observability and analysis</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Telemetry solutions must not use non-standard telemetry protocol. It should be </a:t>
                      </a:r>
                      <a:r>
                        <a:rPr lang="en-US" sz="900" b="1" u="none" strike="noStrike" cap="none">
                          <a:solidFill>
                            <a:schemeClr val="dk1"/>
                          </a:solidFill>
                        </a:rPr>
                        <a:t>OTEL compliant</a:t>
                      </a:r>
                      <a:endParaRPr sz="900" b="1"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2"/>
                  </a:ext>
                </a:extLst>
              </a:tr>
              <a:tr h="1654275">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Domain driven MCP development</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MCP servers must be designed and deployed using Domain driven Design(DDD) principles – where capabilities are exposed along bounded contexts rather than as monolithic endpoints . This will enable multi-tenancy, capability isolation and seamless cross domain reuse</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MCP is the kinetic core of the agents. If an MCP server exposes tools without domain boundaries, capabilities will blur resulting in duplication. It will also be difficult for agentic systems to discover authoritative capabilities within an organization</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MCP server must not be </a:t>
                      </a:r>
                      <a:r>
                        <a:rPr lang="en-US" sz="900" b="1" u="none" strike="noStrike" cap="none">
                          <a:solidFill>
                            <a:schemeClr val="dk1"/>
                          </a:solidFill>
                        </a:rPr>
                        <a:t>one single monolith</a:t>
                      </a:r>
                      <a:r>
                        <a:rPr lang="en-US" sz="900" u="none" strike="noStrike" cap="none">
                          <a:solidFill>
                            <a:schemeClr val="dk1"/>
                          </a:solidFill>
                        </a:rPr>
                        <a:t> which hosts all the tools and capabilities in the organization. MCP server deployment strategy should follow</a:t>
                      </a:r>
                      <a:endParaRPr sz="900" u="none" strike="noStrike" cap="none">
                        <a:solidFill>
                          <a:schemeClr val="dk1"/>
                        </a:solidFill>
                      </a:endParaRPr>
                    </a:p>
                    <a:p>
                      <a:pPr marL="457200" marR="0" lvl="0" indent="-282575" algn="l" rtl="0">
                        <a:lnSpc>
                          <a:spcPct val="115000"/>
                        </a:lnSpc>
                        <a:spcBef>
                          <a:spcPts val="0"/>
                        </a:spcBef>
                        <a:spcAft>
                          <a:spcPts val="0"/>
                        </a:spcAft>
                        <a:buClr>
                          <a:schemeClr val="dk1"/>
                        </a:buClr>
                        <a:buSzPts val="850"/>
                        <a:buFont typeface="Arial"/>
                        <a:buAutoNum type="arabicPeriod"/>
                      </a:pPr>
                      <a:r>
                        <a:rPr lang="en-US" sz="900" u="none" strike="noStrike" cap="none">
                          <a:solidFill>
                            <a:schemeClr val="dk1"/>
                          </a:solidFill>
                        </a:rPr>
                        <a:t>Domain driven </a:t>
                      </a:r>
                      <a:endParaRPr sz="900" u="none" strike="noStrike" cap="none">
                        <a:solidFill>
                          <a:schemeClr val="dk1"/>
                        </a:solidFill>
                      </a:endParaRPr>
                    </a:p>
                    <a:p>
                      <a:pPr marL="457200" marR="0" lvl="0" indent="-282575" algn="l" rtl="0">
                        <a:lnSpc>
                          <a:spcPct val="115000"/>
                        </a:lnSpc>
                        <a:spcBef>
                          <a:spcPts val="0"/>
                        </a:spcBef>
                        <a:spcAft>
                          <a:spcPts val="0"/>
                        </a:spcAft>
                        <a:buClr>
                          <a:schemeClr val="dk1"/>
                        </a:buClr>
                        <a:buSzPts val="850"/>
                        <a:buFont typeface="Arial"/>
                        <a:buAutoNum type="arabicPeriod"/>
                      </a:pPr>
                      <a:r>
                        <a:rPr lang="en-US" sz="900" u="none" strike="noStrike" cap="none">
                          <a:solidFill>
                            <a:schemeClr val="dk1"/>
                          </a:solidFill>
                        </a:rPr>
                        <a:t>Trust boundary based </a:t>
                      </a:r>
                      <a:endParaRPr sz="900" u="none" strike="noStrike" cap="none">
                        <a:solidFill>
                          <a:schemeClr val="dk1"/>
                        </a:solidFill>
                      </a:endParaRPr>
                    </a:p>
                    <a:p>
                      <a:pPr marL="457200" marR="0" lvl="0" indent="-282575" algn="l" rtl="0">
                        <a:lnSpc>
                          <a:spcPct val="115000"/>
                        </a:lnSpc>
                        <a:spcBef>
                          <a:spcPts val="0"/>
                        </a:spcBef>
                        <a:spcAft>
                          <a:spcPts val="0"/>
                        </a:spcAft>
                        <a:buClr>
                          <a:schemeClr val="dk1"/>
                        </a:buClr>
                        <a:buSzPts val="850"/>
                        <a:buFont typeface="Arial"/>
                        <a:buAutoNum type="arabicPeriod"/>
                      </a:pPr>
                      <a:r>
                        <a:rPr lang="en-US" sz="900" u="none" strike="noStrike" cap="none">
                          <a:solidFill>
                            <a:schemeClr val="dk1"/>
                          </a:solidFill>
                        </a:rPr>
                        <a:t>and(or) Data classification-based approach</a:t>
                      </a:r>
                      <a:endParaRPr sz="900" u="none" strike="noStrike" cap="none">
                        <a:solidFill>
                          <a:schemeClr val="dk1"/>
                        </a:solidFill>
                      </a:endParaRPr>
                    </a:p>
                    <a:p>
                      <a:pPr marL="0" marR="0" lvl="0" indent="0" algn="l" rtl="0">
                        <a:lnSpc>
                          <a:spcPct val="115000"/>
                        </a:lnSpc>
                        <a:spcBef>
                          <a:spcPts val="0"/>
                        </a:spcBef>
                        <a:spcAft>
                          <a:spcPts val="0"/>
                        </a:spcAft>
                        <a:buClr>
                          <a:srgbClr val="000000"/>
                        </a:buClr>
                        <a:buSzPts val="1000"/>
                        <a:buFont typeface="Arial"/>
                        <a:buNone/>
                      </a:pPr>
                      <a:endParaRPr sz="900" u="none" strike="noStrike" cap="none">
                        <a:solidFill>
                          <a:schemeClr val="dk1"/>
                        </a:solidFill>
                      </a:endParaRPr>
                    </a:p>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see </a:t>
                      </a:r>
                      <a:r>
                        <a:rPr lang="en-US" sz="900" u="sng" strike="noStrike" cap="none">
                          <a:solidFill>
                            <a:schemeClr val="hlink"/>
                          </a:solidFill>
                          <a:hlinkClick r:id="" action="ppaction://noaction"/>
                        </a:rPr>
                        <a:t>slide</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066" name="Google Shape;4066;p189"/>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150</a:t>
            </a:fld>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4071"/>
        <p:cNvGrpSpPr/>
        <p:nvPr/>
      </p:nvGrpSpPr>
      <p:grpSpPr>
        <a:xfrm>
          <a:off x="0" y="0"/>
          <a:ext cx="0" cy="0"/>
          <a:chOff x="0" y="0"/>
          <a:chExt cx="0" cy="0"/>
        </a:xfrm>
      </p:grpSpPr>
      <p:sp>
        <p:nvSpPr>
          <p:cNvPr id="4072" name="Google Shape;4072;p190"/>
          <p:cNvSpPr txBox="1">
            <a:spLocks noGrp="1"/>
          </p:cNvSpPr>
          <p:nvPr>
            <p:ph type="title"/>
          </p:nvPr>
        </p:nvSpPr>
        <p:spPr>
          <a:xfrm>
            <a:off x="342901" y="153634"/>
            <a:ext cx="11437800" cy="2742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Agent | Design Principles</a:t>
            </a:r>
            <a:endParaRPr/>
          </a:p>
        </p:txBody>
      </p:sp>
      <p:graphicFrame>
        <p:nvGraphicFramePr>
          <p:cNvPr id="4073" name="Google Shape;4073;p190"/>
          <p:cNvGraphicFramePr/>
          <p:nvPr/>
        </p:nvGraphicFramePr>
        <p:xfrm>
          <a:off x="377100" y="850392"/>
          <a:ext cx="3000000" cy="3000000"/>
        </p:xfrm>
        <a:graphic>
          <a:graphicData uri="http://schemas.openxmlformats.org/drawingml/2006/table">
            <a:tbl>
              <a:tblPr>
                <a:noFill/>
                <a:tableStyleId>{5B932E3E-EDF4-40F3-B798-486C42625229}</a:tableStyleId>
              </a:tblPr>
              <a:tblGrid>
                <a:gridCol w="1984250">
                  <a:extLst>
                    <a:ext uri="{9D8B030D-6E8A-4147-A177-3AD203B41FA5}">
                      <a16:colId xmlns:a16="http://schemas.microsoft.com/office/drawing/2014/main" val="20000"/>
                    </a:ext>
                  </a:extLst>
                </a:gridCol>
                <a:gridCol w="3236975">
                  <a:extLst>
                    <a:ext uri="{9D8B030D-6E8A-4147-A177-3AD203B41FA5}">
                      <a16:colId xmlns:a16="http://schemas.microsoft.com/office/drawing/2014/main" val="20001"/>
                    </a:ext>
                  </a:extLst>
                </a:gridCol>
                <a:gridCol w="3236975">
                  <a:extLst>
                    <a:ext uri="{9D8B030D-6E8A-4147-A177-3AD203B41FA5}">
                      <a16:colId xmlns:a16="http://schemas.microsoft.com/office/drawing/2014/main" val="20002"/>
                    </a:ext>
                  </a:extLst>
                </a:gridCol>
                <a:gridCol w="3236975">
                  <a:extLst>
                    <a:ext uri="{9D8B030D-6E8A-4147-A177-3AD203B41FA5}">
                      <a16:colId xmlns:a16="http://schemas.microsoft.com/office/drawing/2014/main" val="20003"/>
                    </a:ext>
                  </a:extLst>
                </a:gridCol>
              </a:tblGrid>
              <a:tr h="667500">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Considerations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Principles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Why this principles?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Anti-patterns/Not recommended</a:t>
                      </a:r>
                      <a:endParaRPr sz="1200" b="1" u="none" strike="noStrike" cap="none">
                        <a:solidFill>
                          <a:schemeClr val="lt1"/>
                        </a:solidFill>
                      </a:endParaRPr>
                    </a:p>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(if any)</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1063675">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Data to model and Model to Data</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850" u="none" strike="noStrike" cap="none">
                          <a:solidFill>
                            <a:schemeClr val="dk1"/>
                          </a:solidFill>
                        </a:rPr>
                        <a:t>In Agentic Architecture, we must accommodate both “data to model” and “model to data” patterns. Data to model is when we ingest the data from source systems and vectorize them in vector stores. Model to Data is when the model retrieves the data from its source. </a:t>
                      </a:r>
                      <a:endParaRPr sz="85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850" u="none" strike="noStrike" cap="none">
                          <a:solidFill>
                            <a:schemeClr val="dk1"/>
                          </a:solidFill>
                        </a:rPr>
                        <a:t>Data to model pattern requires additional overhead of developing reconciliation mechanism to ensure that information is lost when the data travels to the model</a:t>
                      </a:r>
                      <a:endParaRPr sz="85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850" u="none" strike="noStrike" cap="none">
                          <a:solidFill>
                            <a:schemeClr val="dk1"/>
                          </a:solidFill>
                        </a:rPr>
                        <a:t>Model to data should be prioritized over </a:t>
                      </a:r>
                      <a:r>
                        <a:rPr lang="en-US" sz="850" b="1" u="none" strike="noStrike" cap="none">
                          <a:solidFill>
                            <a:schemeClr val="dk1"/>
                          </a:solidFill>
                        </a:rPr>
                        <a:t>data to model pattern</a:t>
                      </a:r>
                      <a:endParaRPr sz="850" b="1"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1"/>
                  </a:ext>
                </a:extLst>
              </a:tr>
              <a:tr h="1063675">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Configurable Agents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850" u="none" strike="noStrike" cap="none">
                          <a:solidFill>
                            <a:schemeClr val="dk1"/>
                          </a:solidFill>
                        </a:rPr>
                        <a:t>Agent behavior must be configurable – allowing prompts, tools , policies and underlying models to be externally defined and dynamically adjusted – so that the agent can evolve without significant code changes as the AI landscape and enterprise requirements continue to evolve</a:t>
                      </a:r>
                      <a:endParaRPr sz="85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850" u="none" strike="noStrike" cap="none">
                          <a:solidFill>
                            <a:schemeClr val="dk1"/>
                          </a:solidFill>
                        </a:rPr>
                        <a:t>The AI stack is undergoing continuous innovation. Tight coupling of the agent ecosystem makes the system brittle and unable to adapt quickly to leverage newer innovations</a:t>
                      </a:r>
                      <a:endParaRPr sz="85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2"/>
                  </a:ext>
                </a:extLst>
              </a:tr>
              <a:tr h="1063675">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Protocol aware agents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850" u="none" strike="noStrike" cap="none">
                          <a:solidFill>
                            <a:schemeClr val="dk1"/>
                          </a:solidFill>
                        </a:rPr>
                        <a:t>Agent frameworks must natively support standardized interaction protocols such as A2A, so that agents automatically produce protocol-compliant messages, actions, status and tasks without developers manually instrumenting the protocol logic. Where native support is not there, reusable protocol adapters to be provided.</a:t>
                      </a:r>
                      <a:endParaRPr sz="85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850" u="none" strike="noStrike" cap="none">
                          <a:solidFill>
                            <a:schemeClr val="dk1"/>
                          </a:solidFill>
                        </a:rPr>
                        <a:t>As agent ecosystems expand, standardized protocols become essential for reliable cross-agent communication and orchestration. Making it part of the framework enables consistent implementation of the protocol standards</a:t>
                      </a:r>
                      <a:endParaRPr sz="85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074" name="Google Shape;4074;p190"/>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151</a:t>
            </a:fld>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4079"/>
        <p:cNvGrpSpPr/>
        <p:nvPr/>
      </p:nvGrpSpPr>
      <p:grpSpPr>
        <a:xfrm>
          <a:off x="0" y="0"/>
          <a:ext cx="0" cy="0"/>
          <a:chOff x="0" y="0"/>
          <a:chExt cx="0" cy="0"/>
        </a:xfrm>
      </p:grpSpPr>
      <p:sp>
        <p:nvSpPr>
          <p:cNvPr id="4080" name="Google Shape;4080;p191"/>
          <p:cNvSpPr txBox="1">
            <a:spLocks noGrp="1"/>
          </p:cNvSpPr>
          <p:nvPr>
            <p:ph type="title"/>
          </p:nvPr>
        </p:nvSpPr>
        <p:spPr>
          <a:xfrm>
            <a:off x="342901" y="153634"/>
            <a:ext cx="11437800" cy="2742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Agent | Design Principles | Macro Vs Micro Agents</a:t>
            </a:r>
            <a:endParaRPr/>
          </a:p>
        </p:txBody>
      </p:sp>
      <p:grpSp>
        <p:nvGrpSpPr>
          <p:cNvPr id="4081" name="Google Shape;4081;p191"/>
          <p:cNvGrpSpPr/>
          <p:nvPr/>
        </p:nvGrpSpPr>
        <p:grpSpPr>
          <a:xfrm>
            <a:off x="342904" y="789575"/>
            <a:ext cx="11770139" cy="5650000"/>
            <a:chOff x="229850" y="789575"/>
            <a:chExt cx="11883028" cy="5650000"/>
          </a:xfrm>
        </p:grpSpPr>
        <p:sp>
          <p:nvSpPr>
            <p:cNvPr id="4082" name="Google Shape;4082;p191"/>
            <p:cNvSpPr/>
            <p:nvPr/>
          </p:nvSpPr>
          <p:spPr>
            <a:xfrm>
              <a:off x="1578682" y="1341026"/>
              <a:ext cx="4073100" cy="977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Channels and Consumers</a:t>
              </a:r>
              <a:endParaRPr sz="1100" b="1" i="0" u="none" strike="noStrike" cap="none">
                <a:solidFill>
                  <a:srgbClr val="000000"/>
                </a:solidFill>
                <a:latin typeface="Arial"/>
                <a:ea typeface="Arial"/>
                <a:cs typeface="Arial"/>
                <a:sym typeface="Arial"/>
              </a:endParaRPr>
            </a:p>
          </p:txBody>
        </p:sp>
        <p:sp>
          <p:nvSpPr>
            <p:cNvPr id="4083" name="Google Shape;4083;p191"/>
            <p:cNvSpPr/>
            <p:nvPr/>
          </p:nvSpPr>
          <p:spPr>
            <a:xfrm>
              <a:off x="1779193" y="1754601"/>
              <a:ext cx="1102800" cy="390300"/>
            </a:xfrm>
            <a:prstGeom prst="rect">
              <a:avLst/>
            </a:prstGeom>
            <a:noFill/>
            <a:ln w="13550" cap="flat" cmpd="sng">
              <a:solidFill>
                <a:schemeClr val="dk2"/>
              </a:solidFill>
              <a:prstDash val="solid"/>
              <a:round/>
              <a:headEnd type="none" w="sm" len="sm"/>
              <a:tailEnd type="none" w="sm" len="sm"/>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89" b="0" i="0" u="none" strike="noStrike" cap="none">
                  <a:solidFill>
                    <a:srgbClr val="000000"/>
                  </a:solidFill>
                  <a:latin typeface="Arial"/>
                  <a:ea typeface="Arial"/>
                  <a:cs typeface="Arial"/>
                  <a:sym typeface="Arial"/>
                </a:rPr>
                <a:t>Web/Mobile</a:t>
              </a:r>
              <a:endParaRPr sz="1089" b="0" i="0" u="none" strike="noStrike" cap="none">
                <a:solidFill>
                  <a:srgbClr val="000000"/>
                </a:solidFill>
                <a:latin typeface="Arial"/>
                <a:ea typeface="Arial"/>
                <a:cs typeface="Arial"/>
                <a:sym typeface="Arial"/>
              </a:endParaRPr>
            </a:p>
          </p:txBody>
        </p:sp>
        <p:sp>
          <p:nvSpPr>
            <p:cNvPr id="4084" name="Google Shape;4084;p191"/>
            <p:cNvSpPr/>
            <p:nvPr/>
          </p:nvSpPr>
          <p:spPr>
            <a:xfrm>
              <a:off x="3028127" y="1754601"/>
              <a:ext cx="1182600" cy="390300"/>
            </a:xfrm>
            <a:prstGeom prst="rect">
              <a:avLst/>
            </a:prstGeom>
            <a:noFill/>
            <a:ln w="13550" cap="flat" cmpd="sng">
              <a:solidFill>
                <a:schemeClr val="dk2"/>
              </a:solidFill>
              <a:prstDash val="solid"/>
              <a:round/>
              <a:headEnd type="none" w="sm" len="sm"/>
              <a:tailEnd type="none" w="sm" len="sm"/>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89" b="0" i="0" u="none" strike="noStrike" cap="none">
                  <a:solidFill>
                    <a:srgbClr val="000000"/>
                  </a:solidFill>
                  <a:latin typeface="Arial"/>
                  <a:ea typeface="Arial"/>
                  <a:cs typeface="Arial"/>
                  <a:sym typeface="Arial"/>
                </a:rPr>
                <a:t>Contact Center</a:t>
              </a:r>
              <a:endParaRPr sz="1089" b="0" i="0" u="none" strike="noStrike" cap="none">
                <a:solidFill>
                  <a:srgbClr val="000000"/>
                </a:solidFill>
                <a:latin typeface="Arial"/>
                <a:ea typeface="Arial"/>
                <a:cs typeface="Arial"/>
                <a:sym typeface="Arial"/>
              </a:endParaRPr>
            </a:p>
          </p:txBody>
        </p:sp>
        <p:sp>
          <p:nvSpPr>
            <p:cNvPr id="4085" name="Google Shape;4085;p191"/>
            <p:cNvSpPr/>
            <p:nvPr/>
          </p:nvSpPr>
          <p:spPr>
            <a:xfrm>
              <a:off x="4331793" y="1754601"/>
              <a:ext cx="1182600" cy="390300"/>
            </a:xfrm>
            <a:prstGeom prst="rect">
              <a:avLst/>
            </a:prstGeom>
            <a:noFill/>
            <a:ln w="13550" cap="flat" cmpd="sng">
              <a:solidFill>
                <a:schemeClr val="dk2"/>
              </a:solidFill>
              <a:prstDash val="solid"/>
              <a:round/>
              <a:headEnd type="none" w="sm" len="sm"/>
              <a:tailEnd type="none" w="sm" len="sm"/>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89" b="0" i="0" u="none" strike="noStrike" cap="none">
                  <a:solidFill>
                    <a:srgbClr val="000000"/>
                  </a:solidFill>
                  <a:latin typeface="Arial"/>
                  <a:ea typeface="Arial"/>
                  <a:cs typeface="Arial"/>
                  <a:sym typeface="Arial"/>
                </a:rPr>
                <a:t>Partner/3rd Party</a:t>
              </a:r>
              <a:endParaRPr sz="1089" b="0" i="0" u="none" strike="noStrike" cap="none">
                <a:solidFill>
                  <a:srgbClr val="000000"/>
                </a:solidFill>
                <a:latin typeface="Arial"/>
                <a:ea typeface="Arial"/>
                <a:cs typeface="Arial"/>
                <a:sym typeface="Arial"/>
              </a:endParaRPr>
            </a:p>
          </p:txBody>
        </p:sp>
        <p:sp>
          <p:nvSpPr>
            <p:cNvPr id="4086" name="Google Shape;4086;p191"/>
            <p:cNvSpPr/>
            <p:nvPr/>
          </p:nvSpPr>
          <p:spPr>
            <a:xfrm>
              <a:off x="1578682" y="2545877"/>
              <a:ext cx="4073100" cy="506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AI Gateway</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000000"/>
                  </a:solidFill>
                  <a:latin typeface="Arial"/>
                  <a:ea typeface="Arial"/>
                  <a:cs typeface="Arial"/>
                  <a:sym typeface="Arial"/>
                </a:rPr>
                <a:t>(AuthZ/N, Resource Policies, Telemetry, Routing)</a:t>
              </a:r>
              <a:endParaRPr sz="1100" b="1" i="1" u="none" strike="noStrike" cap="none">
                <a:solidFill>
                  <a:srgbClr val="000000"/>
                </a:solidFill>
                <a:latin typeface="Arial"/>
                <a:ea typeface="Arial"/>
                <a:cs typeface="Arial"/>
                <a:sym typeface="Arial"/>
              </a:endParaRPr>
            </a:p>
          </p:txBody>
        </p:sp>
        <p:sp>
          <p:nvSpPr>
            <p:cNvPr id="4087" name="Google Shape;4087;p191"/>
            <p:cNvSpPr/>
            <p:nvPr/>
          </p:nvSpPr>
          <p:spPr>
            <a:xfrm>
              <a:off x="1578682" y="3988251"/>
              <a:ext cx="4073100" cy="977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Return Management Agent</a:t>
              </a:r>
              <a:endParaRPr sz="1100" b="1" i="1" u="none" strike="noStrike" cap="none">
                <a:solidFill>
                  <a:srgbClr val="000000"/>
                </a:solidFill>
                <a:latin typeface="Arial"/>
                <a:ea typeface="Arial"/>
                <a:cs typeface="Arial"/>
                <a:sym typeface="Arial"/>
              </a:endParaRPr>
            </a:p>
          </p:txBody>
        </p:sp>
        <p:sp>
          <p:nvSpPr>
            <p:cNvPr id="4088" name="Google Shape;4088;p191"/>
            <p:cNvSpPr/>
            <p:nvPr/>
          </p:nvSpPr>
          <p:spPr>
            <a:xfrm>
              <a:off x="1779182" y="4406747"/>
              <a:ext cx="1006800" cy="390300"/>
            </a:xfrm>
            <a:prstGeom prst="rect">
              <a:avLst/>
            </a:prstGeom>
            <a:noFill/>
            <a:ln w="13550" cap="flat" cmpd="sng">
              <a:solidFill>
                <a:schemeClr val="dk2"/>
              </a:solidFill>
              <a:prstDash val="solid"/>
              <a:round/>
              <a:headEnd type="none" w="sm" len="sm"/>
              <a:tailEnd type="none" w="sm" len="sm"/>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789"/>
                <a:buFont typeface="Arial"/>
                <a:buNone/>
              </a:pPr>
              <a:r>
                <a:rPr lang="en-US" sz="789" b="0" i="0" u="none" strike="noStrike" cap="none">
                  <a:solidFill>
                    <a:srgbClr val="000000"/>
                  </a:solidFill>
                  <a:latin typeface="Arial"/>
                  <a:ea typeface="Arial"/>
                  <a:cs typeface="Arial"/>
                  <a:sym typeface="Arial"/>
                </a:rPr>
                <a:t>Eligibility Check Agent</a:t>
              </a:r>
              <a:endParaRPr sz="789" b="0" i="0" u="none" strike="noStrike" cap="none">
                <a:solidFill>
                  <a:srgbClr val="000000"/>
                </a:solidFill>
                <a:latin typeface="Arial"/>
                <a:ea typeface="Arial"/>
                <a:cs typeface="Arial"/>
                <a:sym typeface="Arial"/>
              </a:endParaRPr>
            </a:p>
          </p:txBody>
        </p:sp>
        <p:sp>
          <p:nvSpPr>
            <p:cNvPr id="4089" name="Google Shape;4089;p191"/>
            <p:cNvSpPr/>
            <p:nvPr/>
          </p:nvSpPr>
          <p:spPr>
            <a:xfrm>
              <a:off x="3103505" y="4406747"/>
              <a:ext cx="1006800" cy="390300"/>
            </a:xfrm>
            <a:prstGeom prst="rect">
              <a:avLst/>
            </a:prstGeom>
            <a:noFill/>
            <a:ln w="13550" cap="flat" cmpd="sng">
              <a:solidFill>
                <a:schemeClr val="dk2"/>
              </a:solidFill>
              <a:prstDash val="solid"/>
              <a:round/>
              <a:headEnd type="none" w="sm" len="sm"/>
              <a:tailEnd type="none" w="sm" len="sm"/>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789"/>
                <a:buFont typeface="Arial"/>
                <a:buNone/>
              </a:pPr>
              <a:r>
                <a:rPr lang="en-US" sz="789" b="0" i="0" u="none" strike="noStrike" cap="none">
                  <a:solidFill>
                    <a:srgbClr val="000000"/>
                  </a:solidFill>
                  <a:latin typeface="Arial"/>
                  <a:ea typeface="Arial"/>
                  <a:cs typeface="Arial"/>
                  <a:sym typeface="Arial"/>
                </a:rPr>
                <a:t>Label Creation Agent</a:t>
              </a:r>
              <a:endParaRPr sz="789" b="0" i="0" u="none" strike="noStrike" cap="none">
                <a:solidFill>
                  <a:srgbClr val="000000"/>
                </a:solidFill>
                <a:latin typeface="Arial"/>
                <a:ea typeface="Arial"/>
                <a:cs typeface="Arial"/>
                <a:sym typeface="Arial"/>
              </a:endParaRPr>
            </a:p>
          </p:txBody>
        </p:sp>
        <p:sp>
          <p:nvSpPr>
            <p:cNvPr id="4090" name="Google Shape;4090;p191"/>
            <p:cNvSpPr/>
            <p:nvPr/>
          </p:nvSpPr>
          <p:spPr>
            <a:xfrm>
              <a:off x="4432407" y="4406747"/>
              <a:ext cx="1006800" cy="390300"/>
            </a:xfrm>
            <a:prstGeom prst="rect">
              <a:avLst/>
            </a:prstGeom>
            <a:noFill/>
            <a:ln w="13550" cap="flat" cmpd="sng">
              <a:solidFill>
                <a:schemeClr val="dk2"/>
              </a:solidFill>
              <a:prstDash val="solid"/>
              <a:round/>
              <a:headEnd type="none" w="sm" len="sm"/>
              <a:tailEnd type="none" w="sm" len="sm"/>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789"/>
                <a:buFont typeface="Arial"/>
                <a:buNone/>
              </a:pPr>
              <a:r>
                <a:rPr lang="en-US" sz="789" b="0" i="0" u="none" strike="noStrike" cap="none">
                  <a:solidFill>
                    <a:srgbClr val="000000"/>
                  </a:solidFill>
                  <a:latin typeface="Arial"/>
                  <a:ea typeface="Arial"/>
                  <a:cs typeface="Arial"/>
                  <a:sym typeface="Arial"/>
                </a:rPr>
                <a:t>Refund Agent</a:t>
              </a:r>
              <a:endParaRPr sz="789" b="0" i="0" u="none" strike="noStrike" cap="none">
                <a:solidFill>
                  <a:srgbClr val="000000"/>
                </a:solidFill>
                <a:latin typeface="Arial"/>
                <a:ea typeface="Arial"/>
                <a:cs typeface="Arial"/>
                <a:sym typeface="Arial"/>
              </a:endParaRPr>
            </a:p>
          </p:txBody>
        </p:sp>
        <p:cxnSp>
          <p:nvCxnSpPr>
            <p:cNvPr id="4091" name="Google Shape;4091;p191"/>
            <p:cNvCxnSpPr>
              <a:stCxn id="4088" idx="3"/>
              <a:endCxn id="4089" idx="1"/>
            </p:cNvCxnSpPr>
            <p:nvPr/>
          </p:nvCxnSpPr>
          <p:spPr>
            <a:xfrm>
              <a:off x="2785982" y="4601897"/>
              <a:ext cx="317400" cy="0"/>
            </a:xfrm>
            <a:prstGeom prst="straightConnector1">
              <a:avLst/>
            </a:prstGeom>
            <a:noFill/>
            <a:ln w="9525" cap="flat" cmpd="sng">
              <a:solidFill>
                <a:schemeClr val="dk2"/>
              </a:solidFill>
              <a:prstDash val="solid"/>
              <a:round/>
              <a:headEnd type="none" w="sm" len="sm"/>
              <a:tailEnd type="triangle" w="med" len="med"/>
            </a:ln>
          </p:spPr>
        </p:cxnSp>
        <p:cxnSp>
          <p:nvCxnSpPr>
            <p:cNvPr id="4092" name="Google Shape;4092;p191"/>
            <p:cNvCxnSpPr>
              <a:stCxn id="4089" idx="3"/>
              <a:endCxn id="4090" idx="1"/>
            </p:cNvCxnSpPr>
            <p:nvPr/>
          </p:nvCxnSpPr>
          <p:spPr>
            <a:xfrm>
              <a:off x="4110305" y="4601897"/>
              <a:ext cx="322200" cy="0"/>
            </a:xfrm>
            <a:prstGeom prst="straightConnector1">
              <a:avLst/>
            </a:prstGeom>
            <a:noFill/>
            <a:ln w="9525" cap="flat" cmpd="sng">
              <a:solidFill>
                <a:schemeClr val="dk2"/>
              </a:solidFill>
              <a:prstDash val="solid"/>
              <a:round/>
              <a:headEnd type="none" w="sm" len="sm"/>
              <a:tailEnd type="triangle" w="med" len="med"/>
            </a:ln>
          </p:spPr>
        </p:cxnSp>
        <p:sp>
          <p:nvSpPr>
            <p:cNvPr id="4093" name="Google Shape;4093;p191"/>
            <p:cNvSpPr/>
            <p:nvPr/>
          </p:nvSpPr>
          <p:spPr>
            <a:xfrm>
              <a:off x="1578682" y="3294387"/>
              <a:ext cx="4073100" cy="390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Orchestration</a:t>
              </a:r>
              <a:endParaRPr sz="1100" b="1" i="1" u="none" strike="noStrike" cap="none">
                <a:solidFill>
                  <a:srgbClr val="000000"/>
                </a:solidFill>
                <a:latin typeface="Arial"/>
                <a:ea typeface="Arial"/>
                <a:cs typeface="Arial"/>
                <a:sym typeface="Arial"/>
              </a:endParaRPr>
            </a:p>
          </p:txBody>
        </p:sp>
        <p:sp>
          <p:nvSpPr>
            <p:cNvPr id="4094" name="Google Shape;4094;p191"/>
            <p:cNvSpPr/>
            <p:nvPr/>
          </p:nvSpPr>
          <p:spPr>
            <a:xfrm>
              <a:off x="229850" y="1341026"/>
              <a:ext cx="1102800" cy="3624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Enterprise Apps</a:t>
              </a:r>
              <a:endParaRPr sz="1400" b="1" i="0" u="none" strike="noStrike" cap="none">
                <a:solidFill>
                  <a:srgbClr val="000000"/>
                </a:solidFill>
                <a:latin typeface="Arial"/>
                <a:ea typeface="Arial"/>
                <a:cs typeface="Arial"/>
                <a:sym typeface="Arial"/>
              </a:endParaRPr>
            </a:p>
          </p:txBody>
        </p:sp>
        <p:sp>
          <p:nvSpPr>
            <p:cNvPr id="4095" name="Google Shape;4095;p191"/>
            <p:cNvSpPr/>
            <p:nvPr/>
          </p:nvSpPr>
          <p:spPr>
            <a:xfrm>
              <a:off x="388118" y="2406330"/>
              <a:ext cx="741000" cy="390300"/>
            </a:xfrm>
            <a:prstGeom prst="rect">
              <a:avLst/>
            </a:prstGeom>
            <a:noFill/>
            <a:ln w="13550" cap="flat" cmpd="sng">
              <a:solidFill>
                <a:schemeClr val="dk2"/>
              </a:solidFill>
              <a:prstDash val="solid"/>
              <a:round/>
              <a:headEnd type="none" w="sm" len="sm"/>
              <a:tailEnd type="none" w="sm" len="sm"/>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89" b="0" i="0" u="none" strike="noStrike" cap="none">
                  <a:solidFill>
                    <a:srgbClr val="000000"/>
                  </a:solidFill>
                  <a:latin typeface="Arial"/>
                  <a:ea typeface="Arial"/>
                  <a:cs typeface="Arial"/>
                  <a:sym typeface="Arial"/>
                </a:rPr>
                <a:t>OMS</a:t>
              </a:r>
              <a:endParaRPr sz="1089" b="0" i="0" u="none" strike="noStrike" cap="none">
                <a:solidFill>
                  <a:srgbClr val="000000"/>
                </a:solidFill>
                <a:latin typeface="Arial"/>
                <a:ea typeface="Arial"/>
                <a:cs typeface="Arial"/>
                <a:sym typeface="Arial"/>
              </a:endParaRPr>
            </a:p>
          </p:txBody>
        </p:sp>
        <p:sp>
          <p:nvSpPr>
            <p:cNvPr id="4096" name="Google Shape;4096;p191"/>
            <p:cNvSpPr/>
            <p:nvPr/>
          </p:nvSpPr>
          <p:spPr>
            <a:xfrm>
              <a:off x="387293" y="3001605"/>
              <a:ext cx="741000" cy="390300"/>
            </a:xfrm>
            <a:prstGeom prst="rect">
              <a:avLst/>
            </a:prstGeom>
            <a:noFill/>
            <a:ln w="13550" cap="flat" cmpd="sng">
              <a:solidFill>
                <a:schemeClr val="dk2"/>
              </a:solidFill>
              <a:prstDash val="solid"/>
              <a:round/>
              <a:headEnd type="none" w="sm" len="sm"/>
              <a:tailEnd type="none" w="sm" len="sm"/>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89" b="0" i="0" u="none" strike="noStrike" cap="none">
                  <a:solidFill>
                    <a:srgbClr val="000000"/>
                  </a:solidFill>
                  <a:latin typeface="Arial"/>
                  <a:ea typeface="Arial"/>
                  <a:cs typeface="Arial"/>
                  <a:sym typeface="Arial"/>
                </a:rPr>
                <a:t>WMS</a:t>
              </a:r>
              <a:endParaRPr sz="1089" b="0" i="0" u="none" strike="noStrike" cap="none">
                <a:solidFill>
                  <a:srgbClr val="000000"/>
                </a:solidFill>
                <a:latin typeface="Arial"/>
                <a:ea typeface="Arial"/>
                <a:cs typeface="Arial"/>
                <a:sym typeface="Arial"/>
              </a:endParaRPr>
            </a:p>
          </p:txBody>
        </p:sp>
        <p:cxnSp>
          <p:nvCxnSpPr>
            <p:cNvPr id="4097" name="Google Shape;4097;p191"/>
            <p:cNvCxnSpPr>
              <a:stCxn id="4083" idx="2"/>
              <a:endCxn id="4086" idx="0"/>
            </p:cNvCxnSpPr>
            <p:nvPr/>
          </p:nvCxnSpPr>
          <p:spPr>
            <a:xfrm rot="-5400000" flipH="1">
              <a:off x="2772343" y="1703151"/>
              <a:ext cx="401100" cy="1284600"/>
            </a:xfrm>
            <a:prstGeom prst="curvedConnector3">
              <a:avLst>
                <a:gd name="adj1" fmla="val 49985"/>
              </a:avLst>
            </a:prstGeom>
            <a:noFill/>
            <a:ln w="9525" cap="flat" cmpd="sng">
              <a:solidFill>
                <a:schemeClr val="dk2"/>
              </a:solidFill>
              <a:prstDash val="solid"/>
              <a:round/>
              <a:headEnd type="none" w="sm" len="sm"/>
              <a:tailEnd type="none" w="sm" len="sm"/>
            </a:ln>
          </p:spPr>
        </p:cxnSp>
        <p:cxnSp>
          <p:nvCxnSpPr>
            <p:cNvPr id="4098" name="Google Shape;4098;p191"/>
            <p:cNvCxnSpPr>
              <a:stCxn id="4085" idx="2"/>
              <a:endCxn id="4086" idx="0"/>
            </p:cNvCxnSpPr>
            <p:nvPr/>
          </p:nvCxnSpPr>
          <p:spPr>
            <a:xfrm rot="5400000">
              <a:off x="4068543" y="1691451"/>
              <a:ext cx="401100" cy="1308000"/>
            </a:xfrm>
            <a:prstGeom prst="curvedConnector3">
              <a:avLst>
                <a:gd name="adj1" fmla="val 49985"/>
              </a:avLst>
            </a:prstGeom>
            <a:noFill/>
            <a:ln w="9525" cap="flat" cmpd="sng">
              <a:solidFill>
                <a:schemeClr val="dk2"/>
              </a:solidFill>
              <a:prstDash val="solid"/>
              <a:round/>
              <a:headEnd type="none" w="sm" len="sm"/>
              <a:tailEnd type="none" w="sm" len="sm"/>
            </a:ln>
          </p:spPr>
        </p:cxnSp>
        <p:cxnSp>
          <p:nvCxnSpPr>
            <p:cNvPr id="4099" name="Google Shape;4099;p191"/>
            <p:cNvCxnSpPr>
              <a:stCxn id="4084" idx="2"/>
              <a:endCxn id="4086" idx="0"/>
            </p:cNvCxnSpPr>
            <p:nvPr/>
          </p:nvCxnSpPr>
          <p:spPr>
            <a:xfrm flipH="1">
              <a:off x="3615227" y="2144901"/>
              <a:ext cx="4200" cy="401100"/>
            </a:xfrm>
            <a:prstGeom prst="straightConnector1">
              <a:avLst/>
            </a:prstGeom>
            <a:noFill/>
            <a:ln w="9525" cap="flat" cmpd="sng">
              <a:solidFill>
                <a:schemeClr val="dk2"/>
              </a:solidFill>
              <a:prstDash val="solid"/>
              <a:round/>
              <a:headEnd type="none" w="sm" len="sm"/>
              <a:tailEnd type="triangle" w="med" len="med"/>
            </a:ln>
          </p:spPr>
        </p:cxnSp>
        <p:cxnSp>
          <p:nvCxnSpPr>
            <p:cNvPr id="4100" name="Google Shape;4100;p191"/>
            <p:cNvCxnSpPr>
              <a:stCxn id="4094" idx="3"/>
              <a:endCxn id="4086" idx="1"/>
            </p:cNvCxnSpPr>
            <p:nvPr/>
          </p:nvCxnSpPr>
          <p:spPr>
            <a:xfrm rot="10800000" flipH="1">
              <a:off x="1332650" y="2799326"/>
              <a:ext cx="246000" cy="354000"/>
            </a:xfrm>
            <a:prstGeom prst="bentConnector3">
              <a:avLst>
                <a:gd name="adj1" fmla="val -33622"/>
              </a:avLst>
            </a:prstGeom>
            <a:noFill/>
            <a:ln w="9525" cap="flat" cmpd="sng">
              <a:solidFill>
                <a:schemeClr val="dk2"/>
              </a:solidFill>
              <a:prstDash val="solid"/>
              <a:round/>
              <a:headEnd type="triangle" w="med" len="med"/>
              <a:tailEnd type="stealth" w="med" len="med"/>
            </a:ln>
          </p:spPr>
        </p:cxnSp>
        <p:cxnSp>
          <p:nvCxnSpPr>
            <p:cNvPr id="4101" name="Google Shape;4101;p191"/>
            <p:cNvCxnSpPr>
              <a:stCxn id="4086" idx="2"/>
              <a:endCxn id="4093" idx="0"/>
            </p:cNvCxnSpPr>
            <p:nvPr/>
          </p:nvCxnSpPr>
          <p:spPr>
            <a:xfrm rot="-5400000" flipH="1">
              <a:off x="3494632" y="3173177"/>
              <a:ext cx="241800" cy="600"/>
            </a:xfrm>
            <a:prstGeom prst="bentConnector3">
              <a:avLst>
                <a:gd name="adj1" fmla="val 50002"/>
              </a:avLst>
            </a:prstGeom>
            <a:noFill/>
            <a:ln w="9525" cap="flat" cmpd="sng">
              <a:solidFill>
                <a:schemeClr val="dk2"/>
              </a:solidFill>
              <a:prstDash val="solid"/>
              <a:round/>
              <a:headEnd type="stealth" w="med" len="med"/>
              <a:tailEnd type="stealth" w="med" len="med"/>
            </a:ln>
          </p:spPr>
        </p:cxnSp>
        <p:cxnSp>
          <p:nvCxnSpPr>
            <p:cNvPr id="4102" name="Google Shape;4102;p191"/>
            <p:cNvCxnSpPr/>
            <p:nvPr/>
          </p:nvCxnSpPr>
          <p:spPr>
            <a:xfrm rot="-5400000" flipH="1">
              <a:off x="3496637" y="3814360"/>
              <a:ext cx="241800" cy="600"/>
            </a:xfrm>
            <a:prstGeom prst="bentConnector3">
              <a:avLst>
                <a:gd name="adj1" fmla="val 50002"/>
              </a:avLst>
            </a:prstGeom>
            <a:noFill/>
            <a:ln w="9525" cap="flat" cmpd="sng">
              <a:solidFill>
                <a:schemeClr val="dk2"/>
              </a:solidFill>
              <a:prstDash val="solid"/>
              <a:round/>
              <a:headEnd type="stealth" w="med" len="med"/>
              <a:tailEnd type="stealth" w="med" len="med"/>
            </a:ln>
          </p:spPr>
        </p:cxnSp>
        <p:sp>
          <p:nvSpPr>
            <p:cNvPr id="4103" name="Google Shape;4103;p191"/>
            <p:cNvSpPr/>
            <p:nvPr/>
          </p:nvSpPr>
          <p:spPr>
            <a:xfrm>
              <a:off x="7891309" y="1359373"/>
              <a:ext cx="4073100" cy="977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Channels and Consumers</a:t>
              </a:r>
              <a:endParaRPr sz="1100" b="1" i="0" u="none" strike="noStrike" cap="none">
                <a:solidFill>
                  <a:srgbClr val="000000"/>
                </a:solidFill>
                <a:latin typeface="Arial"/>
                <a:ea typeface="Arial"/>
                <a:cs typeface="Arial"/>
                <a:sym typeface="Arial"/>
              </a:endParaRPr>
            </a:p>
          </p:txBody>
        </p:sp>
        <p:sp>
          <p:nvSpPr>
            <p:cNvPr id="4104" name="Google Shape;4104;p191"/>
            <p:cNvSpPr/>
            <p:nvPr/>
          </p:nvSpPr>
          <p:spPr>
            <a:xfrm>
              <a:off x="8091821" y="1772948"/>
              <a:ext cx="1102800" cy="390300"/>
            </a:xfrm>
            <a:prstGeom prst="rect">
              <a:avLst/>
            </a:prstGeom>
            <a:noFill/>
            <a:ln w="13550" cap="flat" cmpd="sng">
              <a:solidFill>
                <a:schemeClr val="dk2"/>
              </a:solidFill>
              <a:prstDash val="solid"/>
              <a:round/>
              <a:headEnd type="none" w="sm" len="sm"/>
              <a:tailEnd type="none" w="sm" len="sm"/>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89" b="0" i="0" u="none" strike="noStrike" cap="none">
                  <a:solidFill>
                    <a:srgbClr val="000000"/>
                  </a:solidFill>
                  <a:latin typeface="Arial"/>
                  <a:ea typeface="Arial"/>
                  <a:cs typeface="Arial"/>
                  <a:sym typeface="Arial"/>
                </a:rPr>
                <a:t>Web/Mobile</a:t>
              </a:r>
              <a:endParaRPr sz="1089" b="0" i="0" u="none" strike="noStrike" cap="none">
                <a:solidFill>
                  <a:srgbClr val="000000"/>
                </a:solidFill>
                <a:latin typeface="Arial"/>
                <a:ea typeface="Arial"/>
                <a:cs typeface="Arial"/>
                <a:sym typeface="Arial"/>
              </a:endParaRPr>
            </a:p>
          </p:txBody>
        </p:sp>
        <p:sp>
          <p:nvSpPr>
            <p:cNvPr id="4105" name="Google Shape;4105;p191"/>
            <p:cNvSpPr/>
            <p:nvPr/>
          </p:nvSpPr>
          <p:spPr>
            <a:xfrm>
              <a:off x="9340755" y="1772948"/>
              <a:ext cx="1182600" cy="390300"/>
            </a:xfrm>
            <a:prstGeom prst="rect">
              <a:avLst/>
            </a:prstGeom>
            <a:noFill/>
            <a:ln w="13550" cap="flat" cmpd="sng">
              <a:solidFill>
                <a:schemeClr val="dk2"/>
              </a:solidFill>
              <a:prstDash val="solid"/>
              <a:round/>
              <a:headEnd type="none" w="sm" len="sm"/>
              <a:tailEnd type="none" w="sm" len="sm"/>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89" b="0" i="0" u="none" strike="noStrike" cap="none">
                  <a:solidFill>
                    <a:srgbClr val="000000"/>
                  </a:solidFill>
                  <a:latin typeface="Arial"/>
                  <a:ea typeface="Arial"/>
                  <a:cs typeface="Arial"/>
                  <a:sym typeface="Arial"/>
                </a:rPr>
                <a:t>Contact Center</a:t>
              </a:r>
              <a:endParaRPr sz="1089" b="0" i="0" u="none" strike="noStrike" cap="none">
                <a:solidFill>
                  <a:srgbClr val="000000"/>
                </a:solidFill>
                <a:latin typeface="Arial"/>
                <a:ea typeface="Arial"/>
                <a:cs typeface="Arial"/>
                <a:sym typeface="Arial"/>
              </a:endParaRPr>
            </a:p>
          </p:txBody>
        </p:sp>
        <p:sp>
          <p:nvSpPr>
            <p:cNvPr id="4106" name="Google Shape;4106;p191"/>
            <p:cNvSpPr/>
            <p:nvPr/>
          </p:nvSpPr>
          <p:spPr>
            <a:xfrm>
              <a:off x="10644421" y="1772948"/>
              <a:ext cx="1182600" cy="390300"/>
            </a:xfrm>
            <a:prstGeom prst="rect">
              <a:avLst/>
            </a:prstGeom>
            <a:noFill/>
            <a:ln w="13550" cap="flat" cmpd="sng">
              <a:solidFill>
                <a:schemeClr val="dk2"/>
              </a:solidFill>
              <a:prstDash val="solid"/>
              <a:round/>
              <a:headEnd type="none" w="sm" len="sm"/>
              <a:tailEnd type="none" w="sm" len="sm"/>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89" b="0" i="0" u="none" strike="noStrike" cap="none">
                  <a:solidFill>
                    <a:srgbClr val="000000"/>
                  </a:solidFill>
                  <a:latin typeface="Arial"/>
                  <a:ea typeface="Arial"/>
                  <a:cs typeface="Arial"/>
                  <a:sym typeface="Arial"/>
                </a:rPr>
                <a:t>Partner/3rd Party</a:t>
              </a:r>
              <a:endParaRPr sz="1089" b="0" i="0" u="none" strike="noStrike" cap="none">
                <a:solidFill>
                  <a:srgbClr val="000000"/>
                </a:solidFill>
                <a:latin typeface="Arial"/>
                <a:ea typeface="Arial"/>
                <a:cs typeface="Arial"/>
                <a:sym typeface="Arial"/>
              </a:endParaRPr>
            </a:p>
          </p:txBody>
        </p:sp>
        <p:sp>
          <p:nvSpPr>
            <p:cNvPr id="4107" name="Google Shape;4107;p191"/>
            <p:cNvSpPr/>
            <p:nvPr/>
          </p:nvSpPr>
          <p:spPr>
            <a:xfrm>
              <a:off x="7891309" y="2564224"/>
              <a:ext cx="4073100" cy="506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AI Gateway</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000000"/>
                  </a:solidFill>
                  <a:latin typeface="Arial"/>
                  <a:ea typeface="Arial"/>
                  <a:cs typeface="Arial"/>
                  <a:sym typeface="Arial"/>
                </a:rPr>
                <a:t>(AuthZ/N, Resource Policies, Telemetry, Routing)</a:t>
              </a:r>
              <a:endParaRPr sz="1100" b="1" i="1" u="none" strike="noStrike" cap="none">
                <a:solidFill>
                  <a:srgbClr val="000000"/>
                </a:solidFill>
                <a:latin typeface="Arial"/>
                <a:ea typeface="Arial"/>
                <a:cs typeface="Arial"/>
                <a:sym typeface="Arial"/>
              </a:endParaRPr>
            </a:p>
          </p:txBody>
        </p:sp>
        <p:sp>
          <p:nvSpPr>
            <p:cNvPr id="4108" name="Google Shape;4108;p191"/>
            <p:cNvSpPr/>
            <p:nvPr/>
          </p:nvSpPr>
          <p:spPr>
            <a:xfrm>
              <a:off x="8091809" y="4425094"/>
              <a:ext cx="1006800" cy="390300"/>
            </a:xfrm>
            <a:prstGeom prst="rect">
              <a:avLst/>
            </a:prstGeom>
            <a:noFill/>
            <a:ln w="13550" cap="flat" cmpd="sng">
              <a:solidFill>
                <a:schemeClr val="dk2"/>
              </a:solidFill>
              <a:prstDash val="solid"/>
              <a:round/>
              <a:headEnd type="none" w="sm" len="sm"/>
              <a:tailEnd type="none" w="sm" len="sm"/>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789"/>
                <a:buFont typeface="Arial"/>
                <a:buNone/>
              </a:pPr>
              <a:r>
                <a:rPr lang="en-US" sz="789" b="0" i="0" u="none" strike="noStrike" cap="none">
                  <a:solidFill>
                    <a:srgbClr val="000000"/>
                  </a:solidFill>
                  <a:latin typeface="Arial"/>
                  <a:ea typeface="Arial"/>
                  <a:cs typeface="Arial"/>
                  <a:sym typeface="Arial"/>
                </a:rPr>
                <a:t>Eligibility Check Agent</a:t>
              </a:r>
              <a:endParaRPr sz="789" b="0" i="0" u="none" strike="noStrike" cap="none">
                <a:solidFill>
                  <a:srgbClr val="000000"/>
                </a:solidFill>
                <a:latin typeface="Arial"/>
                <a:ea typeface="Arial"/>
                <a:cs typeface="Arial"/>
                <a:sym typeface="Arial"/>
              </a:endParaRPr>
            </a:p>
          </p:txBody>
        </p:sp>
        <p:sp>
          <p:nvSpPr>
            <p:cNvPr id="4109" name="Google Shape;4109;p191"/>
            <p:cNvSpPr/>
            <p:nvPr/>
          </p:nvSpPr>
          <p:spPr>
            <a:xfrm>
              <a:off x="9416133" y="4425094"/>
              <a:ext cx="1006800" cy="390300"/>
            </a:xfrm>
            <a:prstGeom prst="rect">
              <a:avLst/>
            </a:prstGeom>
            <a:noFill/>
            <a:ln w="13550" cap="flat" cmpd="sng">
              <a:solidFill>
                <a:schemeClr val="dk2"/>
              </a:solidFill>
              <a:prstDash val="solid"/>
              <a:round/>
              <a:headEnd type="none" w="sm" len="sm"/>
              <a:tailEnd type="none" w="sm" len="sm"/>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789"/>
                <a:buFont typeface="Arial"/>
                <a:buNone/>
              </a:pPr>
              <a:r>
                <a:rPr lang="en-US" sz="789" b="0" i="0" u="none" strike="noStrike" cap="none">
                  <a:solidFill>
                    <a:srgbClr val="000000"/>
                  </a:solidFill>
                  <a:latin typeface="Arial"/>
                  <a:ea typeface="Arial"/>
                  <a:cs typeface="Arial"/>
                  <a:sym typeface="Arial"/>
                </a:rPr>
                <a:t>Label Creation Agent</a:t>
              </a:r>
              <a:endParaRPr sz="789" b="0" i="0" u="none" strike="noStrike" cap="none">
                <a:solidFill>
                  <a:srgbClr val="000000"/>
                </a:solidFill>
                <a:latin typeface="Arial"/>
                <a:ea typeface="Arial"/>
                <a:cs typeface="Arial"/>
                <a:sym typeface="Arial"/>
              </a:endParaRPr>
            </a:p>
          </p:txBody>
        </p:sp>
        <p:sp>
          <p:nvSpPr>
            <p:cNvPr id="4110" name="Google Shape;4110;p191"/>
            <p:cNvSpPr/>
            <p:nvPr/>
          </p:nvSpPr>
          <p:spPr>
            <a:xfrm>
              <a:off x="10745034" y="4425094"/>
              <a:ext cx="1006800" cy="390300"/>
            </a:xfrm>
            <a:prstGeom prst="rect">
              <a:avLst/>
            </a:prstGeom>
            <a:noFill/>
            <a:ln w="13550" cap="flat" cmpd="sng">
              <a:solidFill>
                <a:schemeClr val="dk2"/>
              </a:solidFill>
              <a:prstDash val="solid"/>
              <a:round/>
              <a:headEnd type="none" w="sm" len="sm"/>
              <a:tailEnd type="none" w="sm" len="sm"/>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789"/>
                <a:buFont typeface="Arial"/>
                <a:buNone/>
              </a:pPr>
              <a:r>
                <a:rPr lang="en-US" sz="789" b="0" i="0" u="none" strike="noStrike" cap="none">
                  <a:solidFill>
                    <a:srgbClr val="000000"/>
                  </a:solidFill>
                  <a:latin typeface="Arial"/>
                  <a:ea typeface="Arial"/>
                  <a:cs typeface="Arial"/>
                  <a:sym typeface="Arial"/>
                </a:rPr>
                <a:t>Refund Agent</a:t>
              </a:r>
              <a:endParaRPr sz="789" b="0" i="0" u="none" strike="noStrike" cap="none">
                <a:solidFill>
                  <a:srgbClr val="000000"/>
                </a:solidFill>
                <a:latin typeface="Arial"/>
                <a:ea typeface="Arial"/>
                <a:cs typeface="Arial"/>
                <a:sym typeface="Arial"/>
              </a:endParaRPr>
            </a:p>
          </p:txBody>
        </p:sp>
        <p:sp>
          <p:nvSpPr>
            <p:cNvPr id="4111" name="Google Shape;4111;p191"/>
            <p:cNvSpPr/>
            <p:nvPr/>
          </p:nvSpPr>
          <p:spPr>
            <a:xfrm>
              <a:off x="7891309" y="3312734"/>
              <a:ext cx="4073100" cy="390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Orchestration</a:t>
              </a:r>
              <a:endParaRPr sz="1100" b="1" i="1" u="none" strike="noStrike" cap="none">
                <a:solidFill>
                  <a:srgbClr val="000000"/>
                </a:solidFill>
                <a:latin typeface="Arial"/>
                <a:ea typeface="Arial"/>
                <a:cs typeface="Arial"/>
                <a:sym typeface="Arial"/>
              </a:endParaRPr>
            </a:p>
          </p:txBody>
        </p:sp>
        <p:sp>
          <p:nvSpPr>
            <p:cNvPr id="4112" name="Google Shape;4112;p191"/>
            <p:cNvSpPr/>
            <p:nvPr/>
          </p:nvSpPr>
          <p:spPr>
            <a:xfrm>
              <a:off x="6542478" y="1359373"/>
              <a:ext cx="1102800" cy="3624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Enterprise Apps</a:t>
              </a:r>
              <a:endParaRPr sz="1400" b="1" i="0" u="none" strike="noStrike" cap="none">
                <a:solidFill>
                  <a:srgbClr val="000000"/>
                </a:solidFill>
                <a:latin typeface="Arial"/>
                <a:ea typeface="Arial"/>
                <a:cs typeface="Arial"/>
                <a:sym typeface="Arial"/>
              </a:endParaRPr>
            </a:p>
          </p:txBody>
        </p:sp>
        <p:sp>
          <p:nvSpPr>
            <p:cNvPr id="4113" name="Google Shape;4113;p191"/>
            <p:cNvSpPr/>
            <p:nvPr/>
          </p:nvSpPr>
          <p:spPr>
            <a:xfrm>
              <a:off x="6700745" y="2424677"/>
              <a:ext cx="741000" cy="390300"/>
            </a:xfrm>
            <a:prstGeom prst="rect">
              <a:avLst/>
            </a:prstGeom>
            <a:noFill/>
            <a:ln w="13550" cap="flat" cmpd="sng">
              <a:solidFill>
                <a:schemeClr val="dk2"/>
              </a:solidFill>
              <a:prstDash val="solid"/>
              <a:round/>
              <a:headEnd type="none" w="sm" len="sm"/>
              <a:tailEnd type="none" w="sm" len="sm"/>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89" b="0" i="0" u="none" strike="noStrike" cap="none">
                  <a:solidFill>
                    <a:srgbClr val="000000"/>
                  </a:solidFill>
                  <a:latin typeface="Arial"/>
                  <a:ea typeface="Arial"/>
                  <a:cs typeface="Arial"/>
                  <a:sym typeface="Arial"/>
                </a:rPr>
                <a:t>OMS</a:t>
              </a:r>
              <a:endParaRPr sz="1089" b="0" i="0" u="none" strike="noStrike" cap="none">
                <a:solidFill>
                  <a:srgbClr val="000000"/>
                </a:solidFill>
                <a:latin typeface="Arial"/>
                <a:ea typeface="Arial"/>
                <a:cs typeface="Arial"/>
                <a:sym typeface="Arial"/>
              </a:endParaRPr>
            </a:p>
          </p:txBody>
        </p:sp>
        <p:sp>
          <p:nvSpPr>
            <p:cNvPr id="4114" name="Google Shape;4114;p191"/>
            <p:cNvSpPr/>
            <p:nvPr/>
          </p:nvSpPr>
          <p:spPr>
            <a:xfrm>
              <a:off x="6699920" y="3019952"/>
              <a:ext cx="741000" cy="390300"/>
            </a:xfrm>
            <a:prstGeom prst="rect">
              <a:avLst/>
            </a:prstGeom>
            <a:noFill/>
            <a:ln w="13550" cap="flat" cmpd="sng">
              <a:solidFill>
                <a:schemeClr val="dk2"/>
              </a:solidFill>
              <a:prstDash val="solid"/>
              <a:round/>
              <a:headEnd type="none" w="sm" len="sm"/>
              <a:tailEnd type="none" w="sm" len="sm"/>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89" b="0" i="0" u="none" strike="noStrike" cap="none">
                  <a:solidFill>
                    <a:srgbClr val="000000"/>
                  </a:solidFill>
                  <a:latin typeface="Arial"/>
                  <a:ea typeface="Arial"/>
                  <a:cs typeface="Arial"/>
                  <a:sym typeface="Arial"/>
                </a:rPr>
                <a:t>WMS</a:t>
              </a:r>
              <a:endParaRPr sz="1089" b="0" i="0" u="none" strike="noStrike" cap="none">
                <a:solidFill>
                  <a:srgbClr val="000000"/>
                </a:solidFill>
                <a:latin typeface="Arial"/>
                <a:ea typeface="Arial"/>
                <a:cs typeface="Arial"/>
                <a:sym typeface="Arial"/>
              </a:endParaRPr>
            </a:p>
          </p:txBody>
        </p:sp>
        <p:cxnSp>
          <p:nvCxnSpPr>
            <p:cNvPr id="4115" name="Google Shape;4115;p191"/>
            <p:cNvCxnSpPr>
              <a:stCxn id="4104" idx="2"/>
              <a:endCxn id="4107" idx="0"/>
            </p:cNvCxnSpPr>
            <p:nvPr/>
          </p:nvCxnSpPr>
          <p:spPr>
            <a:xfrm rot="-5400000" flipH="1">
              <a:off x="9084971" y="1721498"/>
              <a:ext cx="401100" cy="1284600"/>
            </a:xfrm>
            <a:prstGeom prst="curvedConnector3">
              <a:avLst>
                <a:gd name="adj1" fmla="val 49985"/>
              </a:avLst>
            </a:prstGeom>
            <a:noFill/>
            <a:ln w="9525" cap="flat" cmpd="sng">
              <a:solidFill>
                <a:schemeClr val="dk2"/>
              </a:solidFill>
              <a:prstDash val="solid"/>
              <a:round/>
              <a:headEnd type="none" w="sm" len="sm"/>
              <a:tailEnd type="none" w="sm" len="sm"/>
            </a:ln>
          </p:spPr>
        </p:cxnSp>
        <p:cxnSp>
          <p:nvCxnSpPr>
            <p:cNvPr id="4116" name="Google Shape;4116;p191"/>
            <p:cNvCxnSpPr>
              <a:stCxn id="4106" idx="2"/>
              <a:endCxn id="4107" idx="0"/>
            </p:cNvCxnSpPr>
            <p:nvPr/>
          </p:nvCxnSpPr>
          <p:spPr>
            <a:xfrm rot="5400000">
              <a:off x="10381171" y="1709798"/>
              <a:ext cx="401100" cy="1308000"/>
            </a:xfrm>
            <a:prstGeom prst="curvedConnector3">
              <a:avLst>
                <a:gd name="adj1" fmla="val 49985"/>
              </a:avLst>
            </a:prstGeom>
            <a:noFill/>
            <a:ln w="9525" cap="flat" cmpd="sng">
              <a:solidFill>
                <a:schemeClr val="dk2"/>
              </a:solidFill>
              <a:prstDash val="solid"/>
              <a:round/>
              <a:headEnd type="none" w="sm" len="sm"/>
              <a:tailEnd type="none" w="sm" len="sm"/>
            </a:ln>
          </p:spPr>
        </p:cxnSp>
        <p:cxnSp>
          <p:nvCxnSpPr>
            <p:cNvPr id="4117" name="Google Shape;4117;p191"/>
            <p:cNvCxnSpPr>
              <a:stCxn id="4105" idx="2"/>
              <a:endCxn id="4107" idx="0"/>
            </p:cNvCxnSpPr>
            <p:nvPr/>
          </p:nvCxnSpPr>
          <p:spPr>
            <a:xfrm flipH="1">
              <a:off x="9927855" y="2163248"/>
              <a:ext cx="4200" cy="401100"/>
            </a:xfrm>
            <a:prstGeom prst="straightConnector1">
              <a:avLst/>
            </a:prstGeom>
            <a:noFill/>
            <a:ln w="9525" cap="flat" cmpd="sng">
              <a:solidFill>
                <a:schemeClr val="dk2"/>
              </a:solidFill>
              <a:prstDash val="solid"/>
              <a:round/>
              <a:headEnd type="none" w="sm" len="sm"/>
              <a:tailEnd type="triangle" w="med" len="med"/>
            </a:ln>
          </p:spPr>
        </p:cxnSp>
        <p:cxnSp>
          <p:nvCxnSpPr>
            <p:cNvPr id="4118" name="Google Shape;4118;p191"/>
            <p:cNvCxnSpPr>
              <a:stCxn id="4112" idx="3"/>
              <a:endCxn id="4107" idx="1"/>
            </p:cNvCxnSpPr>
            <p:nvPr/>
          </p:nvCxnSpPr>
          <p:spPr>
            <a:xfrm rot="10800000" flipH="1">
              <a:off x="7645278" y="2817673"/>
              <a:ext cx="246000" cy="354000"/>
            </a:xfrm>
            <a:prstGeom prst="bentConnector3">
              <a:avLst>
                <a:gd name="adj1" fmla="val 15917"/>
              </a:avLst>
            </a:prstGeom>
            <a:noFill/>
            <a:ln w="9525" cap="flat" cmpd="sng">
              <a:solidFill>
                <a:schemeClr val="dk2"/>
              </a:solidFill>
              <a:prstDash val="solid"/>
              <a:round/>
              <a:headEnd type="triangle" w="med" len="med"/>
              <a:tailEnd type="stealth" w="med" len="med"/>
            </a:ln>
          </p:spPr>
        </p:cxnSp>
        <p:cxnSp>
          <p:nvCxnSpPr>
            <p:cNvPr id="4119" name="Google Shape;4119;p191"/>
            <p:cNvCxnSpPr>
              <a:stCxn id="4107" idx="2"/>
              <a:endCxn id="4111" idx="0"/>
            </p:cNvCxnSpPr>
            <p:nvPr/>
          </p:nvCxnSpPr>
          <p:spPr>
            <a:xfrm rot="-5400000" flipH="1">
              <a:off x="9807259" y="3191524"/>
              <a:ext cx="241800" cy="600"/>
            </a:xfrm>
            <a:prstGeom prst="bentConnector3">
              <a:avLst>
                <a:gd name="adj1" fmla="val 50002"/>
              </a:avLst>
            </a:prstGeom>
            <a:noFill/>
            <a:ln w="9525" cap="flat" cmpd="sng">
              <a:solidFill>
                <a:schemeClr val="dk2"/>
              </a:solidFill>
              <a:prstDash val="solid"/>
              <a:round/>
              <a:headEnd type="stealth" w="med" len="med"/>
              <a:tailEnd type="stealth" w="med" len="med"/>
            </a:ln>
          </p:spPr>
        </p:cxnSp>
        <p:cxnSp>
          <p:nvCxnSpPr>
            <p:cNvPr id="4120" name="Google Shape;4120;p191"/>
            <p:cNvCxnSpPr>
              <a:stCxn id="4111" idx="2"/>
              <a:endCxn id="4108" idx="0"/>
            </p:cNvCxnSpPr>
            <p:nvPr/>
          </p:nvCxnSpPr>
          <p:spPr>
            <a:xfrm rot="5400000">
              <a:off x="8900509" y="3397784"/>
              <a:ext cx="722100" cy="1332600"/>
            </a:xfrm>
            <a:prstGeom prst="curvedConnector3">
              <a:avLst>
                <a:gd name="adj1" fmla="val 49997"/>
              </a:avLst>
            </a:prstGeom>
            <a:noFill/>
            <a:ln w="9525" cap="flat" cmpd="sng">
              <a:solidFill>
                <a:schemeClr val="dk2"/>
              </a:solidFill>
              <a:prstDash val="solid"/>
              <a:round/>
              <a:headEnd type="triangle" w="med" len="med"/>
              <a:tailEnd type="stealth" w="med" len="med"/>
            </a:ln>
          </p:spPr>
        </p:cxnSp>
        <p:cxnSp>
          <p:nvCxnSpPr>
            <p:cNvPr id="4121" name="Google Shape;4121;p191"/>
            <p:cNvCxnSpPr>
              <a:stCxn id="4111" idx="2"/>
              <a:endCxn id="4109" idx="0"/>
            </p:cNvCxnSpPr>
            <p:nvPr/>
          </p:nvCxnSpPr>
          <p:spPr>
            <a:xfrm rot="5400000">
              <a:off x="9562609" y="4059884"/>
              <a:ext cx="722100" cy="8400"/>
            </a:xfrm>
            <a:prstGeom prst="curvedConnector3">
              <a:avLst>
                <a:gd name="adj1" fmla="val 49997"/>
              </a:avLst>
            </a:prstGeom>
            <a:noFill/>
            <a:ln w="9525" cap="flat" cmpd="sng">
              <a:solidFill>
                <a:schemeClr val="dk2"/>
              </a:solidFill>
              <a:prstDash val="solid"/>
              <a:round/>
              <a:headEnd type="triangle" w="med" len="med"/>
              <a:tailEnd type="stealth" w="med" len="med"/>
            </a:ln>
          </p:spPr>
        </p:cxnSp>
        <p:cxnSp>
          <p:nvCxnSpPr>
            <p:cNvPr id="4122" name="Google Shape;4122;p191"/>
            <p:cNvCxnSpPr>
              <a:stCxn id="4111" idx="2"/>
              <a:endCxn id="4110" idx="0"/>
            </p:cNvCxnSpPr>
            <p:nvPr/>
          </p:nvCxnSpPr>
          <p:spPr>
            <a:xfrm rot="-5400000" flipH="1">
              <a:off x="10227109" y="3403784"/>
              <a:ext cx="722100" cy="1320600"/>
            </a:xfrm>
            <a:prstGeom prst="curvedConnector3">
              <a:avLst>
                <a:gd name="adj1" fmla="val 49997"/>
              </a:avLst>
            </a:prstGeom>
            <a:noFill/>
            <a:ln w="9525" cap="flat" cmpd="sng">
              <a:solidFill>
                <a:schemeClr val="dk2"/>
              </a:solidFill>
              <a:prstDash val="solid"/>
              <a:round/>
              <a:headEnd type="triangle" w="med" len="med"/>
              <a:tailEnd type="stealth" w="med" len="med"/>
            </a:ln>
          </p:spPr>
        </p:cxnSp>
        <p:sp>
          <p:nvSpPr>
            <p:cNvPr id="4123" name="Google Shape;4123;p191"/>
            <p:cNvSpPr/>
            <p:nvPr/>
          </p:nvSpPr>
          <p:spPr>
            <a:xfrm>
              <a:off x="1629275" y="789575"/>
              <a:ext cx="4073100" cy="401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Macro Agent Pattern</a:t>
              </a:r>
              <a:endParaRPr sz="1400" b="1" i="0" u="none" strike="noStrike" cap="none">
                <a:solidFill>
                  <a:srgbClr val="000000"/>
                </a:solidFill>
                <a:latin typeface="Arial"/>
                <a:ea typeface="Arial"/>
                <a:cs typeface="Arial"/>
                <a:sym typeface="Arial"/>
              </a:endParaRPr>
            </a:p>
          </p:txBody>
        </p:sp>
        <p:sp>
          <p:nvSpPr>
            <p:cNvPr id="4124" name="Google Shape;4124;p191"/>
            <p:cNvSpPr/>
            <p:nvPr/>
          </p:nvSpPr>
          <p:spPr>
            <a:xfrm>
              <a:off x="7882978" y="808950"/>
              <a:ext cx="4073100" cy="401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Micro Agent Pattern</a:t>
              </a:r>
              <a:endParaRPr sz="1400" b="1" i="0" u="none" strike="noStrike" cap="none">
                <a:solidFill>
                  <a:srgbClr val="000000"/>
                </a:solidFill>
                <a:latin typeface="Arial"/>
                <a:ea typeface="Arial"/>
                <a:cs typeface="Arial"/>
                <a:sym typeface="Arial"/>
              </a:endParaRPr>
            </a:p>
          </p:txBody>
        </p:sp>
        <p:pic>
          <p:nvPicPr>
            <p:cNvPr id="4125" name="Google Shape;4125;p191"/>
            <p:cNvPicPr preferRelativeResize="0"/>
            <p:nvPr/>
          </p:nvPicPr>
          <p:blipFill rotWithShape="1">
            <a:blip r:embed="rId3">
              <a:alphaModFix/>
            </a:blip>
            <a:srcRect/>
            <a:stretch/>
          </p:blipFill>
          <p:spPr>
            <a:xfrm>
              <a:off x="4690152" y="864441"/>
              <a:ext cx="491284" cy="274201"/>
            </a:xfrm>
            <a:prstGeom prst="rect">
              <a:avLst/>
            </a:prstGeom>
            <a:noFill/>
            <a:ln>
              <a:noFill/>
            </a:ln>
          </p:spPr>
        </p:pic>
        <p:pic>
          <p:nvPicPr>
            <p:cNvPr id="4126" name="Google Shape;4126;p191"/>
            <p:cNvPicPr preferRelativeResize="0"/>
            <p:nvPr/>
          </p:nvPicPr>
          <p:blipFill rotWithShape="1">
            <a:blip r:embed="rId4">
              <a:alphaModFix/>
            </a:blip>
            <a:srcRect/>
            <a:stretch/>
          </p:blipFill>
          <p:spPr>
            <a:xfrm>
              <a:off x="10939825" y="857725"/>
              <a:ext cx="491273" cy="274201"/>
            </a:xfrm>
            <a:prstGeom prst="rect">
              <a:avLst/>
            </a:prstGeom>
            <a:noFill/>
            <a:ln>
              <a:noFill/>
            </a:ln>
          </p:spPr>
        </p:pic>
        <p:sp>
          <p:nvSpPr>
            <p:cNvPr id="4127" name="Google Shape;4127;p191"/>
            <p:cNvSpPr/>
            <p:nvPr/>
          </p:nvSpPr>
          <p:spPr>
            <a:xfrm>
              <a:off x="238125" y="5100900"/>
              <a:ext cx="5464200" cy="1316100"/>
            </a:xfrm>
            <a:prstGeom prst="rect">
              <a:avLst/>
            </a:prstGeom>
            <a:noFill/>
            <a:ln>
              <a:noFill/>
            </a:ln>
          </p:spPr>
          <p:txBody>
            <a:bodyPr spcFirstLastPara="1" wrap="square" lIns="91425" tIns="91425" rIns="91425" bIns="91425" anchor="t" anchorCtr="0">
              <a:noAutofit/>
            </a:bodyPr>
            <a:lstStyle/>
            <a:p>
              <a:pPr marL="457200" marR="0" lvl="0" indent="-292100" algn="l" rtl="0">
                <a:lnSpc>
                  <a:spcPct val="100000"/>
                </a:lnSpc>
                <a:spcBef>
                  <a:spcPts val="0"/>
                </a:spcBef>
                <a:spcAft>
                  <a:spcPts val="0"/>
                </a:spcAft>
                <a:buClr>
                  <a:srgbClr val="000000"/>
                </a:buClr>
                <a:buSzPts val="1000"/>
                <a:buFont typeface="Arial"/>
                <a:buAutoNum type="arabicPeriod"/>
              </a:pPr>
              <a:r>
                <a:rPr lang="en-US" sz="1000" b="1" i="0" u="none" strike="noStrike" cap="none">
                  <a:solidFill>
                    <a:srgbClr val="000000"/>
                  </a:solidFill>
                  <a:latin typeface="Arial"/>
                  <a:ea typeface="Arial"/>
                  <a:cs typeface="Arial"/>
                  <a:sym typeface="Arial"/>
                </a:rPr>
                <a:t>Stable contract</a:t>
              </a:r>
              <a:r>
                <a:rPr lang="en-US" sz="1000" b="0" i="0" u="none" strike="noStrike" cap="none">
                  <a:solidFill>
                    <a:srgbClr val="000000"/>
                  </a:solidFill>
                  <a:latin typeface="Arial"/>
                  <a:ea typeface="Arial"/>
                  <a:cs typeface="Arial"/>
                  <a:sym typeface="Arial"/>
                </a:rPr>
                <a:t> : Consumers integrate to one outcome-driven API, so we can change internal decomposition without breaking clients</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AutoNum type="arabicPeriod"/>
              </a:pPr>
              <a:r>
                <a:rPr lang="en-US" sz="1000" b="1" i="0" u="none" strike="noStrike" cap="none">
                  <a:solidFill>
                    <a:srgbClr val="000000"/>
                  </a:solidFill>
                  <a:latin typeface="Arial"/>
                  <a:ea typeface="Arial"/>
                  <a:cs typeface="Arial"/>
                  <a:sym typeface="Arial"/>
                </a:rPr>
                <a:t>Efficient Governance:</a:t>
              </a:r>
              <a:r>
                <a:rPr lang="en-US" sz="1000" b="0" i="0" u="none" strike="noStrike" cap="none">
                  <a:solidFill>
                    <a:srgbClr val="000000"/>
                  </a:solidFill>
                  <a:latin typeface="Arial"/>
                  <a:ea typeface="Arial"/>
                  <a:cs typeface="Arial"/>
                  <a:sym typeface="Arial"/>
                </a:rPr>
                <a:t> Easier to enforce least privilege, policy guardrails, audit logs and telemetry instead of replicating controls across many endpoints</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AutoNum type="arabicPeriod"/>
              </a:pPr>
              <a:r>
                <a:rPr lang="en-US" sz="1000" b="1" i="0" u="none" strike="noStrike" cap="none">
                  <a:solidFill>
                    <a:srgbClr val="000000"/>
                  </a:solidFill>
                  <a:latin typeface="Arial"/>
                  <a:ea typeface="Arial"/>
                  <a:cs typeface="Arial"/>
                  <a:sym typeface="Arial"/>
                </a:rPr>
                <a:t>Better reliability and debugging</a:t>
              </a:r>
              <a:r>
                <a:rPr lang="en-US" sz="1000" b="0" i="0" u="none" strike="noStrike" cap="none">
                  <a:solidFill>
                    <a:srgbClr val="000000"/>
                  </a:solidFill>
                  <a:latin typeface="Arial"/>
                  <a:ea typeface="Arial"/>
                  <a:cs typeface="Arial"/>
                  <a:sym typeface="Arial"/>
                </a:rPr>
                <a:t>: End to end tracing is simpler, reduces hand-offs, improves latency</a:t>
              </a:r>
              <a:endParaRPr sz="1000" b="0" i="0" u="none" strike="noStrike" cap="none">
                <a:solidFill>
                  <a:srgbClr val="000000"/>
                </a:solidFill>
                <a:latin typeface="Arial"/>
                <a:ea typeface="Arial"/>
                <a:cs typeface="Arial"/>
                <a:sym typeface="Arial"/>
              </a:endParaRPr>
            </a:p>
          </p:txBody>
        </p:sp>
        <p:sp>
          <p:nvSpPr>
            <p:cNvPr id="4128" name="Google Shape;4128;p191"/>
            <p:cNvSpPr/>
            <p:nvPr/>
          </p:nvSpPr>
          <p:spPr>
            <a:xfrm>
              <a:off x="6542478" y="5123475"/>
              <a:ext cx="5570400" cy="1316100"/>
            </a:xfrm>
            <a:prstGeom prst="rect">
              <a:avLst/>
            </a:prstGeom>
            <a:noFill/>
            <a:ln>
              <a:noFill/>
            </a:ln>
          </p:spPr>
          <p:txBody>
            <a:bodyPr spcFirstLastPara="1" wrap="square" lIns="91425" tIns="91425" rIns="91425" bIns="91425" anchor="t" anchorCtr="0">
              <a:noAutofit/>
            </a:bodyPr>
            <a:lstStyle/>
            <a:p>
              <a:pPr marL="457200" marR="0" lvl="0" indent="-292100" algn="l" rtl="0">
                <a:lnSpc>
                  <a:spcPct val="100000"/>
                </a:lnSpc>
                <a:spcBef>
                  <a:spcPts val="0"/>
                </a:spcBef>
                <a:spcAft>
                  <a:spcPts val="0"/>
                </a:spcAft>
                <a:buClr>
                  <a:srgbClr val="000000"/>
                </a:buClr>
                <a:buSzPts val="1000"/>
                <a:buFont typeface="Arial"/>
                <a:buAutoNum type="arabicPeriod"/>
              </a:pPr>
              <a:r>
                <a:rPr lang="en-US" sz="1000" b="1" i="0" u="none" strike="noStrike" cap="none">
                  <a:solidFill>
                    <a:srgbClr val="000000"/>
                  </a:solidFill>
                  <a:latin typeface="Arial"/>
                  <a:ea typeface="Arial"/>
                  <a:cs typeface="Arial"/>
                  <a:sym typeface="Arial"/>
                </a:rPr>
                <a:t>Endpoint Sprawl: </a:t>
              </a:r>
              <a:r>
                <a:rPr lang="en-US" sz="1000" b="0" i="0" u="none" strike="noStrike" cap="none">
                  <a:solidFill>
                    <a:srgbClr val="000000"/>
                  </a:solidFill>
                  <a:latin typeface="Arial"/>
                  <a:ea typeface="Arial"/>
                  <a:cs typeface="Arial"/>
                  <a:sym typeface="Arial"/>
                </a:rPr>
                <a:t>Clients must chain multiple micro calls, increasing coupling and chattiness across the network</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AutoNum type="arabicPeriod"/>
              </a:pPr>
              <a:r>
                <a:rPr lang="en-US" sz="1000" b="1" i="0" u="none" strike="noStrike" cap="none">
                  <a:solidFill>
                    <a:srgbClr val="000000"/>
                  </a:solidFill>
                  <a:latin typeface="Arial"/>
                  <a:ea typeface="Arial"/>
                  <a:cs typeface="Arial"/>
                  <a:sym typeface="Arial"/>
                </a:rPr>
                <a:t>Inefficient controls:</a:t>
              </a:r>
              <a:r>
                <a:rPr lang="en-US" sz="1000" b="0" i="0" u="none" strike="noStrike" cap="none">
                  <a:solidFill>
                    <a:srgbClr val="000000"/>
                  </a:solidFill>
                  <a:latin typeface="Arial"/>
                  <a:ea typeface="Arial"/>
                  <a:cs typeface="Arial"/>
                  <a:sym typeface="Arial"/>
                </a:rPr>
                <a:t> Guardrails, auth, rate limits, and logging drift across services, expanding attack surface and weakening compliance policies</a:t>
              </a: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AutoNum type="arabicPeriod"/>
              </a:pPr>
              <a:r>
                <a:rPr lang="en-US" sz="1000" b="1" i="0" u="none" strike="noStrike" cap="none">
                  <a:solidFill>
                    <a:srgbClr val="000000"/>
                  </a:solidFill>
                  <a:latin typeface="Arial"/>
                  <a:ea typeface="Arial"/>
                  <a:cs typeface="Arial"/>
                  <a:sym typeface="Arial"/>
                </a:rPr>
                <a:t>Higher latency/more failure points</a:t>
              </a:r>
              <a:r>
                <a:rPr lang="en-US" sz="1000" b="0" i="0" u="none" strike="noStrike" cap="none">
                  <a:solidFill>
                    <a:srgbClr val="000000"/>
                  </a:solidFill>
                  <a:latin typeface="Arial"/>
                  <a:ea typeface="Arial"/>
                  <a:cs typeface="Arial"/>
                  <a:sym typeface="Arial"/>
                </a:rPr>
                <a:t>: Each hop adds latency, small changes cascade across handoffs, making the system brittle.</a:t>
              </a:r>
              <a:endParaRPr sz="1000" b="0" i="0" u="none" strike="noStrike" cap="none">
                <a:solidFill>
                  <a:srgbClr val="000000"/>
                </a:solidFill>
                <a:latin typeface="Arial"/>
                <a:ea typeface="Arial"/>
                <a:cs typeface="Arial"/>
                <a:sym typeface="Arial"/>
              </a:endParaRPr>
            </a:p>
          </p:txBody>
        </p:sp>
        <p:sp>
          <p:nvSpPr>
            <p:cNvPr id="4129" name="Google Shape;4129;p191"/>
            <p:cNvSpPr/>
            <p:nvPr/>
          </p:nvSpPr>
          <p:spPr>
            <a:xfrm>
              <a:off x="5707166" y="1691950"/>
              <a:ext cx="741000" cy="27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Experience</a:t>
              </a:r>
              <a:endParaRPr sz="800" b="0" i="0" u="none" strike="noStrike" cap="none">
                <a:solidFill>
                  <a:srgbClr val="000000"/>
                </a:solidFill>
                <a:latin typeface="Arial"/>
                <a:ea typeface="Arial"/>
                <a:cs typeface="Arial"/>
                <a:sym typeface="Arial"/>
              </a:endParaRPr>
            </a:p>
          </p:txBody>
        </p:sp>
        <p:sp>
          <p:nvSpPr>
            <p:cNvPr id="4130" name="Google Shape;4130;p191"/>
            <p:cNvSpPr/>
            <p:nvPr/>
          </p:nvSpPr>
          <p:spPr>
            <a:xfrm>
              <a:off x="5726616" y="2680475"/>
              <a:ext cx="741000" cy="27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API</a:t>
              </a:r>
              <a:endParaRPr sz="800" b="0" i="0" u="none" strike="noStrike" cap="none">
                <a:solidFill>
                  <a:srgbClr val="000000"/>
                </a:solidFill>
                <a:latin typeface="Arial"/>
                <a:ea typeface="Arial"/>
                <a:cs typeface="Arial"/>
                <a:sym typeface="Arial"/>
              </a:endParaRPr>
            </a:p>
          </p:txBody>
        </p:sp>
        <p:sp>
          <p:nvSpPr>
            <p:cNvPr id="4131" name="Google Shape;4131;p191"/>
            <p:cNvSpPr/>
            <p:nvPr/>
          </p:nvSpPr>
          <p:spPr>
            <a:xfrm>
              <a:off x="5726616" y="3926975"/>
              <a:ext cx="741000" cy="27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Service</a:t>
              </a:r>
              <a:endParaRPr sz="800" b="0" i="0" u="none" strike="noStrike" cap="none">
                <a:solidFill>
                  <a:srgbClr val="000000"/>
                </a:solidFill>
                <a:latin typeface="Arial"/>
                <a:ea typeface="Arial"/>
                <a:cs typeface="Arial"/>
                <a:sym typeface="Arial"/>
              </a:endParaRPr>
            </a:p>
          </p:txBody>
        </p:sp>
        <p:cxnSp>
          <p:nvCxnSpPr>
            <p:cNvPr id="4132" name="Google Shape;4132;p191"/>
            <p:cNvCxnSpPr/>
            <p:nvPr/>
          </p:nvCxnSpPr>
          <p:spPr>
            <a:xfrm>
              <a:off x="5827800" y="2381257"/>
              <a:ext cx="526500" cy="0"/>
            </a:xfrm>
            <a:prstGeom prst="straightConnector1">
              <a:avLst/>
            </a:prstGeom>
            <a:noFill/>
            <a:ln w="9525" cap="flat" cmpd="sng">
              <a:solidFill>
                <a:schemeClr val="dk2"/>
              </a:solidFill>
              <a:prstDash val="dash"/>
              <a:round/>
              <a:headEnd type="none" w="sm" len="sm"/>
              <a:tailEnd type="none" w="sm" len="sm"/>
            </a:ln>
          </p:spPr>
        </p:cxnSp>
        <p:cxnSp>
          <p:nvCxnSpPr>
            <p:cNvPr id="4133" name="Google Shape;4133;p191"/>
            <p:cNvCxnSpPr/>
            <p:nvPr/>
          </p:nvCxnSpPr>
          <p:spPr>
            <a:xfrm>
              <a:off x="5827800" y="3215107"/>
              <a:ext cx="526500" cy="0"/>
            </a:xfrm>
            <a:prstGeom prst="straightConnector1">
              <a:avLst/>
            </a:prstGeom>
            <a:noFill/>
            <a:ln w="9525" cap="flat" cmpd="sng">
              <a:solidFill>
                <a:schemeClr val="dk2"/>
              </a:solidFill>
              <a:prstDash val="dash"/>
              <a:round/>
              <a:headEnd type="none" w="sm" len="sm"/>
              <a:tailEnd type="none" w="sm" len="sm"/>
            </a:ln>
          </p:spPr>
        </p:cxnSp>
        <p:cxnSp>
          <p:nvCxnSpPr>
            <p:cNvPr id="4134" name="Google Shape;4134;p191"/>
            <p:cNvCxnSpPr/>
            <p:nvPr/>
          </p:nvCxnSpPr>
          <p:spPr>
            <a:xfrm>
              <a:off x="5827800" y="4983982"/>
              <a:ext cx="526500" cy="0"/>
            </a:xfrm>
            <a:prstGeom prst="straightConnector1">
              <a:avLst/>
            </a:prstGeom>
            <a:noFill/>
            <a:ln w="9525" cap="flat" cmpd="sng">
              <a:solidFill>
                <a:schemeClr val="dk2"/>
              </a:solidFill>
              <a:prstDash val="dash"/>
              <a:round/>
              <a:headEnd type="none" w="sm" len="sm"/>
              <a:tailEnd type="none" w="sm" len="sm"/>
            </a:ln>
          </p:spPr>
        </p:cxnSp>
      </p:grpSp>
      <p:sp>
        <p:nvSpPr>
          <p:cNvPr id="4135" name="Google Shape;4135;p191"/>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152</a:t>
            </a:fld>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4140"/>
        <p:cNvGrpSpPr/>
        <p:nvPr/>
      </p:nvGrpSpPr>
      <p:grpSpPr>
        <a:xfrm>
          <a:off x="0" y="0"/>
          <a:ext cx="0" cy="0"/>
          <a:chOff x="0" y="0"/>
          <a:chExt cx="0" cy="0"/>
        </a:xfrm>
      </p:grpSpPr>
      <p:sp>
        <p:nvSpPr>
          <p:cNvPr id="4141" name="Google Shape;4141;p192"/>
          <p:cNvSpPr txBox="1">
            <a:spLocks noGrp="1"/>
          </p:cNvSpPr>
          <p:nvPr>
            <p:ph type="title"/>
          </p:nvPr>
        </p:nvSpPr>
        <p:spPr>
          <a:xfrm>
            <a:off x="342901" y="153634"/>
            <a:ext cx="11437800" cy="2742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Agent | Design Principles | Memory Service</a:t>
            </a:r>
            <a:endParaRPr/>
          </a:p>
        </p:txBody>
      </p:sp>
      <p:graphicFrame>
        <p:nvGraphicFramePr>
          <p:cNvPr id="4142" name="Google Shape;4142;p192"/>
          <p:cNvGraphicFramePr/>
          <p:nvPr/>
        </p:nvGraphicFramePr>
        <p:xfrm>
          <a:off x="374904" y="850392"/>
          <a:ext cx="3000000" cy="3000000"/>
        </p:xfrm>
        <a:graphic>
          <a:graphicData uri="http://schemas.openxmlformats.org/drawingml/2006/table">
            <a:tbl>
              <a:tblPr>
                <a:noFill/>
                <a:tableStyleId>{5B932E3E-EDF4-40F3-B798-486C42625229}</a:tableStyleId>
              </a:tblPr>
              <a:tblGrid>
                <a:gridCol w="1915150">
                  <a:extLst>
                    <a:ext uri="{9D8B030D-6E8A-4147-A177-3AD203B41FA5}">
                      <a16:colId xmlns:a16="http://schemas.microsoft.com/office/drawing/2014/main" val="20000"/>
                    </a:ext>
                  </a:extLst>
                </a:gridCol>
                <a:gridCol w="9221750">
                  <a:extLst>
                    <a:ext uri="{9D8B030D-6E8A-4147-A177-3AD203B41FA5}">
                      <a16:colId xmlns:a16="http://schemas.microsoft.com/office/drawing/2014/main" val="20001"/>
                    </a:ext>
                  </a:extLst>
                </a:gridCol>
              </a:tblGrid>
              <a:tr h="3919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lt1"/>
                          </a:solidFill>
                        </a:rPr>
                        <a:t>Anti-Pattern </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lt1"/>
                          </a:solidFill>
                        </a:rPr>
                        <a:t>Description</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564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lt1"/>
                          </a:solidFill>
                        </a:rPr>
                        <a:t>Memory as dumping ground</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900" u="none" strike="noStrike" cap="none">
                          <a:solidFill>
                            <a:schemeClr val="dk1"/>
                          </a:solidFill>
                        </a:rPr>
                        <a:t>Memory </a:t>
                      </a:r>
                      <a:r>
                        <a:rPr lang="en-US" sz="900" b="1" u="none" strike="noStrike" cap="none">
                          <a:solidFill>
                            <a:schemeClr val="dk1"/>
                          </a:solidFill>
                        </a:rPr>
                        <a:t>must not be a “dumping ground”</a:t>
                      </a:r>
                      <a:r>
                        <a:rPr lang="en-US" sz="900" u="none" strike="noStrike" cap="none">
                          <a:solidFill>
                            <a:schemeClr val="dk1"/>
                          </a:solidFill>
                        </a:rPr>
                        <a:t>. Everything in the session context must not be dumped into memory. Only relevant facts, user preferences and decisions based on use case should be part of the memory</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1"/>
                  </a:ext>
                </a:extLst>
              </a:tr>
              <a:tr h="553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lt1"/>
                          </a:solidFill>
                        </a:rPr>
                        <a:t>Last write wins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900" u="none" strike="noStrike" cap="none">
                          <a:solidFill>
                            <a:schemeClr val="dk1"/>
                          </a:solidFill>
                        </a:rPr>
                        <a:t>New memory </a:t>
                      </a:r>
                      <a:r>
                        <a:rPr lang="en-US" sz="900" b="1" u="none" strike="noStrike" cap="none">
                          <a:solidFill>
                            <a:schemeClr val="dk1"/>
                          </a:solidFill>
                        </a:rPr>
                        <a:t>must not overwrite old memory</a:t>
                      </a:r>
                      <a:r>
                        <a:rPr lang="en-US" sz="900" u="none" strike="noStrike" cap="none">
                          <a:solidFill>
                            <a:schemeClr val="dk1"/>
                          </a:solidFill>
                        </a:rPr>
                        <a:t>.Memory must consolidate new information with existing memories which allows memories to evolve as new facts and information are extracted</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2"/>
                  </a:ext>
                </a:extLst>
              </a:tr>
              <a:tr h="564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lt1"/>
                          </a:solidFill>
                        </a:rPr>
                        <a:t>Synchronous write path</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900" u="none" strike="noStrike" cap="none"/>
                        <a:t>Memory write </a:t>
                      </a:r>
                      <a:r>
                        <a:rPr lang="en-US" sz="900" b="1" u="none" strike="noStrike" cap="none"/>
                        <a:t>must not be synchronous</a:t>
                      </a:r>
                      <a:r>
                        <a:rPr lang="en-US" sz="900" u="none" strike="noStrike" cap="none"/>
                        <a:t>. It should  enable generation of memories asynchronously in the background, so that agent does not have to wait till the memory is generated</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3"/>
                  </a:ext>
                </a:extLst>
              </a:tr>
              <a:tr h="564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lt1"/>
                          </a:solidFill>
                        </a:rPr>
                        <a:t>Schema less memory extraction</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900" u="none" strike="noStrike" cap="none"/>
                        <a:t>Memory extraction </a:t>
                      </a:r>
                      <a:r>
                        <a:rPr lang="en-US" sz="900" b="1" u="none" strike="noStrike" cap="none"/>
                        <a:t>must not be an unstructured text blob without a defined schema</a:t>
                      </a:r>
                      <a:r>
                        <a:rPr lang="en-US" sz="900" u="none" strike="noStrike" cap="none"/>
                        <a:t>. It should be schema driven; every memory item must conform to a defined schema.</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4"/>
                  </a:ext>
                </a:extLst>
              </a:tr>
              <a:tr h="5330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lt1"/>
                          </a:solidFill>
                        </a:rPr>
                        <a:t>Single global memory</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900" u="none" strike="noStrike" cap="none"/>
                        <a:t>Memory must not have one shared namespace for all users/tenants/domains/projects. It must be scoped to a particular namespace schema (e.g /org/domain/app/user)</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5"/>
                  </a:ext>
                </a:extLst>
              </a:tr>
              <a:tr h="7525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lt1"/>
                          </a:solidFill>
                        </a:rPr>
                        <a:t>Tight coupling of memory storage and services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900" u="none" strike="noStrike" cap="none"/>
                        <a:t>Memory services </a:t>
                      </a:r>
                      <a:r>
                        <a:rPr lang="en-US" sz="900" b="1" u="none" strike="noStrike" cap="none"/>
                        <a:t>must not be tight coupled with the underlying memory storage</a:t>
                      </a:r>
                      <a:r>
                        <a:rPr lang="en-US" sz="900" u="none" strike="noStrike" cap="none"/>
                        <a:t>. Memory storage should be decoupled so that right-fit storage can be used based on memory type</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6"/>
                  </a:ext>
                </a:extLst>
              </a:tr>
              <a:tr h="5330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lt1"/>
                          </a:solidFill>
                        </a:rPr>
                        <a:t>Unbounded retrieval</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900" u="none" strike="noStrike" cap="none"/>
                        <a:t>Memory retrieval </a:t>
                      </a:r>
                      <a:r>
                        <a:rPr lang="en-US" sz="900" b="1" u="none" strike="noStrike" cap="none"/>
                        <a:t>must not be unbounded</a:t>
                      </a:r>
                      <a:r>
                        <a:rPr lang="en-US" sz="900" u="none" strike="noStrike" cap="none"/>
                        <a:t>. It should be based on </a:t>
                      </a:r>
                      <a:r>
                        <a:rPr lang="en-US" sz="900" b="1" u="none" strike="noStrike" cap="none"/>
                        <a:t>intent-aware read policy</a:t>
                      </a:r>
                      <a:r>
                        <a:rPr lang="en-US" sz="900" u="none" strike="noStrike" cap="none"/>
                        <a:t> t</a:t>
                      </a:r>
                      <a:r>
                        <a:rPr lang="en-US" sz="900" u="none" strike="noStrike" cap="none">
                          <a:solidFill>
                            <a:schemeClr val="dk1"/>
                          </a:solidFill>
                        </a:rPr>
                        <a:t>o only include relevant memory in the conversation window</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7"/>
                  </a:ext>
                </a:extLst>
              </a:tr>
              <a:tr h="5330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lt1"/>
                          </a:solidFill>
                        </a:rPr>
                        <a:t>Versionless memory</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900" u="none" strike="noStrike" cap="none"/>
                        <a:t>Memory must not be without a version. All memory writes must be versioned which is immutable. This enables visibility into how memory has evolved.</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8"/>
                  </a:ext>
                </a:extLst>
              </a:tr>
              <a:tr h="5330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lt1"/>
                          </a:solidFill>
                        </a:rPr>
                        <a:t>Retention-less memory</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900" u="none" strike="noStrike" cap="none"/>
                        <a:t>Memory </a:t>
                      </a:r>
                      <a:r>
                        <a:rPr lang="en-US" sz="900" b="1" u="none" strike="noStrike" cap="none"/>
                        <a:t>must not be created without a retention policy</a:t>
                      </a:r>
                      <a:r>
                        <a:rPr lang="en-US" sz="900" u="none" strike="noStrike" cap="none"/>
                        <a:t>. All memory records should have an explicit retention policy(TTL/expiry) and retrieval preference for fresh memory items</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4143" name="Google Shape;4143;p192"/>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153</a:t>
            </a:fld>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4147"/>
        <p:cNvGrpSpPr/>
        <p:nvPr/>
      </p:nvGrpSpPr>
      <p:grpSpPr>
        <a:xfrm>
          <a:off x="0" y="0"/>
          <a:ext cx="0" cy="0"/>
          <a:chOff x="0" y="0"/>
          <a:chExt cx="0" cy="0"/>
        </a:xfrm>
      </p:grpSpPr>
      <p:sp>
        <p:nvSpPr>
          <p:cNvPr id="4148" name="Google Shape;4148;p193"/>
          <p:cNvSpPr txBox="1">
            <a:spLocks noGrp="1"/>
          </p:cNvSpPr>
          <p:nvPr>
            <p:ph type="body" idx="1"/>
          </p:nvPr>
        </p:nvSpPr>
        <p:spPr>
          <a:xfrm>
            <a:off x="6963500" y="3600450"/>
            <a:ext cx="5143500" cy="2260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Arial"/>
              <a:buNone/>
            </a:pPr>
            <a:r>
              <a:rPr lang="en-US" sz="4000">
                <a:solidFill>
                  <a:srgbClr val="000000"/>
                </a:solidFill>
              </a:rPr>
              <a:t>Governance Layer Design principles</a:t>
            </a:r>
            <a:endParaRPr/>
          </a:p>
          <a:p>
            <a:pPr marL="0" marR="0" lvl="0" indent="0" algn="l" rtl="0">
              <a:lnSpc>
                <a:spcPct val="90000"/>
              </a:lnSpc>
              <a:spcBef>
                <a:spcPts val="0"/>
              </a:spcBef>
              <a:spcAft>
                <a:spcPts val="0"/>
              </a:spcAft>
              <a:buClr>
                <a:schemeClr val="dk1"/>
              </a:buClr>
              <a:buSzPts val="4800"/>
              <a:buFont typeface="Arial"/>
              <a:buNone/>
            </a:pPr>
            <a:endParaRPr/>
          </a:p>
          <a:p>
            <a:pPr marL="457200" marR="0" lvl="0" indent="-228600" algn="l" rtl="0">
              <a:lnSpc>
                <a:spcPct val="90000"/>
              </a:lnSpc>
              <a:spcBef>
                <a:spcPts val="1000"/>
              </a:spcBef>
              <a:spcAft>
                <a:spcPts val="0"/>
              </a:spcAft>
              <a:buClr>
                <a:schemeClr val="dk1"/>
              </a:buClr>
              <a:buSzPts val="4800"/>
              <a:buFont typeface="Arial"/>
              <a:buNone/>
            </a:pPr>
            <a:endParaRPr sz="4000"/>
          </a:p>
        </p:txBody>
      </p:sp>
      <p:pic>
        <p:nvPicPr>
          <p:cNvPr id="4149" name="Google Shape;4149;p193"/>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4150" name="Google Shape;4150;p193"/>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154</a:t>
            </a:fld>
            <a:endParaRPr/>
          </a:p>
        </p:txBody>
      </p:sp>
      <p:sp>
        <p:nvSpPr>
          <p:cNvPr id="4151" name="Google Shape;4151;p193"/>
          <p:cNvSpPr/>
          <p:nvPr/>
        </p:nvSpPr>
        <p:spPr>
          <a:xfrm>
            <a:off x="7169200" y="4771775"/>
            <a:ext cx="3534600" cy="614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u="sng">
                <a:solidFill>
                  <a:schemeClr val="hlink"/>
                </a:solidFill>
                <a:hlinkClick r:id="rId4" action="ppaction://hlinksldjump"/>
              </a:rPr>
              <a:t>Return to design principles</a:t>
            </a:r>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4156"/>
        <p:cNvGrpSpPr/>
        <p:nvPr/>
      </p:nvGrpSpPr>
      <p:grpSpPr>
        <a:xfrm>
          <a:off x="0" y="0"/>
          <a:ext cx="0" cy="0"/>
          <a:chOff x="0" y="0"/>
          <a:chExt cx="0" cy="0"/>
        </a:xfrm>
      </p:grpSpPr>
      <p:grpSp>
        <p:nvGrpSpPr>
          <p:cNvPr id="4157" name="Google Shape;4157;p194"/>
          <p:cNvGrpSpPr/>
          <p:nvPr/>
        </p:nvGrpSpPr>
        <p:grpSpPr>
          <a:xfrm>
            <a:off x="371025" y="915725"/>
            <a:ext cx="11622673" cy="5443999"/>
            <a:chOff x="371025" y="915725"/>
            <a:chExt cx="11622673" cy="5443999"/>
          </a:xfrm>
        </p:grpSpPr>
        <p:sp>
          <p:nvSpPr>
            <p:cNvPr id="4158" name="Google Shape;4158;p194"/>
            <p:cNvSpPr/>
            <p:nvPr/>
          </p:nvSpPr>
          <p:spPr>
            <a:xfrm>
              <a:off x="371025" y="915725"/>
              <a:ext cx="11622600" cy="807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400" b="0" i="0" u="none" strike="noStrike" cap="none">
                  <a:solidFill>
                    <a:schemeClr val="dk1"/>
                  </a:solidFill>
                  <a:latin typeface="Arial"/>
                  <a:ea typeface="Arial"/>
                  <a:cs typeface="Arial"/>
                  <a:sym typeface="Arial"/>
                </a:rPr>
                <a:t>Agent governance is the set of policies, controls and operating processes that ensure AI agents are safe, compliant, reliable and cost-managed throughout their lifecycle.</a:t>
              </a:r>
              <a:endParaRPr sz="1400" b="0" i="0" u="none" strike="noStrike" cap="none">
                <a:solidFill>
                  <a:srgbClr val="000000"/>
                </a:solidFill>
                <a:latin typeface="Arial"/>
                <a:ea typeface="Arial"/>
                <a:cs typeface="Arial"/>
                <a:sym typeface="Arial"/>
              </a:endParaRPr>
            </a:p>
          </p:txBody>
        </p:sp>
        <p:sp>
          <p:nvSpPr>
            <p:cNvPr id="4159" name="Google Shape;4159;p194"/>
            <p:cNvSpPr txBox="1"/>
            <p:nvPr/>
          </p:nvSpPr>
          <p:spPr>
            <a:xfrm>
              <a:off x="371025" y="1862124"/>
              <a:ext cx="2228700" cy="4497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1" i="0" u="none" strike="noStrike" cap="none">
                  <a:solidFill>
                    <a:srgbClr val="A212FF"/>
                  </a:solidFill>
                  <a:latin typeface="Arial"/>
                  <a:ea typeface="Arial"/>
                  <a:cs typeface="Arial"/>
                  <a:sym typeface="Arial"/>
                </a:rPr>
                <a:t>Agent Certification</a:t>
              </a:r>
              <a:endParaRPr sz="1100" b="1" i="0" u="none" strike="noStrike" cap="none">
                <a:solidFill>
                  <a:srgbClr val="A212FF"/>
                </a:solidFill>
                <a:latin typeface="Arial"/>
                <a:ea typeface="Arial"/>
                <a:cs typeface="Arial"/>
                <a:sym typeface="Arial"/>
              </a:endParaRPr>
            </a:p>
            <a:p>
              <a:pPr marL="0" marR="0" lvl="0" indent="0" algn="l" rtl="0">
                <a:lnSpc>
                  <a:spcPct val="115000"/>
                </a:lnSpc>
                <a:spcBef>
                  <a:spcPts val="300"/>
                </a:spcBef>
                <a:spcAft>
                  <a:spcPts val="0"/>
                </a:spcAft>
                <a:buClr>
                  <a:srgbClr val="000000"/>
                </a:buClr>
                <a:buSzPts val="9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300"/>
                </a:spcBef>
                <a:spcAft>
                  <a:spcPts val="0"/>
                </a:spcAft>
                <a:buClr>
                  <a:srgbClr val="000000"/>
                </a:buClr>
                <a:buSzPts val="900"/>
                <a:buFont typeface="Arial"/>
                <a:buNone/>
              </a:pPr>
              <a:r>
                <a:rPr lang="en-US" sz="1100" b="0" i="0" u="none" strike="noStrike" cap="none">
                  <a:solidFill>
                    <a:schemeClr val="dk1"/>
                  </a:solidFill>
                  <a:latin typeface="Arial"/>
                  <a:ea typeface="Arial"/>
                  <a:cs typeface="Arial"/>
                  <a:sym typeface="Arial"/>
                </a:rPr>
                <a:t>Agent certification is the process of assessing agents against a capability maturity and agent readiness dimension. The capability maturity define the autonomy/agency level of the agent and the readiness dimension is measured by security, effectiveness and interoperability aspects.</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300"/>
                </a:spcBef>
                <a:spcAft>
                  <a:spcPts val="300"/>
                </a:spcAft>
                <a:buClr>
                  <a:srgbClr val="000000"/>
                </a:buClr>
                <a:buSzPts val="900"/>
                <a:buFont typeface="Arial"/>
                <a:buNone/>
              </a:pPr>
              <a:r>
                <a:rPr lang="en-US" sz="1100" b="1" i="1" u="none" strike="noStrike" cap="none">
                  <a:solidFill>
                    <a:schemeClr val="dk1"/>
                  </a:solidFill>
                  <a:latin typeface="Arial"/>
                  <a:ea typeface="Arial"/>
                  <a:cs typeface="Arial"/>
                  <a:sym typeface="Arial"/>
                </a:rPr>
                <a:t>(add lifecycle in design principle)</a:t>
              </a:r>
              <a:endParaRPr sz="1100" b="1" i="1" u="none" strike="noStrike" cap="none">
                <a:solidFill>
                  <a:schemeClr val="dk1"/>
                </a:solidFill>
                <a:latin typeface="Arial"/>
                <a:ea typeface="Arial"/>
                <a:cs typeface="Arial"/>
                <a:sym typeface="Arial"/>
              </a:endParaRPr>
            </a:p>
          </p:txBody>
        </p:sp>
        <p:sp>
          <p:nvSpPr>
            <p:cNvPr id="4160" name="Google Shape;4160;p194"/>
            <p:cNvSpPr txBox="1"/>
            <p:nvPr/>
          </p:nvSpPr>
          <p:spPr>
            <a:xfrm>
              <a:off x="2719504" y="1862124"/>
              <a:ext cx="2228700" cy="4497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1" i="0" u="none" strike="noStrike" cap="none">
                  <a:solidFill>
                    <a:srgbClr val="A212FF"/>
                  </a:solidFill>
                  <a:latin typeface="Arial"/>
                  <a:ea typeface="Arial"/>
                  <a:cs typeface="Arial"/>
                  <a:sym typeface="Arial"/>
                </a:rPr>
                <a:t>Agent Registry</a:t>
              </a:r>
              <a:endParaRPr sz="1100" b="1" i="0" u="none" strike="noStrike" cap="none">
                <a:solidFill>
                  <a:srgbClr val="A212FF"/>
                </a:solidFill>
                <a:latin typeface="Arial"/>
                <a:ea typeface="Arial"/>
                <a:cs typeface="Arial"/>
                <a:sym typeface="Arial"/>
              </a:endParaRPr>
            </a:p>
            <a:p>
              <a:pPr marL="0" marR="0" lvl="0" indent="0" algn="l" rtl="0">
                <a:lnSpc>
                  <a:spcPct val="115000"/>
                </a:lnSpc>
                <a:spcBef>
                  <a:spcPts val="300"/>
                </a:spcBef>
                <a:spcAft>
                  <a:spcPts val="0"/>
                </a:spcAft>
                <a:buClr>
                  <a:srgbClr val="000000"/>
                </a:buClr>
                <a:buSzPts val="9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600"/>
                </a:spcBef>
                <a:spcAft>
                  <a:spcPts val="300"/>
                </a:spcAft>
                <a:buClr>
                  <a:srgbClr val="000000"/>
                </a:buClr>
                <a:buSzPts val="900"/>
                <a:buFont typeface="Arial"/>
                <a:buNone/>
              </a:pPr>
              <a:r>
                <a:rPr lang="en-US" sz="1100" b="0" i="0" u="none" strike="noStrike" cap="none">
                  <a:solidFill>
                    <a:schemeClr val="dk1"/>
                  </a:solidFill>
                  <a:latin typeface="Arial"/>
                  <a:ea typeface="Arial"/>
                  <a:cs typeface="Arial"/>
                  <a:sym typeface="Arial"/>
                </a:rPr>
                <a:t>Agent registry is </a:t>
              </a:r>
              <a:r>
                <a:rPr lang="en-US" sz="1100" b="1" i="0" u="none" strike="noStrike" cap="none">
                  <a:solidFill>
                    <a:schemeClr val="dk1"/>
                  </a:solidFill>
                  <a:latin typeface="Arial"/>
                  <a:ea typeface="Arial"/>
                  <a:cs typeface="Arial"/>
                  <a:sym typeface="Arial"/>
                </a:rPr>
                <a:t>SOR </a:t>
              </a:r>
              <a:r>
                <a:rPr lang="en-US" sz="1100" b="0" i="0" u="none" strike="noStrike" cap="none">
                  <a:solidFill>
                    <a:schemeClr val="dk1"/>
                  </a:solidFill>
                  <a:latin typeface="Arial"/>
                  <a:ea typeface="Arial"/>
                  <a:cs typeface="Arial"/>
                  <a:sym typeface="Arial"/>
                </a:rPr>
                <a:t>for all certified agents-capturing their identity, owner, purpose, versions, allowed tools/data, and policy constraints. Each agent is documented through a A2A compliant </a:t>
              </a:r>
              <a:r>
                <a:rPr lang="en-US" sz="1100" b="1" i="0" u="none" strike="noStrike" cap="none">
                  <a:solidFill>
                    <a:schemeClr val="dk1"/>
                  </a:solidFill>
                  <a:latin typeface="Arial"/>
                  <a:ea typeface="Arial"/>
                  <a:cs typeface="Arial"/>
                  <a:sym typeface="Arial"/>
                </a:rPr>
                <a:t>Agent Card, </a:t>
              </a:r>
              <a:r>
                <a:rPr lang="en-US" sz="1100" b="0" i="0" u="none" strike="noStrike" cap="none">
                  <a:solidFill>
                    <a:schemeClr val="dk1"/>
                  </a:solidFill>
                  <a:latin typeface="Arial"/>
                  <a:ea typeface="Arial"/>
                  <a:cs typeface="Arial"/>
                  <a:sym typeface="Arial"/>
                </a:rPr>
                <a:t>a standardized profile that captures the agent skills, capabilities, its hosting location etc.</a:t>
              </a:r>
              <a:endParaRPr sz="1100" b="0" i="0" u="none" strike="noStrike" cap="none">
                <a:solidFill>
                  <a:srgbClr val="A212FF"/>
                </a:solidFill>
                <a:latin typeface="Arial"/>
                <a:ea typeface="Arial"/>
                <a:cs typeface="Arial"/>
                <a:sym typeface="Arial"/>
              </a:endParaRPr>
            </a:p>
          </p:txBody>
        </p:sp>
        <p:sp>
          <p:nvSpPr>
            <p:cNvPr id="4161" name="Google Shape;4161;p194"/>
            <p:cNvSpPr txBox="1"/>
            <p:nvPr/>
          </p:nvSpPr>
          <p:spPr>
            <a:xfrm>
              <a:off x="5067988" y="1862124"/>
              <a:ext cx="2228700" cy="4497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1" i="0" u="none" strike="noStrike" cap="none">
                  <a:solidFill>
                    <a:srgbClr val="A212FF"/>
                  </a:solidFill>
                  <a:latin typeface="Arial"/>
                  <a:ea typeface="Arial"/>
                  <a:cs typeface="Arial"/>
                  <a:sym typeface="Arial"/>
                </a:rPr>
                <a:t>Agent Evaluation</a:t>
              </a:r>
              <a:endParaRPr sz="1100" b="1" i="0" u="none" strike="noStrike" cap="none">
                <a:solidFill>
                  <a:srgbClr val="A212FF"/>
                </a:solidFill>
                <a:latin typeface="Arial"/>
                <a:ea typeface="Arial"/>
                <a:cs typeface="Arial"/>
                <a:sym typeface="Arial"/>
              </a:endParaRPr>
            </a:p>
            <a:p>
              <a:pPr marL="0" marR="0" lvl="0" indent="0" algn="l" rtl="0">
                <a:lnSpc>
                  <a:spcPct val="115000"/>
                </a:lnSpc>
                <a:spcBef>
                  <a:spcPts val="300"/>
                </a:spcBef>
                <a:spcAft>
                  <a:spcPts val="0"/>
                </a:spcAft>
                <a:buClr>
                  <a:srgbClr val="000000"/>
                </a:buClr>
                <a:buSzPts val="9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300"/>
                </a:spcBef>
                <a:spcAft>
                  <a:spcPts val="0"/>
                </a:spcAft>
                <a:buClr>
                  <a:srgbClr val="000000"/>
                </a:buClr>
                <a:buSzPts val="900"/>
                <a:buFont typeface="Arial"/>
                <a:buNone/>
              </a:pPr>
              <a:r>
                <a:rPr lang="en-US" sz="1100" b="0" i="0" u="none" strike="noStrike" cap="none">
                  <a:solidFill>
                    <a:schemeClr val="dk1"/>
                  </a:solidFill>
                  <a:latin typeface="Arial"/>
                  <a:ea typeface="Arial"/>
                  <a:cs typeface="Arial"/>
                  <a:sym typeface="Arial"/>
                </a:rPr>
                <a:t>Measurement systems that evaluate how well an agent reasons, retrieves, and acts.</a:t>
              </a:r>
              <a:br>
                <a:rPr lang="en-US" sz="1100" b="0" i="0" u="none" strike="noStrike" cap="none">
                  <a:solidFill>
                    <a:schemeClr val="dk1"/>
                  </a:solidFill>
                  <a:latin typeface="Arial"/>
                  <a:ea typeface="Arial"/>
                  <a:cs typeface="Arial"/>
                  <a:sym typeface="Arial"/>
                </a:rPr>
              </a:br>
              <a:r>
                <a:rPr lang="en-US" sz="1100" b="0" i="0" u="none" strike="noStrike" cap="none">
                  <a:solidFill>
                    <a:schemeClr val="dk1"/>
                  </a:solidFill>
                  <a:latin typeface="Arial"/>
                  <a:ea typeface="Arial"/>
                  <a:cs typeface="Arial"/>
                  <a:sym typeface="Arial"/>
                </a:rPr>
                <a:t>Evaluation frameworks (RAGAS, TruLens, custom scoring pipelines) assess:</a:t>
              </a:r>
              <a:endParaRPr sz="1100" b="0" i="0" u="none" strike="noStrike" cap="none">
                <a:solidFill>
                  <a:schemeClr val="dk1"/>
                </a:solidFill>
                <a:latin typeface="Arial"/>
                <a:ea typeface="Arial"/>
                <a:cs typeface="Arial"/>
                <a:sym typeface="Arial"/>
              </a:endParaRPr>
            </a:p>
            <a:p>
              <a:pPr marL="457200" marR="0" lvl="0" indent="-285750" algn="l" rtl="0">
                <a:lnSpc>
                  <a:spcPct val="115000"/>
                </a:lnSpc>
                <a:spcBef>
                  <a:spcPts val="0"/>
                </a:spcBef>
                <a:spcAft>
                  <a:spcPts val="0"/>
                </a:spcAft>
                <a:buClr>
                  <a:schemeClr val="dk1"/>
                </a:buClr>
                <a:buSzPts val="900"/>
                <a:buFont typeface="Arial"/>
                <a:buChar char="❖"/>
              </a:pPr>
              <a:r>
                <a:rPr lang="en-US" sz="1100" b="0" i="0" u="none" strike="noStrike" cap="none">
                  <a:solidFill>
                    <a:schemeClr val="dk1"/>
                  </a:solidFill>
                  <a:latin typeface="Arial"/>
                  <a:ea typeface="Arial"/>
                  <a:cs typeface="Arial"/>
                  <a:sym typeface="Arial"/>
                </a:rPr>
                <a:t>Factual accuracy</a:t>
              </a:r>
              <a:endParaRPr sz="1100" b="0" i="0" u="none" strike="noStrike" cap="none">
                <a:solidFill>
                  <a:schemeClr val="dk1"/>
                </a:solidFill>
                <a:latin typeface="Arial"/>
                <a:ea typeface="Arial"/>
                <a:cs typeface="Arial"/>
                <a:sym typeface="Arial"/>
              </a:endParaRPr>
            </a:p>
            <a:p>
              <a:pPr marL="457200" marR="0" lvl="0" indent="-285750" algn="l" rtl="0">
                <a:lnSpc>
                  <a:spcPct val="115000"/>
                </a:lnSpc>
                <a:spcBef>
                  <a:spcPts val="0"/>
                </a:spcBef>
                <a:spcAft>
                  <a:spcPts val="0"/>
                </a:spcAft>
                <a:buClr>
                  <a:schemeClr val="dk1"/>
                </a:buClr>
                <a:buSzPts val="900"/>
                <a:buFont typeface="Arial"/>
                <a:buChar char="❖"/>
              </a:pPr>
              <a:r>
                <a:rPr lang="en-US" sz="1100" b="0" i="0" u="none" strike="noStrike" cap="none">
                  <a:solidFill>
                    <a:schemeClr val="dk1"/>
                  </a:solidFill>
                  <a:latin typeface="Arial"/>
                  <a:ea typeface="Arial"/>
                  <a:cs typeface="Arial"/>
                  <a:sym typeface="Arial"/>
                </a:rPr>
                <a:t>Relevance &amp; grounding of retrieved context</a:t>
              </a:r>
              <a:endParaRPr sz="1100" b="0" i="0" u="none" strike="noStrike" cap="none">
                <a:solidFill>
                  <a:schemeClr val="dk1"/>
                </a:solidFill>
                <a:latin typeface="Arial"/>
                <a:ea typeface="Arial"/>
                <a:cs typeface="Arial"/>
                <a:sym typeface="Arial"/>
              </a:endParaRPr>
            </a:p>
            <a:p>
              <a:pPr marL="457200" marR="0" lvl="0" indent="-285750" algn="l" rtl="0">
                <a:lnSpc>
                  <a:spcPct val="115000"/>
                </a:lnSpc>
                <a:spcBef>
                  <a:spcPts val="0"/>
                </a:spcBef>
                <a:spcAft>
                  <a:spcPts val="0"/>
                </a:spcAft>
                <a:buClr>
                  <a:schemeClr val="dk1"/>
                </a:buClr>
                <a:buSzPts val="900"/>
                <a:buFont typeface="Arial"/>
                <a:buChar char="❖"/>
              </a:pPr>
              <a:r>
                <a:rPr lang="en-US" sz="1100" b="0" i="0" u="none" strike="noStrike" cap="none">
                  <a:solidFill>
                    <a:schemeClr val="dk1"/>
                  </a:solidFill>
                  <a:latin typeface="Arial"/>
                  <a:ea typeface="Arial"/>
                  <a:cs typeface="Arial"/>
                  <a:sym typeface="Arial"/>
                </a:rPr>
                <a:t>Coherence of reasoning steps</a:t>
              </a:r>
              <a:endParaRPr sz="1100" b="0" i="0" u="none" strike="noStrike" cap="none">
                <a:solidFill>
                  <a:schemeClr val="dk1"/>
                </a:solidFill>
                <a:latin typeface="Arial"/>
                <a:ea typeface="Arial"/>
                <a:cs typeface="Arial"/>
                <a:sym typeface="Arial"/>
              </a:endParaRPr>
            </a:p>
            <a:p>
              <a:pPr marL="457200" marR="0" lvl="0" indent="-285750" algn="l" rtl="0">
                <a:lnSpc>
                  <a:spcPct val="115000"/>
                </a:lnSpc>
                <a:spcBef>
                  <a:spcPts val="0"/>
                </a:spcBef>
                <a:spcAft>
                  <a:spcPts val="0"/>
                </a:spcAft>
                <a:buClr>
                  <a:schemeClr val="dk1"/>
                </a:buClr>
                <a:buSzPts val="900"/>
                <a:buFont typeface="Arial"/>
                <a:buChar char="❖"/>
              </a:pPr>
              <a:r>
                <a:rPr lang="en-US" sz="1100" b="0" i="0" u="none" strike="noStrike" cap="none">
                  <a:solidFill>
                    <a:schemeClr val="dk1"/>
                  </a:solidFill>
                  <a:latin typeface="Arial"/>
                  <a:ea typeface="Arial"/>
                  <a:cs typeface="Arial"/>
                  <a:sym typeface="Arial"/>
                </a:rPr>
                <a:t>Correctness of tool use</a:t>
              </a:r>
              <a:endParaRPr sz="1100" b="0" i="0" u="none" strike="noStrike" cap="none">
                <a:solidFill>
                  <a:schemeClr val="dk1"/>
                </a:solidFill>
                <a:latin typeface="Arial"/>
                <a:ea typeface="Arial"/>
                <a:cs typeface="Arial"/>
                <a:sym typeface="Arial"/>
              </a:endParaRPr>
            </a:p>
            <a:p>
              <a:pPr marL="457200" marR="0" lvl="0" indent="-285750" algn="l" rtl="0">
                <a:lnSpc>
                  <a:spcPct val="115000"/>
                </a:lnSpc>
                <a:spcBef>
                  <a:spcPts val="0"/>
                </a:spcBef>
                <a:spcAft>
                  <a:spcPts val="0"/>
                </a:spcAft>
                <a:buClr>
                  <a:schemeClr val="dk1"/>
                </a:buClr>
                <a:buSzPts val="900"/>
                <a:buFont typeface="Arial"/>
                <a:buChar char="❖"/>
              </a:pPr>
              <a:r>
                <a:rPr lang="en-US" sz="1100" b="0" i="0" u="none" strike="noStrike" cap="none">
                  <a:solidFill>
                    <a:schemeClr val="dk1"/>
                  </a:solidFill>
                  <a:latin typeface="Arial"/>
                  <a:ea typeface="Arial"/>
                  <a:cs typeface="Arial"/>
                  <a:sym typeface="Arial"/>
                </a:rPr>
                <a:t>Policy alignment</a:t>
              </a:r>
              <a:endParaRPr sz="1100" b="0" i="0" u="none" strike="noStrike" cap="none">
                <a:solidFill>
                  <a:schemeClr val="dk1"/>
                </a:solidFill>
                <a:latin typeface="Arial"/>
                <a:ea typeface="Arial"/>
                <a:cs typeface="Arial"/>
                <a:sym typeface="Arial"/>
              </a:endParaRPr>
            </a:p>
            <a:p>
              <a:pPr marL="457200" marR="0" lvl="0" indent="-285750" algn="l" rtl="0">
                <a:lnSpc>
                  <a:spcPct val="115000"/>
                </a:lnSpc>
                <a:spcBef>
                  <a:spcPts val="0"/>
                </a:spcBef>
                <a:spcAft>
                  <a:spcPts val="0"/>
                </a:spcAft>
                <a:buClr>
                  <a:schemeClr val="dk1"/>
                </a:buClr>
                <a:buSzPts val="900"/>
                <a:buFont typeface="Arial"/>
                <a:buChar char="❖"/>
              </a:pPr>
              <a:r>
                <a:rPr lang="en-US" sz="1100" b="0" i="0" u="none" strike="noStrike" cap="none">
                  <a:solidFill>
                    <a:schemeClr val="dk1"/>
                  </a:solidFill>
                  <a:latin typeface="Arial"/>
                  <a:ea typeface="Arial"/>
                  <a:cs typeface="Arial"/>
                  <a:sym typeface="Arial"/>
                </a:rPr>
                <a:t>Overall task success</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300"/>
                </a:spcAft>
                <a:buClr>
                  <a:srgbClr val="000000"/>
                </a:buClr>
                <a:buSzPts val="900"/>
                <a:buFont typeface="Arial"/>
                <a:buNone/>
              </a:pPr>
              <a:r>
                <a:rPr lang="en-US" sz="1100" b="0" i="0" u="none" strike="noStrike" cap="none">
                  <a:solidFill>
                    <a:schemeClr val="dk1"/>
                  </a:solidFill>
                  <a:latin typeface="Arial"/>
                  <a:ea typeface="Arial"/>
                  <a:cs typeface="Arial"/>
                  <a:sym typeface="Arial"/>
                </a:rPr>
                <a:t>Evaluation ensures continuous reliability and tracks drift over time</a:t>
              </a:r>
              <a:endParaRPr sz="1100" b="0" i="0" u="none" strike="noStrike" cap="none">
                <a:solidFill>
                  <a:schemeClr val="dk1"/>
                </a:solidFill>
                <a:latin typeface="Arial"/>
                <a:ea typeface="Arial"/>
                <a:cs typeface="Arial"/>
                <a:sym typeface="Arial"/>
              </a:endParaRPr>
            </a:p>
          </p:txBody>
        </p:sp>
        <p:sp>
          <p:nvSpPr>
            <p:cNvPr id="4162" name="Google Shape;4162;p194"/>
            <p:cNvSpPr txBox="1"/>
            <p:nvPr/>
          </p:nvSpPr>
          <p:spPr>
            <a:xfrm>
              <a:off x="7416498" y="1862124"/>
              <a:ext cx="2228700" cy="4497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1" i="0" u="none" strike="noStrike" cap="none">
                  <a:solidFill>
                    <a:srgbClr val="A212FF"/>
                  </a:solidFill>
                  <a:latin typeface="Arial"/>
                  <a:ea typeface="Arial"/>
                  <a:cs typeface="Arial"/>
                  <a:sym typeface="Arial"/>
                </a:rPr>
                <a:t>Human Feedback</a:t>
              </a:r>
              <a:endParaRPr sz="1100" b="1" i="0" u="none" strike="noStrike" cap="none">
                <a:solidFill>
                  <a:srgbClr val="A212FF"/>
                </a:solidFill>
                <a:latin typeface="Arial"/>
                <a:ea typeface="Arial"/>
                <a:cs typeface="Arial"/>
                <a:sym typeface="Arial"/>
              </a:endParaRPr>
            </a:p>
            <a:p>
              <a:pPr marL="0" marR="0" lvl="0" indent="0" algn="l" rtl="0">
                <a:lnSpc>
                  <a:spcPct val="115000"/>
                </a:lnSpc>
                <a:spcBef>
                  <a:spcPts val="30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30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A structured human-in-the-loop (HITL) mechanism that guides agent behavior toward safe, aligned outcomes.</a:t>
              </a:r>
              <a:br>
                <a:rPr lang="en-US" sz="1100" b="0" i="0" u="none" strike="noStrike" cap="none">
                  <a:solidFill>
                    <a:schemeClr val="dk1"/>
                  </a:solidFill>
                  <a:latin typeface="Arial"/>
                  <a:ea typeface="Arial"/>
                  <a:cs typeface="Arial"/>
                  <a:sym typeface="Arial"/>
                </a:rPr>
              </a:br>
              <a:r>
                <a:rPr lang="en-US" sz="1100" b="0" i="0" u="none" strike="noStrike" cap="none">
                  <a:solidFill>
                    <a:schemeClr val="dk1"/>
                  </a:solidFill>
                  <a:latin typeface="Arial"/>
                  <a:ea typeface="Arial"/>
                  <a:cs typeface="Arial"/>
                  <a:sym typeface="Arial"/>
                </a:rPr>
                <a:t>Human input—approvals, feedback, corrections, and reinforcement—helps:</a:t>
              </a:r>
              <a:endParaRPr sz="1100" b="0" i="0" u="none" strike="noStrike" cap="none">
                <a:solidFill>
                  <a:schemeClr val="dk1"/>
                </a:solidFill>
                <a:latin typeface="Arial"/>
                <a:ea typeface="Arial"/>
                <a:cs typeface="Arial"/>
                <a:sym typeface="Arial"/>
              </a:endParaRPr>
            </a:p>
            <a:p>
              <a:pPr marL="457200" marR="0" lvl="0" indent="-285750" algn="l" rtl="0">
                <a:lnSpc>
                  <a:spcPct val="115000"/>
                </a:lnSpc>
                <a:spcBef>
                  <a:spcPts val="0"/>
                </a:spcBef>
                <a:spcAft>
                  <a:spcPts val="0"/>
                </a:spcAft>
                <a:buClr>
                  <a:schemeClr val="dk1"/>
                </a:buClr>
                <a:buSzPts val="900"/>
                <a:buFont typeface="Arial"/>
                <a:buChar char="❖"/>
              </a:pPr>
              <a:r>
                <a:rPr lang="en-US" sz="1100" b="0" i="0" u="none" strike="noStrike" cap="none">
                  <a:solidFill>
                    <a:schemeClr val="dk1"/>
                  </a:solidFill>
                  <a:latin typeface="Arial"/>
                  <a:ea typeface="Arial"/>
                  <a:cs typeface="Arial"/>
                  <a:sym typeface="Arial"/>
                </a:rPr>
                <a:t>Adjust agent decisions</a:t>
              </a:r>
              <a:endParaRPr sz="1100" b="0" i="0" u="none" strike="noStrike" cap="none">
                <a:solidFill>
                  <a:schemeClr val="dk1"/>
                </a:solidFill>
                <a:latin typeface="Arial"/>
                <a:ea typeface="Arial"/>
                <a:cs typeface="Arial"/>
                <a:sym typeface="Arial"/>
              </a:endParaRPr>
            </a:p>
            <a:p>
              <a:pPr marL="457200" marR="0" lvl="0" indent="-285750" algn="l" rtl="0">
                <a:lnSpc>
                  <a:spcPct val="115000"/>
                </a:lnSpc>
                <a:spcBef>
                  <a:spcPts val="0"/>
                </a:spcBef>
                <a:spcAft>
                  <a:spcPts val="0"/>
                </a:spcAft>
                <a:buClr>
                  <a:schemeClr val="dk1"/>
                </a:buClr>
                <a:buSzPts val="900"/>
                <a:buFont typeface="Arial"/>
                <a:buChar char="❖"/>
              </a:pPr>
              <a:r>
                <a:rPr lang="en-US" sz="1100" b="0" i="0" u="none" strike="noStrike" cap="none">
                  <a:solidFill>
                    <a:schemeClr val="dk1"/>
                  </a:solidFill>
                  <a:latin typeface="Arial"/>
                  <a:ea typeface="Arial"/>
                  <a:cs typeface="Arial"/>
                  <a:sym typeface="Arial"/>
                </a:rPr>
                <a:t>Update or correct memory</a:t>
              </a:r>
              <a:endParaRPr sz="1100" b="0" i="0" u="none" strike="noStrike" cap="none">
                <a:solidFill>
                  <a:schemeClr val="dk1"/>
                </a:solidFill>
                <a:latin typeface="Arial"/>
                <a:ea typeface="Arial"/>
                <a:cs typeface="Arial"/>
                <a:sym typeface="Arial"/>
              </a:endParaRPr>
            </a:p>
            <a:p>
              <a:pPr marL="457200" marR="0" lvl="0" indent="-285750" algn="l" rtl="0">
                <a:lnSpc>
                  <a:spcPct val="115000"/>
                </a:lnSpc>
                <a:spcBef>
                  <a:spcPts val="0"/>
                </a:spcBef>
                <a:spcAft>
                  <a:spcPts val="0"/>
                </a:spcAft>
                <a:buClr>
                  <a:schemeClr val="dk1"/>
                </a:buClr>
                <a:buSzPts val="900"/>
                <a:buFont typeface="Arial"/>
                <a:buChar char="❖"/>
              </a:pPr>
              <a:r>
                <a:rPr lang="en-US" sz="1100" b="0" i="0" u="none" strike="noStrike" cap="none">
                  <a:solidFill>
                    <a:schemeClr val="dk1"/>
                  </a:solidFill>
                  <a:latin typeface="Arial"/>
                  <a:ea typeface="Arial"/>
                  <a:cs typeface="Arial"/>
                  <a:sym typeface="Arial"/>
                </a:rPr>
                <a:t>Improve reasoning pathways</a:t>
              </a:r>
              <a:endParaRPr sz="1100" b="0" i="0" u="none" strike="noStrike" cap="none">
                <a:solidFill>
                  <a:schemeClr val="dk1"/>
                </a:solidFill>
                <a:latin typeface="Arial"/>
                <a:ea typeface="Arial"/>
                <a:cs typeface="Arial"/>
                <a:sym typeface="Arial"/>
              </a:endParaRPr>
            </a:p>
            <a:p>
              <a:pPr marL="457200" marR="0" lvl="0" indent="-285750" algn="l" rtl="0">
                <a:lnSpc>
                  <a:spcPct val="115000"/>
                </a:lnSpc>
                <a:spcBef>
                  <a:spcPts val="0"/>
                </a:spcBef>
                <a:spcAft>
                  <a:spcPts val="0"/>
                </a:spcAft>
                <a:buClr>
                  <a:schemeClr val="dk1"/>
                </a:buClr>
                <a:buSzPts val="900"/>
                <a:buFont typeface="Arial"/>
                <a:buChar char="❖"/>
              </a:pPr>
              <a:r>
                <a:rPr lang="en-US" sz="1100" b="0" i="0" u="none" strike="noStrike" cap="none">
                  <a:solidFill>
                    <a:schemeClr val="dk1"/>
                  </a:solidFill>
                  <a:latin typeface="Arial"/>
                  <a:ea typeface="Arial"/>
                  <a:cs typeface="Arial"/>
                  <a:sym typeface="Arial"/>
                </a:rPr>
                <a:t>Strengthen compliance and business alignment</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This creates a closed feedback loop for continuous refinement.</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300"/>
                </a:spcAft>
                <a:buClr>
                  <a:srgbClr val="000000"/>
                </a:buClr>
                <a:buSzPts val="900"/>
                <a:buFont typeface="Arial"/>
                <a:buNone/>
              </a:pPr>
              <a:endParaRPr sz="1100" b="0" i="0" u="none" strike="noStrike" cap="none">
                <a:solidFill>
                  <a:schemeClr val="dk1"/>
                </a:solidFill>
                <a:latin typeface="Arial"/>
                <a:ea typeface="Arial"/>
                <a:cs typeface="Arial"/>
                <a:sym typeface="Arial"/>
              </a:endParaRPr>
            </a:p>
          </p:txBody>
        </p:sp>
        <p:sp>
          <p:nvSpPr>
            <p:cNvPr id="4163" name="Google Shape;4163;p194"/>
            <p:cNvSpPr txBox="1"/>
            <p:nvPr/>
          </p:nvSpPr>
          <p:spPr>
            <a:xfrm>
              <a:off x="9764998" y="1862124"/>
              <a:ext cx="2228700" cy="4497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1" i="0" u="none" strike="noStrike" cap="none">
                  <a:solidFill>
                    <a:srgbClr val="A212FF"/>
                  </a:solidFill>
                  <a:latin typeface="Arial"/>
                  <a:ea typeface="Arial"/>
                  <a:cs typeface="Arial"/>
                  <a:sym typeface="Arial"/>
                </a:rPr>
                <a:t>Agent Security</a:t>
              </a:r>
              <a:endParaRPr sz="1100" b="1" i="0" u="none" strike="noStrike" cap="none">
                <a:solidFill>
                  <a:srgbClr val="A212FF"/>
                </a:solidFill>
                <a:latin typeface="Arial"/>
                <a:ea typeface="Arial"/>
                <a:cs typeface="Arial"/>
                <a:sym typeface="Arial"/>
              </a:endParaRPr>
            </a:p>
            <a:p>
              <a:pPr marL="0" marR="0" lvl="0" indent="0" algn="l" rtl="0">
                <a:lnSpc>
                  <a:spcPct val="115000"/>
                </a:lnSpc>
                <a:spcBef>
                  <a:spcPts val="300"/>
                </a:spcBef>
                <a:spcAft>
                  <a:spcPts val="0"/>
                </a:spcAft>
                <a:buClr>
                  <a:srgbClr val="000000"/>
                </a:buClr>
                <a:buSzPts val="9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300"/>
                </a:spcBef>
                <a:spcAft>
                  <a:spcPts val="0"/>
                </a:spcAft>
                <a:buClr>
                  <a:srgbClr val="000000"/>
                </a:buClr>
                <a:buSzPts val="900"/>
                <a:buFont typeface="Arial"/>
                <a:buNone/>
              </a:pPr>
              <a:r>
                <a:rPr lang="en-US" sz="1100" b="0" i="0" u="none" strike="noStrike" cap="none">
                  <a:solidFill>
                    <a:schemeClr val="dk1"/>
                  </a:solidFill>
                  <a:latin typeface="Arial"/>
                  <a:ea typeface="Arial"/>
                  <a:cs typeface="Arial"/>
                  <a:sym typeface="Arial"/>
                </a:rPr>
                <a:t>Agent security ensures every AI Agent treated like non-human entity with strong control over what it can access and what it can do. It starts with agent identity - each agent has a unique, verifiable identity used for authentication, authorization, and full audit logging of actions and tool calls. Access is governed by least privilege, granting only the minimum data, tools and permission required for the agents approved purpose, ideally with scoped and time bound credentials</a:t>
              </a:r>
              <a:endParaRPr sz="1100" b="0" i="0" u="none" strike="noStrike" cap="none">
                <a:solidFill>
                  <a:schemeClr val="dk1"/>
                </a:solidFill>
                <a:latin typeface="Arial"/>
                <a:ea typeface="Arial"/>
                <a:cs typeface="Arial"/>
                <a:sym typeface="Arial"/>
              </a:endParaRPr>
            </a:p>
          </p:txBody>
        </p:sp>
        <p:sp>
          <p:nvSpPr>
            <p:cNvPr id="4164" name="Google Shape;4164;p194"/>
            <p:cNvSpPr/>
            <p:nvPr/>
          </p:nvSpPr>
          <p:spPr>
            <a:xfrm>
              <a:off x="381223" y="1853220"/>
              <a:ext cx="2218500" cy="3834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Agent Certification</a:t>
              </a:r>
              <a:endParaRPr sz="1400" b="0" i="0" u="none" strike="noStrike" cap="none">
                <a:solidFill>
                  <a:srgbClr val="000000"/>
                </a:solidFill>
                <a:latin typeface="Arial"/>
                <a:ea typeface="Arial"/>
                <a:cs typeface="Arial"/>
                <a:sym typeface="Arial"/>
              </a:endParaRPr>
            </a:p>
          </p:txBody>
        </p:sp>
        <p:sp>
          <p:nvSpPr>
            <p:cNvPr id="4165" name="Google Shape;4165;p194"/>
            <p:cNvSpPr/>
            <p:nvPr/>
          </p:nvSpPr>
          <p:spPr>
            <a:xfrm>
              <a:off x="2719473" y="1853220"/>
              <a:ext cx="2228700" cy="3834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Agent Registry</a:t>
              </a:r>
              <a:endParaRPr sz="1400" b="0" i="0" u="none" strike="noStrike" cap="none">
                <a:solidFill>
                  <a:srgbClr val="000000"/>
                </a:solidFill>
                <a:latin typeface="Arial"/>
                <a:ea typeface="Arial"/>
                <a:cs typeface="Arial"/>
                <a:sym typeface="Arial"/>
              </a:endParaRPr>
            </a:p>
          </p:txBody>
        </p:sp>
        <p:sp>
          <p:nvSpPr>
            <p:cNvPr id="4166" name="Google Shape;4166;p194"/>
            <p:cNvSpPr/>
            <p:nvPr/>
          </p:nvSpPr>
          <p:spPr>
            <a:xfrm>
              <a:off x="5078217" y="1853220"/>
              <a:ext cx="2218500" cy="3834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Agent Evaluation</a:t>
              </a:r>
              <a:endParaRPr sz="1400" b="0" i="0" u="none" strike="noStrike" cap="none">
                <a:solidFill>
                  <a:srgbClr val="000000"/>
                </a:solidFill>
                <a:latin typeface="Arial"/>
                <a:ea typeface="Arial"/>
                <a:cs typeface="Arial"/>
                <a:sym typeface="Arial"/>
              </a:endParaRPr>
            </a:p>
          </p:txBody>
        </p:sp>
        <p:sp>
          <p:nvSpPr>
            <p:cNvPr id="4167" name="Google Shape;4167;p194"/>
            <p:cNvSpPr/>
            <p:nvPr/>
          </p:nvSpPr>
          <p:spPr>
            <a:xfrm>
              <a:off x="7416472" y="1853220"/>
              <a:ext cx="2238900" cy="3834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Human Feedback</a:t>
              </a:r>
              <a:endParaRPr sz="1400" b="0" i="0" u="none" strike="noStrike" cap="none">
                <a:solidFill>
                  <a:srgbClr val="000000"/>
                </a:solidFill>
                <a:latin typeface="Arial"/>
                <a:ea typeface="Arial"/>
                <a:cs typeface="Arial"/>
                <a:sym typeface="Arial"/>
              </a:endParaRPr>
            </a:p>
          </p:txBody>
        </p:sp>
        <p:sp>
          <p:nvSpPr>
            <p:cNvPr id="4168" name="Google Shape;4168;p194"/>
            <p:cNvSpPr/>
            <p:nvPr/>
          </p:nvSpPr>
          <p:spPr>
            <a:xfrm>
              <a:off x="9754727" y="1853220"/>
              <a:ext cx="2238900" cy="3834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Agent Security</a:t>
              </a:r>
              <a:endParaRPr sz="1400" b="0" i="0" u="none" strike="noStrike" cap="none">
                <a:solidFill>
                  <a:srgbClr val="000000"/>
                </a:solidFill>
                <a:latin typeface="Arial"/>
                <a:ea typeface="Arial"/>
                <a:cs typeface="Arial"/>
                <a:sym typeface="Arial"/>
              </a:endParaRPr>
            </a:p>
          </p:txBody>
        </p:sp>
      </p:grpSp>
      <p:sp>
        <p:nvSpPr>
          <p:cNvPr id="4169" name="Google Shape;4169;p194"/>
          <p:cNvSpPr txBox="1"/>
          <p:nvPr/>
        </p:nvSpPr>
        <p:spPr>
          <a:xfrm>
            <a:off x="342901" y="153634"/>
            <a:ext cx="11437800" cy="274200"/>
          </a:xfrm>
          <a:prstGeom prst="rect">
            <a:avLst/>
          </a:prstGeom>
          <a:noFill/>
          <a:ln>
            <a:noFill/>
          </a:ln>
        </p:spPr>
        <p:txBody>
          <a:bodyPr spcFirstLastPara="1" wrap="square" lIns="0" tIns="0" rIns="0" bIns="0" anchor="t" anchorCtr="0">
            <a:noAutofit/>
          </a:bodyPr>
          <a:lstStyle/>
          <a:p>
            <a:pPr marL="0" marR="0" lvl="0" indent="0" algn="l" rtl="0">
              <a:lnSpc>
                <a:spcPct val="104166"/>
              </a:lnSpc>
              <a:spcBef>
                <a:spcPts val="0"/>
              </a:spcBef>
              <a:spcAft>
                <a:spcPts val="0"/>
              </a:spcAft>
              <a:buClr>
                <a:schemeClr val="dk1"/>
              </a:buClr>
              <a:buSzPts val="2400"/>
              <a:buFont typeface="Arial"/>
              <a:buNone/>
            </a:pPr>
            <a:r>
              <a:rPr lang="en-US" sz="2400" b="1">
                <a:solidFill>
                  <a:schemeClr val="dk1"/>
                </a:solidFill>
              </a:rPr>
              <a:t>Agent </a:t>
            </a:r>
            <a:r>
              <a:rPr lang="en-US" sz="2400" b="1" i="0" u="none" strike="noStrike" cap="none">
                <a:solidFill>
                  <a:schemeClr val="dk1"/>
                </a:solidFill>
                <a:latin typeface="Arial"/>
                <a:ea typeface="Arial"/>
                <a:cs typeface="Arial"/>
                <a:sym typeface="Arial"/>
              </a:rPr>
              <a:t>Governance</a:t>
            </a:r>
            <a:endParaRPr sz="1400" b="0" i="0" u="none" strike="noStrike" cap="none">
              <a:solidFill>
                <a:srgbClr val="000000"/>
              </a:solidFill>
              <a:latin typeface="Arial"/>
              <a:ea typeface="Arial"/>
              <a:cs typeface="Arial"/>
              <a:sym typeface="Arial"/>
            </a:endParaRPr>
          </a:p>
        </p:txBody>
      </p:sp>
      <p:sp>
        <p:nvSpPr>
          <p:cNvPr id="4170" name="Google Shape;4170;p194"/>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155</a:t>
            </a:fld>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4175"/>
        <p:cNvGrpSpPr/>
        <p:nvPr/>
      </p:nvGrpSpPr>
      <p:grpSpPr>
        <a:xfrm>
          <a:off x="0" y="0"/>
          <a:ext cx="0" cy="0"/>
          <a:chOff x="0" y="0"/>
          <a:chExt cx="0" cy="0"/>
        </a:xfrm>
      </p:grpSpPr>
      <p:sp>
        <p:nvSpPr>
          <p:cNvPr id="4176" name="Google Shape;4176;p195"/>
          <p:cNvSpPr txBox="1">
            <a:spLocks noGrp="1"/>
          </p:cNvSpPr>
          <p:nvPr>
            <p:ph type="title"/>
          </p:nvPr>
        </p:nvSpPr>
        <p:spPr>
          <a:xfrm>
            <a:off x="342901" y="153634"/>
            <a:ext cx="11437800" cy="2742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Agent Governance | Design Principles</a:t>
            </a:r>
            <a:endParaRPr/>
          </a:p>
        </p:txBody>
      </p:sp>
      <p:graphicFrame>
        <p:nvGraphicFramePr>
          <p:cNvPr id="4177" name="Google Shape;4177;p195"/>
          <p:cNvGraphicFramePr/>
          <p:nvPr/>
        </p:nvGraphicFramePr>
        <p:xfrm>
          <a:off x="374904" y="850392"/>
          <a:ext cx="3000000" cy="3000000"/>
        </p:xfrm>
        <a:graphic>
          <a:graphicData uri="http://schemas.openxmlformats.org/drawingml/2006/table">
            <a:tbl>
              <a:tblPr>
                <a:noFill/>
                <a:tableStyleId>{5B932E3E-EDF4-40F3-B798-486C42625229}</a:tableStyleId>
              </a:tblPr>
              <a:tblGrid>
                <a:gridCol w="1959750">
                  <a:extLst>
                    <a:ext uri="{9D8B030D-6E8A-4147-A177-3AD203B41FA5}">
                      <a16:colId xmlns:a16="http://schemas.microsoft.com/office/drawing/2014/main" val="20000"/>
                    </a:ext>
                  </a:extLst>
                </a:gridCol>
                <a:gridCol w="3171025">
                  <a:extLst>
                    <a:ext uri="{9D8B030D-6E8A-4147-A177-3AD203B41FA5}">
                      <a16:colId xmlns:a16="http://schemas.microsoft.com/office/drawing/2014/main" val="20001"/>
                    </a:ext>
                  </a:extLst>
                </a:gridCol>
                <a:gridCol w="3218325">
                  <a:extLst>
                    <a:ext uri="{9D8B030D-6E8A-4147-A177-3AD203B41FA5}">
                      <a16:colId xmlns:a16="http://schemas.microsoft.com/office/drawing/2014/main" val="20002"/>
                    </a:ext>
                  </a:extLst>
                </a:gridCol>
                <a:gridCol w="3218325">
                  <a:extLst>
                    <a:ext uri="{9D8B030D-6E8A-4147-A177-3AD203B41FA5}">
                      <a16:colId xmlns:a16="http://schemas.microsoft.com/office/drawing/2014/main" val="20003"/>
                    </a:ext>
                  </a:extLst>
                </a:gridCol>
              </a:tblGrid>
              <a:tr h="381000">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Considerations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Principles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Why this principles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1200" b="1" u="none" strike="noStrike" cap="none">
                          <a:solidFill>
                            <a:schemeClr val="lt1"/>
                          </a:solidFill>
                        </a:rPr>
                        <a:t>Anti-patterns/Not recommended</a:t>
                      </a:r>
                      <a:endParaRPr sz="1200" b="1" u="none" strike="noStrike" cap="none">
                        <a:solidFill>
                          <a:schemeClr val="lt1"/>
                        </a:solidFill>
                      </a:endParaRPr>
                    </a:p>
                    <a:p>
                      <a:pPr marL="0" marR="0" lvl="0" indent="0" algn="l" rtl="0">
                        <a:lnSpc>
                          <a:spcPct val="115000"/>
                        </a:lnSpc>
                        <a:spcBef>
                          <a:spcPts val="0"/>
                        </a:spcBef>
                        <a:spcAft>
                          <a:spcPts val="0"/>
                        </a:spcAft>
                        <a:buClr>
                          <a:srgbClr val="000000"/>
                        </a:buClr>
                        <a:buSzPts val="1100"/>
                        <a:buFont typeface="Arial"/>
                        <a:buNone/>
                      </a:pPr>
                      <a:r>
                        <a:rPr lang="en-US" sz="1200" b="1" u="none" strike="noStrike" cap="none">
                          <a:solidFill>
                            <a:schemeClr val="lt1"/>
                          </a:solidFill>
                        </a:rPr>
                        <a:t>(if any)</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Certification as pipeline</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Agent governance should be a pipeline (dev-&gt;stage-&gt;prod) with clear “promotion” criteria. Certification is the gate that confirms an agent met required security and evaluation thresholds for its risk tier</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Ensures the right model is chosen for the task, domain, modality, and business constraint; improves accuracy and cost-efficiency.</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Risk-tiered controls(policy profiles)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Not all agents need the same rigor. Define tiers and scale requirements for evaluation coverage, approval depth and security restrictions accordingly.</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Treating all agents the same either slows delivery or increases risk; tiers focus rigor where impact and compliance exposures are highest.</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Standardized artifacts via Agent Card</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Every agent must ship with an Agent Card that document's purpose, intended users, tool/data access, guardrails, evaluation results, known </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Agent cards make discoverability and agent interoperability efficient </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Registry as the single source of truth with immutable versioning</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The Agent registry should hold the canonical, versioned definition of each agent. Treat production agents as immutable releases-changes require a new version + recertification</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Prevents agent sprawl , versioning enables auditability</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endParaRPr sz="900" b="1"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Identity-first security with least privilege by default</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Each agent has a unique agent identity used for authN/authZ, policy enforcement, and audit logs. Grant least privilege(scoped tools, minimal data, time bound credentials) and prefer just-in-time access for sensitive actions</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Strong identity and least privilege minimizes blast radius, prevents data over reach and improves compliance posture.</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4178" name="Google Shape;4178;p195"/>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156</a:t>
            </a:fld>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4183"/>
        <p:cNvGrpSpPr/>
        <p:nvPr/>
      </p:nvGrpSpPr>
      <p:grpSpPr>
        <a:xfrm>
          <a:off x="0" y="0"/>
          <a:ext cx="0" cy="0"/>
          <a:chOff x="0" y="0"/>
          <a:chExt cx="0" cy="0"/>
        </a:xfrm>
      </p:grpSpPr>
      <p:sp>
        <p:nvSpPr>
          <p:cNvPr id="4184" name="Google Shape;4184;p196"/>
          <p:cNvSpPr txBox="1">
            <a:spLocks noGrp="1"/>
          </p:cNvSpPr>
          <p:nvPr>
            <p:ph type="title"/>
          </p:nvPr>
        </p:nvSpPr>
        <p:spPr>
          <a:xfrm>
            <a:off x="342901" y="153634"/>
            <a:ext cx="11437800" cy="2742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Agent Governance | Design Principles</a:t>
            </a:r>
            <a:endParaRPr/>
          </a:p>
        </p:txBody>
      </p:sp>
      <p:graphicFrame>
        <p:nvGraphicFramePr>
          <p:cNvPr id="4185" name="Google Shape;4185;p196"/>
          <p:cNvGraphicFramePr/>
          <p:nvPr/>
        </p:nvGraphicFramePr>
        <p:xfrm>
          <a:off x="374904" y="850392"/>
          <a:ext cx="3000000" cy="3000000"/>
        </p:xfrm>
        <a:graphic>
          <a:graphicData uri="http://schemas.openxmlformats.org/drawingml/2006/table">
            <a:tbl>
              <a:tblPr>
                <a:noFill/>
                <a:tableStyleId>{5B932E3E-EDF4-40F3-B798-486C42625229}</a:tableStyleId>
              </a:tblPr>
              <a:tblGrid>
                <a:gridCol w="1959750">
                  <a:extLst>
                    <a:ext uri="{9D8B030D-6E8A-4147-A177-3AD203B41FA5}">
                      <a16:colId xmlns:a16="http://schemas.microsoft.com/office/drawing/2014/main" val="20000"/>
                    </a:ext>
                  </a:extLst>
                </a:gridCol>
                <a:gridCol w="3171025">
                  <a:extLst>
                    <a:ext uri="{9D8B030D-6E8A-4147-A177-3AD203B41FA5}">
                      <a16:colId xmlns:a16="http://schemas.microsoft.com/office/drawing/2014/main" val="20001"/>
                    </a:ext>
                  </a:extLst>
                </a:gridCol>
                <a:gridCol w="3218325">
                  <a:extLst>
                    <a:ext uri="{9D8B030D-6E8A-4147-A177-3AD203B41FA5}">
                      <a16:colId xmlns:a16="http://schemas.microsoft.com/office/drawing/2014/main" val="20002"/>
                    </a:ext>
                  </a:extLst>
                </a:gridCol>
                <a:gridCol w="3218325">
                  <a:extLst>
                    <a:ext uri="{9D8B030D-6E8A-4147-A177-3AD203B41FA5}">
                      <a16:colId xmlns:a16="http://schemas.microsoft.com/office/drawing/2014/main" val="20003"/>
                    </a:ext>
                  </a:extLst>
                </a:gridCol>
              </a:tblGrid>
              <a:tr h="381000">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Considerations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Principles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Why this principles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Anti-patterns/Not recommended</a:t>
                      </a:r>
                      <a:endParaRPr sz="1200" b="1" u="none" strike="noStrike" cap="none">
                        <a:solidFill>
                          <a:schemeClr val="lt1"/>
                        </a:solidFill>
                      </a:endParaRPr>
                    </a:p>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(if any)</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Full traceability and auditability end-to-end</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Every run should produce a trace: inputs, decisions, tool calls, outputs and policy decisions, linked to the agent version in the registry. </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Traces provide explainability , support audits, and enable root-cause analysis and governance reporting</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Operational guardrails + kill switches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Governance should include runtime controls, rate limits, spend/usage budgets, escalation rules and the ability to immediately disable an agent or revoke credentials if something goes wrong.</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Because agentic workflows are iterative and autonomous, errors can compound across steps which can trigger run away costs or unintended side effects. A kill switch enables immediate containment to prevent runaway behavior.</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186" name="Google Shape;4186;p196"/>
          <p:cNvSpPr/>
          <p:nvPr/>
        </p:nvSpPr>
        <p:spPr>
          <a:xfrm>
            <a:off x="375950" y="3474375"/>
            <a:ext cx="4796700" cy="58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Arial"/>
                <a:ea typeface="Arial"/>
                <a:cs typeface="Arial"/>
                <a:sym typeface="Arial"/>
                <a:hlinkClick r:id="rId3" action="ppaction://hlinksldjump"/>
              </a:rPr>
              <a:t>Additional Security Controls </a:t>
            </a:r>
            <a:endParaRPr sz="1400" b="0" i="0" u="none" strike="noStrike" cap="none">
              <a:solidFill>
                <a:srgbClr val="000000"/>
              </a:solidFill>
              <a:latin typeface="Arial"/>
              <a:ea typeface="Arial"/>
              <a:cs typeface="Arial"/>
              <a:sym typeface="Arial"/>
            </a:endParaRPr>
          </a:p>
        </p:txBody>
      </p:sp>
      <p:sp>
        <p:nvSpPr>
          <p:cNvPr id="4187" name="Google Shape;4187;p196"/>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157</a:t>
            </a:fld>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4192"/>
        <p:cNvGrpSpPr/>
        <p:nvPr/>
      </p:nvGrpSpPr>
      <p:grpSpPr>
        <a:xfrm>
          <a:off x="0" y="0"/>
          <a:ext cx="0" cy="0"/>
          <a:chOff x="0" y="0"/>
          <a:chExt cx="0" cy="0"/>
        </a:xfrm>
      </p:grpSpPr>
      <p:sp>
        <p:nvSpPr>
          <p:cNvPr id="4193" name="Google Shape;4193;p197"/>
          <p:cNvSpPr txBox="1">
            <a:spLocks noGrp="1"/>
          </p:cNvSpPr>
          <p:nvPr>
            <p:ph type="title"/>
          </p:nvPr>
        </p:nvSpPr>
        <p:spPr>
          <a:xfrm>
            <a:off x="342901" y="153634"/>
            <a:ext cx="11437800" cy="2742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Agent Governance | Design Principles | Agent Security</a:t>
            </a:r>
            <a:endParaRPr/>
          </a:p>
        </p:txBody>
      </p:sp>
      <p:graphicFrame>
        <p:nvGraphicFramePr>
          <p:cNvPr id="4194" name="Google Shape;4194;p197"/>
          <p:cNvGraphicFramePr/>
          <p:nvPr/>
        </p:nvGraphicFramePr>
        <p:xfrm>
          <a:off x="374904" y="850392"/>
          <a:ext cx="3000000" cy="3000000"/>
        </p:xfrm>
        <a:graphic>
          <a:graphicData uri="http://schemas.openxmlformats.org/drawingml/2006/table">
            <a:tbl>
              <a:tblPr>
                <a:noFill/>
                <a:tableStyleId>{5B932E3E-EDF4-40F3-B798-486C42625229}</a:tableStyleId>
              </a:tblPr>
              <a:tblGrid>
                <a:gridCol w="3610900">
                  <a:extLst>
                    <a:ext uri="{9D8B030D-6E8A-4147-A177-3AD203B41FA5}">
                      <a16:colId xmlns:a16="http://schemas.microsoft.com/office/drawing/2014/main" val="20000"/>
                    </a:ext>
                  </a:extLst>
                </a:gridCol>
                <a:gridCol w="7479175">
                  <a:extLst>
                    <a:ext uri="{9D8B030D-6E8A-4147-A177-3AD203B41FA5}">
                      <a16:colId xmlns:a16="http://schemas.microsoft.com/office/drawing/2014/main" val="20001"/>
                    </a:ext>
                  </a:extLst>
                </a:gridCol>
              </a:tblGrid>
              <a:tr h="347675">
                <a:tc>
                  <a:txBody>
                    <a:bodyPr/>
                    <a:lstStyle/>
                    <a:p>
                      <a:pPr marL="0" marR="0" lvl="0" indent="0" algn="l" rtl="0">
                        <a:lnSpc>
                          <a:spcPct val="100000"/>
                        </a:lnSpc>
                        <a:spcBef>
                          <a:spcPts val="0"/>
                        </a:spcBef>
                        <a:spcAft>
                          <a:spcPts val="0"/>
                        </a:spcAft>
                        <a:buClr>
                          <a:srgbClr val="000000"/>
                        </a:buClr>
                        <a:buSzPts val="800"/>
                        <a:buFont typeface="Arial"/>
                        <a:buNone/>
                      </a:pPr>
                      <a:r>
                        <a:rPr lang="en-US" sz="1200" b="1" i="0" u="none" strike="noStrike" cap="none">
                          <a:solidFill>
                            <a:schemeClr val="lt1"/>
                          </a:solidFill>
                        </a:rPr>
                        <a:t>Category</a:t>
                      </a:r>
                      <a:endParaRPr sz="1200" b="1" i="0"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1200" b="1" i="0" u="none" strike="noStrike" cap="none">
                          <a:solidFill>
                            <a:schemeClr val="lt1"/>
                          </a:solidFill>
                        </a:rPr>
                        <a:t>Description</a:t>
                      </a:r>
                      <a:endParaRPr sz="1200" b="1" i="0"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1528875">
                <a:tc>
                  <a:txBody>
                    <a:bodyPr/>
                    <a:lstStyle/>
                    <a:p>
                      <a:pPr marL="0" marR="0" lvl="0" indent="0" algn="l" rtl="0">
                        <a:lnSpc>
                          <a:spcPct val="100000"/>
                        </a:lnSpc>
                        <a:spcBef>
                          <a:spcPts val="0"/>
                        </a:spcBef>
                        <a:spcAft>
                          <a:spcPts val="0"/>
                        </a:spcAft>
                        <a:buClr>
                          <a:srgbClr val="000000"/>
                        </a:buClr>
                        <a:buSzPts val="800"/>
                        <a:buFont typeface="Arial"/>
                        <a:buNone/>
                      </a:pPr>
                      <a:r>
                        <a:rPr lang="en-US" sz="1200" b="1" i="0" u="none" strike="noStrike" cap="none">
                          <a:solidFill>
                            <a:schemeClr val="lt1"/>
                          </a:solidFill>
                        </a:rPr>
                        <a:t>Input/Output Level Security</a:t>
                      </a:r>
                      <a:endParaRPr sz="1200" b="1" i="0" u="none" strike="noStrike" cap="none">
                        <a:solidFill>
                          <a:schemeClr val="lt1"/>
                        </a:solidFill>
                      </a:endParaRPr>
                    </a:p>
                    <a:p>
                      <a:pPr marL="0" marR="0" lvl="0" indent="0" algn="l" rtl="0">
                        <a:lnSpc>
                          <a:spcPct val="85000"/>
                        </a:lnSpc>
                        <a:spcBef>
                          <a:spcPts val="200"/>
                        </a:spcBef>
                        <a:spcAft>
                          <a:spcPts val="0"/>
                        </a:spcAft>
                        <a:buClr>
                          <a:srgbClr val="000000"/>
                        </a:buClr>
                        <a:buSzPts val="800"/>
                        <a:buFont typeface="Arial"/>
                        <a:buNone/>
                      </a:pPr>
                      <a:r>
                        <a:rPr lang="en-US" sz="1200" i="0" u="none" strike="noStrike" cap="none">
                          <a:solidFill>
                            <a:schemeClr val="lt1"/>
                          </a:solidFill>
                        </a:rPr>
                        <a:t>Implement validation and sanitization processes to prevent malicious inputs and outputs from exploiting vulnerabilities in the multi-agent system.</a:t>
                      </a:r>
                      <a:endParaRPr sz="1200" i="0"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900" b="1" i="0" u="none" strike="noStrike" cap="none">
                          <a:solidFill>
                            <a:schemeClr val="dk1"/>
                          </a:solidFill>
                        </a:rPr>
                        <a:t>Prompt Injection Prevention</a:t>
                      </a:r>
                      <a:endParaRPr sz="900" b="1" i="0" u="none" strike="noStrike" cap="none">
                        <a:solidFill>
                          <a:schemeClr val="dk1"/>
                        </a:solidFill>
                      </a:endParaRPr>
                    </a:p>
                    <a:p>
                      <a:pPr marL="0" marR="0" lvl="0" indent="0" algn="l" rtl="0">
                        <a:lnSpc>
                          <a:spcPct val="115000"/>
                        </a:lnSpc>
                        <a:spcBef>
                          <a:spcPts val="300"/>
                        </a:spcBef>
                        <a:spcAft>
                          <a:spcPts val="0"/>
                        </a:spcAft>
                        <a:buClr>
                          <a:schemeClr val="dk1"/>
                        </a:buClr>
                        <a:buSzPts val="1100"/>
                        <a:buFont typeface="Arial"/>
                        <a:buNone/>
                      </a:pPr>
                      <a:r>
                        <a:rPr lang="en-US" sz="900" i="0" u="none" strike="noStrike" cap="none">
                          <a:solidFill>
                            <a:schemeClr val="dk1"/>
                          </a:solidFill>
                        </a:rPr>
                        <a:t>Methodology enabling input validation and injection detection based on user input queries.</a:t>
                      </a:r>
                      <a:endParaRPr sz="900" i="0" u="none" strike="noStrike" cap="none">
                        <a:solidFill>
                          <a:schemeClr val="dk1"/>
                        </a:solidFill>
                      </a:endParaRPr>
                    </a:p>
                    <a:p>
                      <a:pPr marL="0" marR="0" lvl="0" indent="0" algn="l" rtl="0">
                        <a:lnSpc>
                          <a:spcPct val="115000"/>
                        </a:lnSpc>
                        <a:spcBef>
                          <a:spcPts val="300"/>
                        </a:spcBef>
                        <a:spcAft>
                          <a:spcPts val="0"/>
                        </a:spcAft>
                        <a:buClr>
                          <a:schemeClr val="dk1"/>
                        </a:buClr>
                        <a:buSzPts val="1100"/>
                        <a:buFont typeface="Arial"/>
                        <a:buNone/>
                      </a:pPr>
                      <a:r>
                        <a:rPr lang="en-US" sz="900" b="1" i="0" u="none" strike="noStrike" cap="none">
                          <a:solidFill>
                            <a:schemeClr val="dk1"/>
                          </a:solidFill>
                        </a:rPr>
                        <a:t>Input/Output  Content Filtering</a:t>
                      </a:r>
                      <a:endParaRPr sz="900" b="1" i="0" u="none" strike="noStrike" cap="none">
                        <a:solidFill>
                          <a:schemeClr val="dk1"/>
                        </a:solidFill>
                      </a:endParaRPr>
                    </a:p>
                    <a:p>
                      <a:pPr marL="0" marR="0" lvl="0" indent="0" algn="l" rtl="0">
                        <a:lnSpc>
                          <a:spcPct val="115000"/>
                        </a:lnSpc>
                        <a:spcBef>
                          <a:spcPts val="300"/>
                        </a:spcBef>
                        <a:spcAft>
                          <a:spcPts val="0"/>
                        </a:spcAft>
                        <a:buClr>
                          <a:schemeClr val="dk1"/>
                        </a:buClr>
                        <a:buSzPts val="1100"/>
                        <a:buFont typeface="Arial"/>
                        <a:buNone/>
                      </a:pPr>
                      <a:r>
                        <a:rPr lang="en-US" sz="900" i="0" u="none" strike="noStrike" cap="none">
                          <a:solidFill>
                            <a:schemeClr val="dk1"/>
                          </a:solidFill>
                        </a:rPr>
                        <a:t>Methodology defining malicious input/output categories and policies, applying rule-based and LLM-based filters to sanitize user inputs</a:t>
                      </a:r>
                      <a:r>
                        <a:rPr lang="en-US" sz="900" u="none" strike="noStrike" cap="none">
                          <a:solidFill>
                            <a:schemeClr val="dk1"/>
                          </a:solidFill>
                        </a:rPr>
                        <a:t> and model outputs</a:t>
                      </a:r>
                      <a:endParaRPr sz="900" i="0" u="none" strike="noStrike" cap="none">
                        <a:solidFill>
                          <a:schemeClr val="dk1"/>
                        </a:solidFill>
                      </a:endParaRPr>
                    </a:p>
                    <a:p>
                      <a:pPr marL="0" marR="0" lvl="0" indent="0" algn="l" rtl="0">
                        <a:lnSpc>
                          <a:spcPct val="115000"/>
                        </a:lnSpc>
                        <a:spcBef>
                          <a:spcPts val="300"/>
                        </a:spcBef>
                        <a:spcAft>
                          <a:spcPts val="0"/>
                        </a:spcAft>
                        <a:buClr>
                          <a:schemeClr val="dk1"/>
                        </a:buClr>
                        <a:buSzPts val="1100"/>
                        <a:buFont typeface="Arial"/>
                        <a:buNone/>
                      </a:pPr>
                      <a:r>
                        <a:rPr lang="en-US" sz="900" b="1" i="0" u="none" strike="noStrike" cap="none">
                          <a:solidFill>
                            <a:schemeClr val="dk1"/>
                          </a:solidFill>
                        </a:rPr>
                        <a:t>Rate Limiting &amp; Throttling</a:t>
                      </a:r>
                      <a:endParaRPr sz="900" b="1" i="0" u="none" strike="noStrike" cap="none">
                        <a:solidFill>
                          <a:schemeClr val="dk1"/>
                        </a:solidFill>
                      </a:endParaRPr>
                    </a:p>
                    <a:p>
                      <a:pPr marL="0" marR="0" lvl="0" indent="0" algn="l" rtl="0">
                        <a:lnSpc>
                          <a:spcPct val="115000"/>
                        </a:lnSpc>
                        <a:spcBef>
                          <a:spcPts val="300"/>
                        </a:spcBef>
                        <a:spcAft>
                          <a:spcPts val="0"/>
                        </a:spcAft>
                        <a:buClr>
                          <a:schemeClr val="dk1"/>
                        </a:buClr>
                        <a:buSzPts val="1100"/>
                        <a:buFont typeface="Arial"/>
                        <a:buNone/>
                      </a:pPr>
                      <a:r>
                        <a:rPr lang="en-US" sz="900" i="0" u="none" strike="noStrike" cap="none">
                          <a:solidFill>
                            <a:schemeClr val="dk1"/>
                          </a:solidFill>
                        </a:rPr>
                        <a:t>Methodology defining rate limits and quotas, and monitoring and alerting on potential abuse.</a:t>
                      </a:r>
                      <a:endParaRPr sz="900" i="0" u="none" strike="noStrike" cap="none">
                        <a:solidFill>
                          <a:schemeClr val="dk1"/>
                        </a:solidFill>
                      </a:endParaRPr>
                    </a:p>
                    <a:p>
                      <a:pPr marL="0" marR="0" lvl="0" indent="0" algn="l" rtl="0">
                        <a:lnSpc>
                          <a:spcPct val="115000"/>
                        </a:lnSpc>
                        <a:spcBef>
                          <a:spcPts val="300"/>
                        </a:spcBef>
                        <a:spcAft>
                          <a:spcPts val="0"/>
                        </a:spcAft>
                        <a:buClr>
                          <a:schemeClr val="dk1"/>
                        </a:buClr>
                        <a:buSzPts val="1100"/>
                        <a:buFont typeface="Arial"/>
                        <a:buNone/>
                      </a:pPr>
                      <a:r>
                        <a:rPr lang="en-US" sz="900" b="1" i="0" u="none" strike="noStrike" cap="none">
                          <a:solidFill>
                            <a:schemeClr val="dk1"/>
                          </a:solidFill>
                        </a:rPr>
                        <a:t>Input Context Length Limiting</a:t>
                      </a:r>
                      <a:endParaRPr sz="900" b="1" i="0" u="none" strike="noStrike" cap="none">
                        <a:solidFill>
                          <a:schemeClr val="dk1"/>
                        </a:solidFill>
                      </a:endParaRPr>
                    </a:p>
                    <a:p>
                      <a:pPr marL="0" marR="0" lvl="0" indent="0" algn="l" rtl="0">
                        <a:lnSpc>
                          <a:spcPct val="115000"/>
                        </a:lnSpc>
                        <a:spcBef>
                          <a:spcPts val="300"/>
                        </a:spcBef>
                        <a:spcAft>
                          <a:spcPts val="0"/>
                        </a:spcAft>
                        <a:buClr>
                          <a:srgbClr val="000000"/>
                        </a:buClr>
                        <a:buSzPts val="800"/>
                        <a:buFont typeface="Arial"/>
                        <a:buNone/>
                      </a:pPr>
                      <a:r>
                        <a:rPr lang="en-US" sz="900" i="0" u="none" strike="noStrike" cap="none">
                          <a:solidFill>
                            <a:schemeClr val="dk1"/>
                          </a:solidFill>
                        </a:rPr>
                        <a:t>Methodology enabling input context length limiting, ensuring compliance with specified limits and managing oversized inputs.</a:t>
                      </a:r>
                      <a:endParaRPr sz="900" i="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1"/>
                  </a:ext>
                </a:extLst>
              </a:tr>
              <a:tr h="1443450">
                <a:tc>
                  <a:txBody>
                    <a:bodyPr/>
                    <a:lstStyle/>
                    <a:p>
                      <a:pPr marL="0" marR="0" lvl="0" indent="0" algn="l" rtl="0">
                        <a:lnSpc>
                          <a:spcPct val="100000"/>
                        </a:lnSpc>
                        <a:spcBef>
                          <a:spcPts val="0"/>
                        </a:spcBef>
                        <a:spcAft>
                          <a:spcPts val="0"/>
                        </a:spcAft>
                        <a:buClr>
                          <a:srgbClr val="000000"/>
                        </a:buClr>
                        <a:buSzPts val="800"/>
                        <a:buFont typeface="Arial"/>
                        <a:buNone/>
                      </a:pPr>
                      <a:r>
                        <a:rPr lang="en-US" sz="1200" b="1" i="0" u="none" strike="noStrike" cap="none">
                          <a:solidFill>
                            <a:schemeClr val="lt1"/>
                          </a:solidFill>
                        </a:rPr>
                        <a:t>Model Level Security</a:t>
                      </a:r>
                      <a:endParaRPr sz="1200" b="1" i="0" u="none" strike="noStrike" cap="none">
                        <a:solidFill>
                          <a:schemeClr val="lt1"/>
                        </a:solidFill>
                      </a:endParaRPr>
                    </a:p>
                    <a:p>
                      <a:pPr marL="0" marR="0" lvl="0" indent="0" algn="l" rtl="0">
                        <a:lnSpc>
                          <a:spcPct val="100000"/>
                        </a:lnSpc>
                        <a:spcBef>
                          <a:spcPts val="0"/>
                        </a:spcBef>
                        <a:spcAft>
                          <a:spcPts val="0"/>
                        </a:spcAft>
                        <a:buClr>
                          <a:srgbClr val="000000"/>
                        </a:buClr>
                        <a:buSzPts val="800"/>
                        <a:buFont typeface="Arial"/>
                        <a:buNone/>
                      </a:pPr>
                      <a:r>
                        <a:rPr lang="en-US" sz="1200" i="0" u="none" strike="noStrike" cap="none">
                          <a:solidFill>
                            <a:schemeClr val="lt1"/>
                          </a:solidFill>
                        </a:rPr>
                        <a:t>Secure the LLM models against adversarial attacks and unauthorized manipulations to maintain system integrity and performance</a:t>
                      </a:r>
                      <a:endParaRPr sz="1200" i="0"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900" b="1" i="0" u="none" strike="noStrike" cap="none">
                          <a:solidFill>
                            <a:schemeClr val="dk1"/>
                          </a:solidFill>
                        </a:rPr>
                        <a:t>Hard/Soft Constraints</a:t>
                      </a:r>
                      <a:endParaRPr sz="900" b="1" i="0" u="none" strike="noStrike" cap="none">
                        <a:solidFill>
                          <a:schemeClr val="dk1"/>
                        </a:solidFill>
                      </a:endParaRPr>
                    </a:p>
                    <a:p>
                      <a:pPr marL="0" marR="0" lvl="0" indent="0" algn="l" rtl="0">
                        <a:lnSpc>
                          <a:spcPct val="115000"/>
                        </a:lnSpc>
                        <a:spcBef>
                          <a:spcPts val="300"/>
                        </a:spcBef>
                        <a:spcAft>
                          <a:spcPts val="0"/>
                        </a:spcAft>
                        <a:buClr>
                          <a:schemeClr val="dk1"/>
                        </a:buClr>
                        <a:buSzPts val="1100"/>
                        <a:buFont typeface="Arial"/>
                        <a:buNone/>
                      </a:pPr>
                      <a:r>
                        <a:rPr lang="en-US" sz="900" i="0" u="none" strike="noStrike" cap="none">
                          <a:solidFill>
                            <a:schemeClr val="dk1"/>
                          </a:solidFill>
                        </a:rPr>
                        <a:t>Content constraint rules in an application or API middleware to ensure safe and compliant content generation.</a:t>
                      </a:r>
                      <a:endParaRPr sz="900" i="0" u="none" strike="noStrike" cap="none">
                        <a:solidFill>
                          <a:schemeClr val="dk1"/>
                        </a:solidFill>
                      </a:endParaRPr>
                    </a:p>
                    <a:p>
                      <a:pPr marL="0" marR="0" lvl="0" indent="0" algn="l" rtl="0">
                        <a:lnSpc>
                          <a:spcPct val="100000"/>
                        </a:lnSpc>
                        <a:spcBef>
                          <a:spcPts val="300"/>
                        </a:spcBef>
                        <a:spcAft>
                          <a:spcPts val="0"/>
                        </a:spcAft>
                        <a:buClr>
                          <a:srgbClr val="000000"/>
                        </a:buClr>
                        <a:buSzPts val="800"/>
                        <a:buFont typeface="Arial"/>
                        <a:buNone/>
                      </a:pPr>
                      <a:r>
                        <a:rPr lang="en-US" sz="900" i="0" u="none" strike="noStrike" cap="none"/>
                        <a:t>(define the constraint rules and categories, such as what content should never be generated, model output filtering)</a:t>
                      </a:r>
                      <a:endParaRPr sz="900" i="0" u="none" strike="noStrike" cap="none"/>
                    </a:p>
                    <a:p>
                      <a:pPr marL="0" marR="0" lvl="0" indent="0" algn="l" rtl="0">
                        <a:lnSpc>
                          <a:spcPct val="115000"/>
                        </a:lnSpc>
                        <a:spcBef>
                          <a:spcPts val="0"/>
                        </a:spcBef>
                        <a:spcAft>
                          <a:spcPts val="0"/>
                        </a:spcAft>
                        <a:buClr>
                          <a:schemeClr val="dk1"/>
                        </a:buClr>
                        <a:buSzPts val="1100"/>
                        <a:buFont typeface="Arial"/>
                        <a:buNone/>
                      </a:pPr>
                      <a:r>
                        <a:rPr lang="en-US" sz="900" b="1" i="0" u="none" strike="noStrike" cap="none">
                          <a:solidFill>
                            <a:schemeClr val="dk1"/>
                          </a:solidFill>
                        </a:rPr>
                        <a:t>Secure Model and Monitoring</a:t>
                      </a:r>
                      <a:endParaRPr sz="900" b="1" i="0" u="none" strike="noStrike" cap="none">
                        <a:solidFill>
                          <a:schemeClr val="dk1"/>
                        </a:solidFill>
                      </a:endParaRPr>
                    </a:p>
                    <a:p>
                      <a:pPr marL="0" marR="0" lvl="0" indent="0" algn="l" rtl="0">
                        <a:lnSpc>
                          <a:spcPct val="115000"/>
                        </a:lnSpc>
                        <a:spcBef>
                          <a:spcPts val="300"/>
                        </a:spcBef>
                        <a:spcAft>
                          <a:spcPts val="0"/>
                        </a:spcAft>
                        <a:buClr>
                          <a:srgbClr val="000000"/>
                        </a:buClr>
                        <a:buSzPts val="800"/>
                        <a:buFont typeface="Arial"/>
                        <a:buNone/>
                      </a:pPr>
                      <a:r>
                        <a:rPr lang="en-US" sz="900" i="0" u="none" strike="noStrike" cap="none">
                          <a:solidFill>
                            <a:schemeClr val="dk1"/>
                          </a:solidFill>
                        </a:rPr>
                        <a:t>Deploy the models via HTTPS-only endpoints and restricting model access to authorized users.</a:t>
                      </a:r>
                      <a:endParaRPr sz="900" i="0" u="none" strike="noStrike" cap="none">
                        <a:solidFill>
                          <a:schemeClr val="dk1"/>
                        </a:solidFill>
                      </a:endParaRPr>
                    </a:p>
                    <a:p>
                      <a:pPr marL="0" marR="0" lvl="0" indent="0" algn="l" rtl="0">
                        <a:lnSpc>
                          <a:spcPct val="115000"/>
                        </a:lnSpc>
                        <a:spcBef>
                          <a:spcPts val="300"/>
                        </a:spcBef>
                        <a:spcAft>
                          <a:spcPts val="0"/>
                        </a:spcAft>
                        <a:buClr>
                          <a:srgbClr val="000000"/>
                        </a:buClr>
                        <a:buSzPts val="800"/>
                        <a:buFont typeface="Arial"/>
                        <a:buNone/>
                      </a:pPr>
                      <a:r>
                        <a:rPr lang="en-US" sz="900" b="1" i="0" u="none" strike="noStrike" cap="none">
                          <a:solidFill>
                            <a:schemeClr val="dk1"/>
                          </a:solidFill>
                        </a:rPr>
                        <a:t>Model Documentation</a:t>
                      </a:r>
                      <a:endParaRPr sz="900" b="1" i="0" u="none" strike="noStrike" cap="none">
                        <a:solidFill>
                          <a:schemeClr val="dk1"/>
                        </a:solidFill>
                      </a:endParaRPr>
                    </a:p>
                    <a:p>
                      <a:pPr marL="0" marR="0" lvl="0" indent="0" algn="l" rtl="0">
                        <a:lnSpc>
                          <a:spcPct val="115000"/>
                        </a:lnSpc>
                        <a:spcBef>
                          <a:spcPts val="300"/>
                        </a:spcBef>
                        <a:spcAft>
                          <a:spcPts val="0"/>
                        </a:spcAft>
                        <a:buClr>
                          <a:srgbClr val="000000"/>
                        </a:buClr>
                        <a:buSzPts val="800"/>
                        <a:buFont typeface="Arial"/>
                        <a:buNone/>
                      </a:pPr>
                      <a:r>
                        <a:rPr lang="en-US" sz="900" i="0" u="none" strike="noStrike" cap="none">
                          <a:solidFill>
                            <a:schemeClr val="dk1"/>
                          </a:solidFill>
                        </a:rPr>
                        <a:t>All approved models should have a model card which should clearly explain the limitations and boundaries of the model</a:t>
                      </a:r>
                      <a:endParaRPr sz="900" i="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2"/>
                  </a:ext>
                </a:extLst>
              </a:tr>
              <a:tr h="1443450">
                <a:tc>
                  <a:txBody>
                    <a:bodyPr/>
                    <a:lstStyle/>
                    <a:p>
                      <a:pPr marL="0" marR="0" lvl="0" indent="0" algn="l" rtl="0">
                        <a:lnSpc>
                          <a:spcPct val="100000"/>
                        </a:lnSpc>
                        <a:spcBef>
                          <a:spcPts val="0"/>
                        </a:spcBef>
                        <a:spcAft>
                          <a:spcPts val="0"/>
                        </a:spcAft>
                        <a:buClr>
                          <a:srgbClr val="000000"/>
                        </a:buClr>
                        <a:buSzPts val="800"/>
                        <a:buFont typeface="Arial"/>
                        <a:buNone/>
                      </a:pPr>
                      <a:r>
                        <a:rPr lang="en-US" sz="1200" b="1" i="0" u="none" strike="noStrike" cap="none">
                          <a:solidFill>
                            <a:schemeClr val="lt1"/>
                          </a:solidFill>
                        </a:rPr>
                        <a:t>Identity and Access Management</a:t>
                      </a:r>
                      <a:endParaRPr sz="1200" b="1" i="0" u="none" strike="noStrike" cap="none">
                        <a:solidFill>
                          <a:schemeClr val="lt1"/>
                        </a:solidFill>
                      </a:endParaRPr>
                    </a:p>
                    <a:p>
                      <a:pPr marL="0" marR="0" lvl="0" indent="0" algn="l" rtl="0">
                        <a:lnSpc>
                          <a:spcPct val="100000"/>
                        </a:lnSpc>
                        <a:spcBef>
                          <a:spcPts val="0"/>
                        </a:spcBef>
                        <a:spcAft>
                          <a:spcPts val="0"/>
                        </a:spcAft>
                        <a:buClr>
                          <a:srgbClr val="000000"/>
                        </a:buClr>
                        <a:buSzPts val="800"/>
                        <a:buFont typeface="Arial"/>
                        <a:buNone/>
                      </a:pPr>
                      <a:r>
                        <a:rPr lang="en-US" sz="1200" i="0" u="none" strike="noStrike" cap="none">
                          <a:solidFill>
                            <a:schemeClr val="lt1"/>
                          </a:solidFill>
                        </a:rPr>
                        <a:t>Utilize robust authentication and authorization mechanisms to manage the access of critical components and data</a:t>
                      </a:r>
                      <a:endParaRPr sz="1200" i="0"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900" b="1" i="0" u="none" strike="noStrike" cap="none">
                          <a:solidFill>
                            <a:schemeClr val="dk1"/>
                          </a:solidFill>
                        </a:rPr>
                        <a:t>Fine-grained RBAC/ABAC</a:t>
                      </a:r>
                      <a:endParaRPr sz="900" b="1" i="0" u="none" strike="noStrike" cap="none">
                        <a:solidFill>
                          <a:schemeClr val="dk1"/>
                        </a:solidFill>
                      </a:endParaRPr>
                    </a:p>
                    <a:p>
                      <a:pPr marL="0" marR="0" lvl="0" indent="0" algn="l" rtl="0">
                        <a:lnSpc>
                          <a:spcPct val="115000"/>
                        </a:lnSpc>
                        <a:spcBef>
                          <a:spcPts val="300"/>
                        </a:spcBef>
                        <a:spcAft>
                          <a:spcPts val="0"/>
                        </a:spcAft>
                        <a:buClr>
                          <a:srgbClr val="000000"/>
                        </a:buClr>
                        <a:buSzPts val="800"/>
                        <a:buFont typeface="Arial"/>
                        <a:buNone/>
                      </a:pPr>
                      <a:r>
                        <a:rPr lang="en-US" sz="900" i="0" u="none" strike="noStrike" cap="none">
                          <a:solidFill>
                            <a:schemeClr val="dk1"/>
                          </a:solidFill>
                        </a:rPr>
                        <a:t>Comprehensive access control system using role-based and attribute-based access control (RBAC/ABAC) principles.</a:t>
                      </a:r>
                      <a:endParaRPr sz="900" i="0" u="none" strike="noStrike" cap="none">
                        <a:solidFill>
                          <a:schemeClr val="dk1"/>
                        </a:solidFill>
                      </a:endParaRPr>
                    </a:p>
                    <a:p>
                      <a:pPr marL="0" marR="0" lvl="0" indent="0" algn="l" rtl="0">
                        <a:lnSpc>
                          <a:spcPct val="115000"/>
                        </a:lnSpc>
                        <a:spcBef>
                          <a:spcPts val="300"/>
                        </a:spcBef>
                        <a:spcAft>
                          <a:spcPts val="0"/>
                        </a:spcAft>
                        <a:buClr>
                          <a:srgbClr val="000000"/>
                        </a:buClr>
                        <a:buSzPts val="800"/>
                        <a:buFont typeface="Arial"/>
                        <a:buNone/>
                      </a:pPr>
                      <a:r>
                        <a:rPr lang="en-US" sz="900" b="1" i="0" u="none" strike="noStrike" cap="none">
                          <a:solidFill>
                            <a:schemeClr val="dk1"/>
                          </a:solidFill>
                        </a:rPr>
                        <a:t>Least Privilege</a:t>
                      </a:r>
                      <a:endParaRPr sz="900" b="1" i="0" u="none" strike="noStrike" cap="none">
                        <a:solidFill>
                          <a:schemeClr val="dk1"/>
                        </a:solidFill>
                      </a:endParaRPr>
                    </a:p>
                    <a:p>
                      <a:pPr marL="0" marR="0" lvl="0" indent="0" algn="l" rtl="0">
                        <a:lnSpc>
                          <a:spcPct val="115000"/>
                        </a:lnSpc>
                        <a:spcBef>
                          <a:spcPts val="300"/>
                        </a:spcBef>
                        <a:spcAft>
                          <a:spcPts val="0"/>
                        </a:spcAft>
                        <a:buClr>
                          <a:srgbClr val="000000"/>
                        </a:buClr>
                        <a:buSzPts val="800"/>
                        <a:buFont typeface="Arial"/>
                        <a:buNone/>
                      </a:pPr>
                      <a:r>
                        <a:rPr lang="en-US" sz="900" i="0" u="none" strike="noStrike" cap="none">
                          <a:solidFill>
                            <a:schemeClr val="dk1"/>
                          </a:solidFill>
                        </a:rPr>
                        <a:t>Assign least privilege roles based on identities and continuously monitor &amp; alert for privilege escalation.</a:t>
                      </a:r>
                      <a:endParaRPr sz="900" i="0" u="none" strike="noStrike" cap="none">
                        <a:solidFill>
                          <a:schemeClr val="dk1"/>
                        </a:solidFill>
                      </a:endParaRPr>
                    </a:p>
                    <a:p>
                      <a:pPr marL="0" marR="0" lvl="0" indent="0" algn="l" rtl="0">
                        <a:lnSpc>
                          <a:spcPct val="115000"/>
                        </a:lnSpc>
                        <a:spcBef>
                          <a:spcPts val="300"/>
                        </a:spcBef>
                        <a:spcAft>
                          <a:spcPts val="0"/>
                        </a:spcAft>
                        <a:buClr>
                          <a:srgbClr val="000000"/>
                        </a:buClr>
                        <a:buSzPts val="800"/>
                        <a:buFont typeface="Arial"/>
                        <a:buNone/>
                      </a:pPr>
                      <a:r>
                        <a:rPr lang="en-US" sz="900" b="1" i="0" u="none" strike="noStrike" cap="none">
                          <a:solidFill>
                            <a:schemeClr val="dk1"/>
                          </a:solidFill>
                        </a:rPr>
                        <a:t>Access Revocation &amp; Expiry Controls</a:t>
                      </a:r>
                      <a:endParaRPr sz="900" b="1" i="0" u="none" strike="noStrike" cap="none">
                        <a:solidFill>
                          <a:schemeClr val="dk1"/>
                        </a:solidFill>
                      </a:endParaRPr>
                    </a:p>
                    <a:p>
                      <a:pPr marL="0" marR="0" lvl="0" indent="0" algn="l" rtl="0">
                        <a:lnSpc>
                          <a:spcPct val="115000"/>
                        </a:lnSpc>
                        <a:spcBef>
                          <a:spcPts val="300"/>
                        </a:spcBef>
                        <a:spcAft>
                          <a:spcPts val="0"/>
                        </a:spcAft>
                        <a:buClr>
                          <a:srgbClr val="000000"/>
                        </a:buClr>
                        <a:buSzPts val="800"/>
                        <a:buFont typeface="Arial"/>
                        <a:buNone/>
                      </a:pPr>
                      <a:r>
                        <a:rPr lang="en-US" sz="900" i="0" u="none" strike="noStrike" cap="none">
                          <a:solidFill>
                            <a:schemeClr val="dk1"/>
                          </a:solidFill>
                        </a:rPr>
                        <a:t>Practices enabling the creation, rotation and revocation of user credentials.</a:t>
                      </a:r>
                      <a:endParaRPr sz="900" i="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195" name="Google Shape;4195;p197"/>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158</a:t>
            </a:fld>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4200"/>
        <p:cNvGrpSpPr/>
        <p:nvPr/>
      </p:nvGrpSpPr>
      <p:grpSpPr>
        <a:xfrm>
          <a:off x="0" y="0"/>
          <a:ext cx="0" cy="0"/>
          <a:chOff x="0" y="0"/>
          <a:chExt cx="0" cy="0"/>
        </a:xfrm>
      </p:grpSpPr>
      <p:sp>
        <p:nvSpPr>
          <p:cNvPr id="4201" name="Google Shape;4201;p198"/>
          <p:cNvSpPr txBox="1">
            <a:spLocks noGrp="1"/>
          </p:cNvSpPr>
          <p:nvPr>
            <p:ph type="title"/>
          </p:nvPr>
        </p:nvSpPr>
        <p:spPr>
          <a:xfrm>
            <a:off x="342901" y="153634"/>
            <a:ext cx="11437800" cy="2742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Agent Governance | Design Principles | Agent Security</a:t>
            </a:r>
            <a:endParaRPr/>
          </a:p>
        </p:txBody>
      </p:sp>
      <p:graphicFrame>
        <p:nvGraphicFramePr>
          <p:cNvPr id="4202" name="Google Shape;4202;p198"/>
          <p:cNvGraphicFramePr/>
          <p:nvPr/>
        </p:nvGraphicFramePr>
        <p:xfrm>
          <a:off x="374904" y="850392"/>
          <a:ext cx="3000000" cy="3000000"/>
        </p:xfrm>
        <a:graphic>
          <a:graphicData uri="http://schemas.openxmlformats.org/drawingml/2006/table">
            <a:tbl>
              <a:tblPr>
                <a:noFill/>
                <a:tableStyleId>{5B932E3E-EDF4-40F3-B798-486C42625229}</a:tableStyleId>
              </a:tblPr>
              <a:tblGrid>
                <a:gridCol w="3611875">
                  <a:extLst>
                    <a:ext uri="{9D8B030D-6E8A-4147-A177-3AD203B41FA5}">
                      <a16:colId xmlns:a16="http://schemas.microsoft.com/office/drawing/2014/main" val="20000"/>
                    </a:ext>
                  </a:extLst>
                </a:gridCol>
                <a:gridCol w="7479800">
                  <a:extLst>
                    <a:ext uri="{9D8B030D-6E8A-4147-A177-3AD203B41FA5}">
                      <a16:colId xmlns:a16="http://schemas.microsoft.com/office/drawing/2014/main" val="20001"/>
                    </a:ext>
                  </a:extLst>
                </a:gridCol>
              </a:tblGrid>
              <a:tr h="365750">
                <a:tc>
                  <a:txBody>
                    <a:bodyPr/>
                    <a:lstStyle/>
                    <a:p>
                      <a:pPr marL="0" marR="0" lvl="0" indent="0" algn="l" rtl="0">
                        <a:lnSpc>
                          <a:spcPct val="100000"/>
                        </a:lnSpc>
                        <a:spcBef>
                          <a:spcPts val="0"/>
                        </a:spcBef>
                        <a:spcAft>
                          <a:spcPts val="0"/>
                        </a:spcAft>
                        <a:buClr>
                          <a:srgbClr val="000000"/>
                        </a:buClr>
                        <a:buSzPts val="800"/>
                        <a:buFont typeface="Arial"/>
                        <a:buNone/>
                      </a:pPr>
                      <a:r>
                        <a:rPr lang="en-US" sz="1200" b="1" i="0" u="none" strike="noStrike" cap="none">
                          <a:solidFill>
                            <a:schemeClr val="lt1"/>
                          </a:solidFill>
                        </a:rPr>
                        <a:t>Category</a:t>
                      </a:r>
                      <a:endParaRPr sz="1200" b="1" i="0"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1200" b="1" i="0" u="none" strike="noStrike" cap="none">
                          <a:solidFill>
                            <a:schemeClr val="lt1"/>
                          </a:solidFill>
                        </a:rPr>
                        <a:t>Description</a:t>
                      </a:r>
                      <a:endParaRPr sz="1200" b="1" i="0"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1856225">
                <a:tc>
                  <a:txBody>
                    <a:bodyPr/>
                    <a:lstStyle/>
                    <a:p>
                      <a:pPr marL="0" marR="0" lvl="0" indent="0" algn="l" rtl="0">
                        <a:lnSpc>
                          <a:spcPct val="100000"/>
                        </a:lnSpc>
                        <a:spcBef>
                          <a:spcPts val="0"/>
                        </a:spcBef>
                        <a:spcAft>
                          <a:spcPts val="0"/>
                        </a:spcAft>
                        <a:buClr>
                          <a:srgbClr val="000000"/>
                        </a:buClr>
                        <a:buSzPts val="800"/>
                        <a:buFont typeface="Arial"/>
                        <a:buNone/>
                      </a:pPr>
                      <a:r>
                        <a:rPr lang="en-US" sz="1200" b="1" i="0" u="none" strike="noStrike" cap="none">
                          <a:solidFill>
                            <a:schemeClr val="lt1"/>
                          </a:solidFill>
                        </a:rPr>
                        <a:t>Data Protection</a:t>
                      </a:r>
                      <a:endParaRPr sz="1200" b="1" i="0" u="none" strike="noStrike" cap="none">
                        <a:solidFill>
                          <a:schemeClr val="lt1"/>
                        </a:solidFill>
                      </a:endParaRPr>
                    </a:p>
                    <a:p>
                      <a:pPr marL="0" marR="0" lvl="0" indent="0" algn="l" rtl="0">
                        <a:lnSpc>
                          <a:spcPct val="85000"/>
                        </a:lnSpc>
                        <a:spcBef>
                          <a:spcPts val="200"/>
                        </a:spcBef>
                        <a:spcAft>
                          <a:spcPts val="0"/>
                        </a:spcAft>
                        <a:buClr>
                          <a:srgbClr val="000000"/>
                        </a:buClr>
                        <a:buSzPts val="800"/>
                        <a:buFont typeface="Arial"/>
                        <a:buNone/>
                      </a:pPr>
                      <a:r>
                        <a:rPr lang="en-US" sz="1200" i="0" u="none" strike="noStrike" cap="none">
                          <a:solidFill>
                            <a:schemeClr val="lt1"/>
                          </a:solidFill>
                        </a:rPr>
                        <a:t>Encrypt data at rest and detect and filter sensitive data with retention policies.</a:t>
                      </a:r>
                      <a:endParaRPr sz="1200" i="0"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900" b="1" i="0" u="none" strike="noStrike" cap="none">
                          <a:solidFill>
                            <a:schemeClr val="dk1"/>
                          </a:solidFill>
                        </a:rPr>
                        <a:t>Sensitive Data Protection</a:t>
                      </a:r>
                      <a:endParaRPr sz="900" b="1" i="0" u="none" strike="noStrike" cap="none">
                        <a:solidFill>
                          <a:schemeClr val="dk1"/>
                        </a:solidFill>
                      </a:endParaRPr>
                    </a:p>
                    <a:p>
                      <a:pPr marL="0" marR="0" lvl="0" indent="0" algn="l" rtl="0">
                        <a:lnSpc>
                          <a:spcPct val="115000"/>
                        </a:lnSpc>
                        <a:spcBef>
                          <a:spcPts val="300"/>
                        </a:spcBef>
                        <a:spcAft>
                          <a:spcPts val="0"/>
                        </a:spcAft>
                        <a:buClr>
                          <a:schemeClr val="dk1"/>
                        </a:buClr>
                        <a:buSzPts val="1100"/>
                        <a:buFont typeface="Arial"/>
                        <a:buNone/>
                      </a:pPr>
                      <a:r>
                        <a:rPr lang="en-US" sz="900" i="0" u="none" strike="noStrike" cap="none">
                          <a:solidFill>
                            <a:schemeClr val="dk1"/>
                          </a:solidFill>
                        </a:rPr>
                        <a:t>Detect and manage sensitive data based on usage requirements to ensure data privacy and compliance</a:t>
                      </a:r>
                      <a:endParaRPr sz="900" i="0" u="none" strike="noStrike" cap="none">
                        <a:solidFill>
                          <a:schemeClr val="dk1"/>
                        </a:solidFill>
                      </a:endParaRPr>
                    </a:p>
                    <a:p>
                      <a:pPr marL="0" marR="0" lvl="0" indent="0" algn="l" rtl="0">
                        <a:lnSpc>
                          <a:spcPct val="115000"/>
                        </a:lnSpc>
                        <a:spcBef>
                          <a:spcPts val="300"/>
                        </a:spcBef>
                        <a:spcAft>
                          <a:spcPts val="0"/>
                        </a:spcAft>
                        <a:buClr>
                          <a:schemeClr val="dk1"/>
                        </a:buClr>
                        <a:buSzPts val="1100"/>
                        <a:buFont typeface="Arial"/>
                        <a:buNone/>
                      </a:pPr>
                      <a:r>
                        <a:rPr lang="en-US" sz="900" b="1" i="0" u="none" strike="noStrike" cap="none">
                          <a:solidFill>
                            <a:schemeClr val="dk1"/>
                          </a:solidFill>
                        </a:rPr>
                        <a:t>Data Formatting and Filtering</a:t>
                      </a:r>
                      <a:endParaRPr sz="900" b="1" i="0" u="none" strike="noStrike" cap="none">
                        <a:solidFill>
                          <a:schemeClr val="dk1"/>
                        </a:solidFill>
                      </a:endParaRPr>
                    </a:p>
                    <a:p>
                      <a:pPr marL="0" marR="0" lvl="0" indent="0" algn="l" rtl="0">
                        <a:lnSpc>
                          <a:spcPct val="115000"/>
                        </a:lnSpc>
                        <a:spcBef>
                          <a:spcPts val="300"/>
                        </a:spcBef>
                        <a:spcAft>
                          <a:spcPts val="0"/>
                        </a:spcAft>
                        <a:buClr>
                          <a:schemeClr val="dk1"/>
                        </a:buClr>
                        <a:buSzPts val="1100"/>
                        <a:buFont typeface="Arial"/>
                        <a:buNone/>
                      </a:pPr>
                      <a:r>
                        <a:rPr lang="en-US" sz="900" i="0" u="none" strike="noStrike" cap="none">
                          <a:solidFill>
                            <a:schemeClr val="dk1"/>
                          </a:solidFill>
                        </a:rPr>
                        <a:t>Based on the use case, cleanse the data of any sensitive information before being used as input to agentic systems</a:t>
                      </a:r>
                      <a:endParaRPr sz="900" i="0" u="none" strike="noStrike" cap="none">
                        <a:solidFill>
                          <a:schemeClr val="dk1"/>
                        </a:solidFill>
                      </a:endParaRPr>
                    </a:p>
                    <a:p>
                      <a:pPr marL="0" marR="0" lvl="0" indent="0" algn="l" rtl="0">
                        <a:lnSpc>
                          <a:spcPct val="115000"/>
                        </a:lnSpc>
                        <a:spcBef>
                          <a:spcPts val="300"/>
                        </a:spcBef>
                        <a:spcAft>
                          <a:spcPts val="0"/>
                        </a:spcAft>
                        <a:buClr>
                          <a:schemeClr val="dk1"/>
                        </a:buClr>
                        <a:buSzPts val="1100"/>
                        <a:buFont typeface="Arial"/>
                        <a:buNone/>
                      </a:pPr>
                      <a:r>
                        <a:rPr lang="en-US" sz="900" b="1" i="0" u="none" strike="noStrike" cap="none">
                          <a:solidFill>
                            <a:schemeClr val="dk1"/>
                          </a:solidFill>
                        </a:rPr>
                        <a:t>Incident Response</a:t>
                      </a:r>
                      <a:endParaRPr sz="900" b="1" i="0" u="none" strike="noStrike" cap="none">
                        <a:solidFill>
                          <a:schemeClr val="dk1"/>
                        </a:solidFill>
                      </a:endParaRPr>
                    </a:p>
                    <a:p>
                      <a:pPr marL="0" marR="0" lvl="0" indent="0" algn="l" rtl="0">
                        <a:lnSpc>
                          <a:spcPct val="115000"/>
                        </a:lnSpc>
                        <a:spcBef>
                          <a:spcPts val="300"/>
                        </a:spcBef>
                        <a:spcAft>
                          <a:spcPts val="0"/>
                        </a:spcAft>
                        <a:buClr>
                          <a:srgbClr val="000000"/>
                        </a:buClr>
                        <a:buSzPts val="800"/>
                        <a:buFont typeface="Arial"/>
                        <a:buNone/>
                      </a:pPr>
                      <a:r>
                        <a:rPr lang="en-US" sz="900" i="0" u="none" strike="noStrike" cap="none">
                          <a:solidFill>
                            <a:schemeClr val="dk1"/>
                          </a:solidFill>
                        </a:rPr>
                        <a:t>Structured process for identifying, analyzing, and addressing security and privacy vulnerabilities discovered </a:t>
                      </a:r>
                      <a:endParaRPr sz="900" i="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1"/>
                  </a:ext>
                </a:extLst>
              </a:tr>
              <a:tr h="1444750">
                <a:tc>
                  <a:txBody>
                    <a:bodyPr/>
                    <a:lstStyle/>
                    <a:p>
                      <a:pPr marL="0" marR="0" lvl="0" indent="0" algn="l" rtl="0">
                        <a:lnSpc>
                          <a:spcPct val="100000"/>
                        </a:lnSpc>
                        <a:spcBef>
                          <a:spcPts val="0"/>
                        </a:spcBef>
                        <a:spcAft>
                          <a:spcPts val="0"/>
                        </a:spcAft>
                        <a:buClr>
                          <a:srgbClr val="000000"/>
                        </a:buClr>
                        <a:buSzPts val="800"/>
                        <a:buFont typeface="Arial"/>
                        <a:buNone/>
                      </a:pPr>
                      <a:r>
                        <a:rPr lang="en-US" sz="1200" b="1" i="0" u="none" strike="noStrike" cap="none">
                          <a:solidFill>
                            <a:schemeClr val="lt1"/>
                          </a:solidFill>
                        </a:rPr>
                        <a:t>Log monitoring and governance</a:t>
                      </a:r>
                      <a:endParaRPr sz="1200" b="1" i="0" u="none" strike="noStrike" cap="none">
                        <a:solidFill>
                          <a:schemeClr val="lt1"/>
                        </a:solidFill>
                      </a:endParaRPr>
                    </a:p>
                    <a:p>
                      <a:pPr marL="0" marR="0" lvl="0" indent="0" algn="l" rtl="0">
                        <a:lnSpc>
                          <a:spcPct val="85000"/>
                        </a:lnSpc>
                        <a:spcBef>
                          <a:spcPts val="200"/>
                        </a:spcBef>
                        <a:spcAft>
                          <a:spcPts val="0"/>
                        </a:spcAft>
                        <a:buClr>
                          <a:srgbClr val="000000"/>
                        </a:buClr>
                        <a:buSzPts val="800"/>
                        <a:buFont typeface="Arial"/>
                        <a:buNone/>
                      </a:pPr>
                      <a:r>
                        <a:rPr lang="en-US" sz="1200" i="0" u="none" strike="noStrike" cap="none">
                          <a:solidFill>
                            <a:schemeClr val="lt1"/>
                          </a:solidFill>
                        </a:rPr>
                        <a:t>Continuously monitor and analyze logs for anomalies, ensuring compliance with security policies and regulatory requirements</a:t>
                      </a:r>
                      <a:endParaRPr sz="1200" i="0"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800" b="1" i="0" u="none" strike="noStrike" cap="none">
                          <a:solidFill>
                            <a:schemeClr val="dk1"/>
                          </a:solidFill>
                        </a:rPr>
                        <a:t>Comprehensive Logging Architecture</a:t>
                      </a:r>
                      <a:endParaRPr sz="800" b="1" i="0" u="none" strike="noStrike" cap="none">
                        <a:solidFill>
                          <a:schemeClr val="dk1"/>
                        </a:solidFill>
                      </a:endParaRPr>
                    </a:p>
                    <a:p>
                      <a:pPr marL="0" marR="0" lvl="0" indent="0" algn="l" rtl="0">
                        <a:lnSpc>
                          <a:spcPct val="115000"/>
                        </a:lnSpc>
                        <a:spcBef>
                          <a:spcPts val="300"/>
                        </a:spcBef>
                        <a:spcAft>
                          <a:spcPts val="0"/>
                        </a:spcAft>
                        <a:buClr>
                          <a:schemeClr val="dk1"/>
                        </a:buClr>
                        <a:buSzPts val="1100"/>
                        <a:buFont typeface="Arial"/>
                        <a:buNone/>
                      </a:pPr>
                      <a:r>
                        <a:rPr lang="en-US" sz="800" i="0" u="none" strike="noStrike" cap="none">
                          <a:solidFill>
                            <a:schemeClr val="dk1"/>
                          </a:solidFill>
                        </a:rPr>
                        <a:t>Dedicated logging system to enable runtime visibility and monitoring resource consumption of AI applications.</a:t>
                      </a:r>
                      <a:endParaRPr sz="800" i="0" u="none" strike="noStrike" cap="none">
                        <a:solidFill>
                          <a:schemeClr val="dk1"/>
                        </a:solidFill>
                      </a:endParaRPr>
                    </a:p>
                    <a:p>
                      <a:pPr marL="0" marR="0" lvl="0" indent="0" algn="l" rtl="0">
                        <a:lnSpc>
                          <a:spcPct val="115000"/>
                        </a:lnSpc>
                        <a:spcBef>
                          <a:spcPts val="300"/>
                        </a:spcBef>
                        <a:spcAft>
                          <a:spcPts val="0"/>
                        </a:spcAft>
                        <a:buClr>
                          <a:schemeClr val="dk1"/>
                        </a:buClr>
                        <a:buSzPts val="1100"/>
                        <a:buFont typeface="Arial"/>
                        <a:buNone/>
                      </a:pPr>
                      <a:r>
                        <a:rPr lang="en-US" sz="800" b="1" i="0" u="none" strike="noStrike" cap="none">
                          <a:solidFill>
                            <a:schemeClr val="dk1"/>
                          </a:solidFill>
                        </a:rPr>
                        <a:t>User Activity Monitoring</a:t>
                      </a:r>
                      <a:endParaRPr sz="800" b="1" i="0" u="none" strike="noStrike" cap="none">
                        <a:solidFill>
                          <a:schemeClr val="dk1"/>
                        </a:solidFill>
                      </a:endParaRPr>
                    </a:p>
                    <a:p>
                      <a:pPr marL="0" marR="0" lvl="0" indent="0" algn="l" rtl="0">
                        <a:lnSpc>
                          <a:spcPct val="115000"/>
                        </a:lnSpc>
                        <a:spcBef>
                          <a:spcPts val="300"/>
                        </a:spcBef>
                        <a:spcAft>
                          <a:spcPts val="0"/>
                        </a:spcAft>
                        <a:buClr>
                          <a:srgbClr val="000000"/>
                        </a:buClr>
                        <a:buSzPts val="800"/>
                        <a:buFont typeface="Arial"/>
                        <a:buNone/>
                      </a:pPr>
                      <a:r>
                        <a:rPr lang="en-US" sz="800" i="0" u="none" strike="noStrike" cap="none">
                          <a:solidFill>
                            <a:schemeClr val="dk1"/>
                          </a:solidFill>
                        </a:rPr>
                        <a:t>Log requests and responses per use and associate logs with session IDs or API tokens for auditing purposes.</a:t>
                      </a:r>
                      <a:endParaRPr sz="800" b="1" i="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2"/>
                  </a:ext>
                </a:extLst>
              </a:tr>
              <a:tr h="1444750">
                <a:tc>
                  <a:txBody>
                    <a:bodyPr/>
                    <a:lstStyle/>
                    <a:p>
                      <a:pPr marL="0" marR="0" lvl="0" indent="0" algn="l" rtl="0">
                        <a:lnSpc>
                          <a:spcPct val="100000"/>
                        </a:lnSpc>
                        <a:spcBef>
                          <a:spcPts val="0"/>
                        </a:spcBef>
                        <a:spcAft>
                          <a:spcPts val="0"/>
                        </a:spcAft>
                        <a:buClr>
                          <a:srgbClr val="000000"/>
                        </a:buClr>
                        <a:buSzPts val="800"/>
                        <a:buFont typeface="Arial"/>
                        <a:buNone/>
                      </a:pPr>
                      <a:r>
                        <a:rPr lang="en-US" sz="1200" b="1" i="0" u="none" strike="noStrike" cap="none">
                          <a:solidFill>
                            <a:schemeClr val="lt1"/>
                          </a:solidFill>
                        </a:rPr>
                        <a:t>Security testing and assurance</a:t>
                      </a:r>
                      <a:endParaRPr sz="1200" b="1" i="0" u="none" strike="noStrike" cap="none">
                        <a:solidFill>
                          <a:schemeClr val="lt1"/>
                        </a:solidFill>
                      </a:endParaRPr>
                    </a:p>
                    <a:p>
                      <a:pPr marL="0" marR="0" lvl="0" indent="0" algn="l" rtl="0">
                        <a:lnSpc>
                          <a:spcPct val="100000"/>
                        </a:lnSpc>
                        <a:spcBef>
                          <a:spcPts val="0"/>
                        </a:spcBef>
                        <a:spcAft>
                          <a:spcPts val="0"/>
                        </a:spcAft>
                        <a:buClr>
                          <a:srgbClr val="000000"/>
                        </a:buClr>
                        <a:buSzPts val="800"/>
                        <a:buFont typeface="Arial"/>
                        <a:buNone/>
                      </a:pPr>
                      <a:r>
                        <a:rPr lang="en-US" sz="1200" i="0" u="none" strike="noStrike" cap="none">
                          <a:solidFill>
                            <a:schemeClr val="lt1"/>
                          </a:solidFill>
                        </a:rPr>
                        <a:t>Conduct regular security assessments, including penetration testing, to identify vulnerabilities and enhance overall system security posture</a:t>
                      </a:r>
                      <a:endParaRPr sz="1200" b="1" i="0"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800" b="1" i="0" u="none" strike="noStrike" cap="none">
                          <a:solidFill>
                            <a:schemeClr val="dk1"/>
                          </a:solidFill>
                        </a:rPr>
                        <a:t>Security Testing in SDLC</a:t>
                      </a:r>
                      <a:endParaRPr sz="800" b="1" i="0" u="none" strike="noStrike" cap="none">
                        <a:solidFill>
                          <a:schemeClr val="dk1"/>
                        </a:solidFill>
                      </a:endParaRPr>
                    </a:p>
                    <a:p>
                      <a:pPr marL="0" marR="0" lvl="0" indent="0" algn="l" rtl="0">
                        <a:lnSpc>
                          <a:spcPct val="115000"/>
                        </a:lnSpc>
                        <a:spcBef>
                          <a:spcPts val="300"/>
                        </a:spcBef>
                        <a:spcAft>
                          <a:spcPts val="0"/>
                        </a:spcAft>
                        <a:buClr>
                          <a:srgbClr val="000000"/>
                        </a:buClr>
                        <a:buSzPts val="800"/>
                        <a:buFont typeface="Arial"/>
                        <a:buNone/>
                      </a:pPr>
                      <a:r>
                        <a:rPr lang="en-US" sz="800" i="0" u="none" strike="noStrike" cap="none">
                          <a:solidFill>
                            <a:schemeClr val="dk1"/>
                          </a:solidFill>
                        </a:rPr>
                        <a:t>Regular security testing as part of SDLC, and findings must be documented and remediated.</a:t>
                      </a:r>
                      <a:endParaRPr sz="800" i="0" u="none" strike="noStrike" cap="none">
                        <a:solidFill>
                          <a:schemeClr val="dk1"/>
                        </a:solidFill>
                      </a:endParaRPr>
                    </a:p>
                    <a:p>
                      <a:pPr marL="0" marR="0" lvl="0" indent="0" algn="l" rtl="0">
                        <a:lnSpc>
                          <a:spcPct val="115000"/>
                        </a:lnSpc>
                        <a:spcBef>
                          <a:spcPts val="300"/>
                        </a:spcBef>
                        <a:spcAft>
                          <a:spcPts val="0"/>
                        </a:spcAft>
                        <a:buClr>
                          <a:srgbClr val="000000"/>
                        </a:buClr>
                        <a:buSzPts val="800"/>
                        <a:buFont typeface="Arial"/>
                        <a:buNone/>
                      </a:pPr>
                      <a:r>
                        <a:rPr lang="en-US" sz="800" i="0" u="none" strike="noStrike" cap="none">
                          <a:solidFill>
                            <a:schemeClr val="dk1"/>
                          </a:solidFill>
                        </a:rPr>
                        <a:t>(testing strategy to  include SAST, DAST, and OSS security assessments)</a:t>
                      </a:r>
                      <a:endParaRPr sz="800" i="0" u="none" strike="noStrike" cap="none">
                        <a:solidFill>
                          <a:schemeClr val="dk1"/>
                        </a:solidFill>
                      </a:endParaRPr>
                    </a:p>
                    <a:p>
                      <a:pPr marL="0" marR="0" lvl="0" indent="0" algn="l" rtl="0">
                        <a:lnSpc>
                          <a:spcPct val="115000"/>
                        </a:lnSpc>
                        <a:spcBef>
                          <a:spcPts val="300"/>
                        </a:spcBef>
                        <a:spcAft>
                          <a:spcPts val="0"/>
                        </a:spcAft>
                        <a:buClr>
                          <a:srgbClr val="000000"/>
                        </a:buClr>
                        <a:buSzPts val="800"/>
                        <a:buFont typeface="Arial"/>
                        <a:buNone/>
                      </a:pPr>
                      <a:r>
                        <a:rPr lang="en-US" sz="800" b="1" i="0" u="none" strike="noStrike" cap="none">
                          <a:solidFill>
                            <a:schemeClr val="dk1"/>
                          </a:solidFill>
                        </a:rPr>
                        <a:t>Change Management in SDLC</a:t>
                      </a:r>
                      <a:endParaRPr sz="800" b="1" i="0" u="none" strike="noStrike" cap="none">
                        <a:solidFill>
                          <a:schemeClr val="dk1"/>
                        </a:solidFill>
                      </a:endParaRPr>
                    </a:p>
                    <a:p>
                      <a:pPr marL="0" marR="0" lvl="0" indent="0" algn="l" rtl="0">
                        <a:lnSpc>
                          <a:spcPct val="115000"/>
                        </a:lnSpc>
                        <a:spcBef>
                          <a:spcPts val="300"/>
                        </a:spcBef>
                        <a:spcAft>
                          <a:spcPts val="0"/>
                        </a:spcAft>
                        <a:buClr>
                          <a:srgbClr val="000000"/>
                        </a:buClr>
                        <a:buSzPts val="800"/>
                        <a:buFont typeface="Arial"/>
                        <a:buNone/>
                      </a:pPr>
                      <a:r>
                        <a:rPr lang="en-US" sz="800" i="0" u="none" strike="noStrike" cap="none">
                          <a:solidFill>
                            <a:schemeClr val="dk1"/>
                          </a:solidFill>
                        </a:rPr>
                        <a:t>System changes and updates of critical components are documented, tested, reviewed and approved.</a:t>
                      </a:r>
                      <a:endParaRPr sz="800" i="0" u="none" strike="noStrike" cap="none">
                        <a:solidFill>
                          <a:schemeClr val="dk1"/>
                        </a:solidFill>
                      </a:endParaRPr>
                    </a:p>
                    <a:p>
                      <a:pPr marL="0" marR="0" lvl="0" indent="0" algn="l" rtl="0">
                        <a:lnSpc>
                          <a:spcPct val="115000"/>
                        </a:lnSpc>
                        <a:spcBef>
                          <a:spcPts val="300"/>
                        </a:spcBef>
                        <a:spcAft>
                          <a:spcPts val="0"/>
                        </a:spcAft>
                        <a:buClr>
                          <a:srgbClr val="000000"/>
                        </a:buClr>
                        <a:buSzPts val="800"/>
                        <a:buFont typeface="Arial"/>
                        <a:buNone/>
                      </a:pPr>
                      <a:r>
                        <a:rPr lang="en-US" sz="800" b="1" i="0" u="none" strike="noStrike" cap="none">
                          <a:solidFill>
                            <a:schemeClr val="dk1"/>
                          </a:solidFill>
                        </a:rPr>
                        <a:t>System Integrity with Multiple Environment</a:t>
                      </a:r>
                      <a:endParaRPr sz="800" b="1" i="0" u="none" strike="noStrike" cap="none">
                        <a:solidFill>
                          <a:schemeClr val="dk1"/>
                        </a:solidFill>
                      </a:endParaRPr>
                    </a:p>
                    <a:p>
                      <a:pPr marL="0" marR="0" lvl="0" indent="0" algn="l" rtl="0">
                        <a:lnSpc>
                          <a:spcPct val="115000"/>
                        </a:lnSpc>
                        <a:spcBef>
                          <a:spcPts val="300"/>
                        </a:spcBef>
                        <a:spcAft>
                          <a:spcPts val="0"/>
                        </a:spcAft>
                        <a:buClr>
                          <a:srgbClr val="000000"/>
                        </a:buClr>
                        <a:buSzPts val="800"/>
                        <a:buFont typeface="Arial"/>
                        <a:buNone/>
                      </a:pPr>
                      <a:r>
                        <a:rPr lang="en-US" sz="800" i="0" u="none" strike="noStrike" cap="none">
                          <a:solidFill>
                            <a:schemeClr val="dk1"/>
                          </a:solidFill>
                        </a:rPr>
                        <a:t>Controls and separated environment to protect the integrity of AI development and production environments.</a:t>
                      </a:r>
                      <a:endParaRPr sz="800" i="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203" name="Google Shape;4203;p198"/>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159</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55"/>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Knowledge Layer | Technology Decisions (1/5)</a:t>
            </a:r>
            <a:endParaRPr/>
          </a:p>
        </p:txBody>
      </p:sp>
      <p:grpSp>
        <p:nvGrpSpPr>
          <p:cNvPr id="684" name="Google Shape;684;p55"/>
          <p:cNvGrpSpPr/>
          <p:nvPr/>
        </p:nvGrpSpPr>
        <p:grpSpPr>
          <a:xfrm>
            <a:off x="392114" y="1135170"/>
            <a:ext cx="2743200" cy="2360100"/>
            <a:chOff x="305246" y="1297085"/>
            <a:chExt cx="2743200" cy="2360100"/>
          </a:xfrm>
        </p:grpSpPr>
        <p:sp>
          <p:nvSpPr>
            <p:cNvPr id="685" name="Google Shape;685;p55"/>
            <p:cNvSpPr/>
            <p:nvPr/>
          </p:nvSpPr>
          <p:spPr>
            <a:xfrm>
              <a:off x="3052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Knowledge Ingestion</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Scalable capabilities to process semi-structured, unstructured and structured enterprise data (documents, images, audio, video, relational data).</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Includes modules for extraction of key entities, metadata and data classification tags,, chunking for embeddings, and enrichment for downstream retrieval.</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br>
                <a:rPr lang="en-US" sz="1200" b="0" i="0" u="none" strike="noStrike" cap="none">
                  <a:solidFill>
                    <a:srgbClr val="FFFFFF"/>
                  </a:solidFill>
                  <a:latin typeface="Roboto Condensed"/>
                  <a:ea typeface="Roboto Condensed"/>
                  <a:cs typeface="Roboto Condensed"/>
                  <a:sym typeface="Roboto Condensed"/>
                </a:rPr>
              </a:br>
              <a:endParaRPr sz="1200" b="0" i="0" u="none" strike="noStrike" cap="none">
                <a:solidFill>
                  <a:srgbClr val="000000"/>
                </a:solidFill>
                <a:latin typeface="Roboto Condensed"/>
                <a:ea typeface="Roboto Condensed"/>
                <a:cs typeface="Roboto Condensed"/>
                <a:sym typeface="Roboto Condensed"/>
              </a:endParaRPr>
            </a:p>
          </p:txBody>
        </p:sp>
        <p:sp>
          <p:nvSpPr>
            <p:cNvPr id="686" name="Google Shape;686;p55"/>
            <p:cNvSpPr/>
            <p:nvPr/>
          </p:nvSpPr>
          <p:spPr>
            <a:xfrm>
              <a:off x="394142"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Gemini Enterprise</a:t>
              </a:r>
              <a:endParaRPr sz="1400" b="0"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Vector Search</a:t>
              </a:r>
              <a:endParaRPr sz="1400" b="0"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Alloy DB</a:t>
              </a:r>
              <a:endParaRPr sz="800" b="0"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SzPts val="800"/>
                <a:buFont typeface="Roboto Condensed"/>
                <a:buAutoNum type="arabicPeriod"/>
              </a:pPr>
              <a:r>
                <a:rPr lang="en-US" sz="800">
                  <a:latin typeface="Roboto Condensed"/>
                  <a:ea typeface="Roboto Condensed"/>
                  <a:cs typeface="Roboto Condensed"/>
                  <a:sym typeface="Roboto Condensed"/>
                </a:rPr>
                <a:t>Cloud run</a:t>
              </a:r>
              <a:endParaRPr sz="800">
                <a:latin typeface="Roboto Condensed"/>
                <a:ea typeface="Roboto Condensed"/>
                <a:cs typeface="Roboto Condensed"/>
                <a:sym typeface="Roboto Condensed"/>
              </a:endParaRPr>
            </a:p>
          </p:txBody>
        </p:sp>
        <p:sp>
          <p:nvSpPr>
            <p:cNvPr id="687" name="Google Shape;687;p55"/>
            <p:cNvSpPr/>
            <p:nvPr/>
          </p:nvSpPr>
          <p:spPr>
            <a:xfrm>
              <a:off x="1765301"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grpSp>
      <p:grpSp>
        <p:nvGrpSpPr>
          <p:cNvPr id="688" name="Google Shape;688;p55"/>
          <p:cNvGrpSpPr/>
          <p:nvPr/>
        </p:nvGrpSpPr>
        <p:grpSpPr>
          <a:xfrm>
            <a:off x="6266514" y="1135170"/>
            <a:ext cx="2743200" cy="2360100"/>
            <a:chOff x="6179646" y="1297085"/>
            <a:chExt cx="2743200" cy="2360100"/>
          </a:xfrm>
        </p:grpSpPr>
        <p:sp>
          <p:nvSpPr>
            <p:cNvPr id="689" name="Google Shape;689;p55"/>
            <p:cNvSpPr/>
            <p:nvPr/>
          </p:nvSpPr>
          <p:spPr>
            <a:xfrm>
              <a:off x="7445701" y="25067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3</a:t>
              </a:r>
              <a:r>
                <a:rPr lang="en-US" sz="900" b="1" i="0" u="none" strike="noStrike" cap="none" baseline="30000">
                  <a:solidFill>
                    <a:srgbClr val="000000"/>
                  </a:solidFill>
                  <a:latin typeface="Roboto Condensed"/>
                  <a:ea typeface="Roboto Condensed"/>
                  <a:cs typeface="Roboto Condensed"/>
                  <a:sym typeface="Roboto Condensed"/>
                </a:rPr>
                <a:t>rd</a:t>
              </a:r>
              <a:r>
                <a:rPr lang="en-US" sz="900" b="1" i="0" u="none" strike="noStrike" cap="none">
                  <a:solidFill>
                    <a:srgbClr val="000000"/>
                  </a:solidFill>
                  <a:latin typeface="Roboto Condensed"/>
                  <a:ea typeface="Roboto Condensed"/>
                  <a:cs typeface="Roboto Condensed"/>
                  <a:sym typeface="Roboto Condensed"/>
                </a:rPr>
                <a:t> Party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sp>
          <p:nvSpPr>
            <p:cNvPr id="690" name="Google Shape;690;p55"/>
            <p:cNvSpPr/>
            <p:nvPr/>
          </p:nvSpPr>
          <p:spPr>
            <a:xfrm>
              <a:off x="61796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Knowledge Synthesis</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Services for generating, validating, and integrating synthetic data to support prompt tuning, scenario generation, and evaluation of agent behaviors.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Provides broad coverage of diverse data types, including edge-case and safety scenarios.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691" name="Google Shape;691;p55"/>
            <p:cNvSpPr/>
            <p:nvPr/>
          </p:nvSpPr>
          <p:spPr>
            <a:xfrm>
              <a:off x="6226942"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sp>
          <p:nvSpPr>
            <p:cNvPr id="692" name="Google Shape;692;p55"/>
            <p:cNvSpPr/>
            <p:nvPr/>
          </p:nvSpPr>
          <p:spPr>
            <a:xfrm>
              <a:off x="7550805" y="2659117"/>
              <a:ext cx="13296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Python</a:t>
              </a:r>
              <a:endParaRPr sz="1400" b="0"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RAGAS/DeepEvals</a:t>
              </a:r>
              <a:endParaRPr sz="1400" b="0" i="0" u="none" strike="noStrike" cap="none">
                <a:solidFill>
                  <a:srgbClr val="000000"/>
                </a:solidFill>
                <a:latin typeface="Roboto Condensed"/>
                <a:ea typeface="Roboto Condensed"/>
                <a:cs typeface="Roboto Condensed"/>
                <a:sym typeface="Roboto Condensed"/>
              </a:endParaRPr>
            </a:p>
            <a:p>
              <a:pPr marL="228600" marR="0" lvl="0" indent="-17780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Condensed"/>
                <a:ea typeface="Roboto Condensed"/>
                <a:cs typeface="Roboto Condensed"/>
                <a:sym typeface="Roboto Condensed"/>
              </a:endParaRPr>
            </a:p>
          </p:txBody>
        </p:sp>
      </p:grpSp>
      <p:grpSp>
        <p:nvGrpSpPr>
          <p:cNvPr id="693" name="Google Shape;693;p55"/>
          <p:cNvGrpSpPr/>
          <p:nvPr/>
        </p:nvGrpSpPr>
        <p:grpSpPr>
          <a:xfrm>
            <a:off x="9218603" y="1135170"/>
            <a:ext cx="2743200" cy="2360100"/>
            <a:chOff x="9131735" y="1297085"/>
            <a:chExt cx="2743200" cy="2360100"/>
          </a:xfrm>
        </p:grpSpPr>
        <p:sp>
          <p:nvSpPr>
            <p:cNvPr id="694" name="Google Shape;694;p55"/>
            <p:cNvSpPr/>
            <p:nvPr/>
          </p:nvSpPr>
          <p:spPr>
            <a:xfrm>
              <a:off x="10397790" y="25067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3</a:t>
              </a:r>
              <a:r>
                <a:rPr lang="en-US" sz="900" b="1" i="0" u="none" strike="noStrike" cap="none" baseline="30000">
                  <a:solidFill>
                    <a:srgbClr val="000000"/>
                  </a:solidFill>
                  <a:latin typeface="Roboto Condensed"/>
                  <a:ea typeface="Roboto Condensed"/>
                  <a:cs typeface="Roboto Condensed"/>
                  <a:sym typeface="Roboto Condensed"/>
                </a:rPr>
                <a:t>rd</a:t>
              </a:r>
              <a:r>
                <a:rPr lang="en-US" sz="900" b="1" i="0" u="none" strike="noStrike" cap="none">
                  <a:solidFill>
                    <a:srgbClr val="000000"/>
                  </a:solidFill>
                  <a:latin typeface="Roboto Condensed"/>
                  <a:ea typeface="Roboto Condensed"/>
                  <a:cs typeface="Roboto Condensed"/>
                  <a:sym typeface="Roboto Condensed"/>
                </a:rPr>
                <a:t> Party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sp>
          <p:nvSpPr>
            <p:cNvPr id="695" name="Google Shape;695;p55"/>
            <p:cNvSpPr/>
            <p:nvPr/>
          </p:nvSpPr>
          <p:spPr>
            <a:xfrm>
              <a:off x="9131735"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Metadata Management</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Defines, organizes, and governs metadata across knowledge assets.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Covers data access rules, categories, timestamps, lineage, and quality attributes.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Enables retrieval filtering and context isolation by supplying high-precision descriptors.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696" name="Google Shape;696;p55"/>
            <p:cNvSpPr/>
            <p:nvPr/>
          </p:nvSpPr>
          <p:spPr>
            <a:xfrm>
              <a:off x="9179031"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Dataplex</a:t>
              </a:r>
              <a:endParaRPr sz="1400" b="0" i="0" u="none" strike="noStrike" cap="none">
                <a:solidFill>
                  <a:srgbClr val="000000"/>
                </a:solidFill>
                <a:latin typeface="Roboto Condensed"/>
                <a:ea typeface="Roboto Condensed"/>
                <a:cs typeface="Roboto Condensed"/>
                <a:sym typeface="Roboto Condensed"/>
              </a:endParaRPr>
            </a:p>
          </p:txBody>
        </p:sp>
        <p:sp>
          <p:nvSpPr>
            <p:cNvPr id="697" name="Google Shape;697;p55"/>
            <p:cNvSpPr/>
            <p:nvPr/>
          </p:nvSpPr>
          <p:spPr>
            <a:xfrm>
              <a:off x="10550190"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grpSp>
      <p:grpSp>
        <p:nvGrpSpPr>
          <p:cNvPr id="698" name="Google Shape;698;p55"/>
          <p:cNvGrpSpPr/>
          <p:nvPr/>
        </p:nvGrpSpPr>
        <p:grpSpPr>
          <a:xfrm>
            <a:off x="3329314" y="1135170"/>
            <a:ext cx="2743200" cy="2360100"/>
            <a:chOff x="3242446" y="1297085"/>
            <a:chExt cx="2743200" cy="2360100"/>
          </a:xfrm>
        </p:grpSpPr>
        <p:sp>
          <p:nvSpPr>
            <p:cNvPr id="699" name="Google Shape;699;p55"/>
            <p:cNvSpPr/>
            <p:nvPr/>
          </p:nvSpPr>
          <p:spPr>
            <a:xfrm>
              <a:off x="32424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Knowledge Retrieval</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Ability to optimize the search space by combining one or more retrieval/reranking strategy to identify the most optimal and relevant context to be passed to the language model for response generation</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700" name="Google Shape;700;p55"/>
            <p:cNvSpPr/>
            <p:nvPr/>
          </p:nvSpPr>
          <p:spPr>
            <a:xfrm>
              <a:off x="3289742" y="2659117"/>
              <a:ext cx="13239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Gemini Enterprise</a:t>
              </a:r>
              <a:endParaRPr sz="1400" b="0"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GKE</a:t>
              </a:r>
              <a:endParaRPr sz="1400" b="0"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Redis Cache/Cloud memory store</a:t>
              </a:r>
              <a:endParaRPr sz="1400" b="0" i="0" u="none" strike="noStrike" cap="none">
                <a:solidFill>
                  <a:srgbClr val="000000"/>
                </a:solidFill>
                <a:latin typeface="Roboto Condensed"/>
                <a:ea typeface="Roboto Condensed"/>
                <a:cs typeface="Roboto Condensed"/>
                <a:sym typeface="Roboto Condensed"/>
              </a:endParaRPr>
            </a:p>
          </p:txBody>
        </p:sp>
        <p:sp>
          <p:nvSpPr>
            <p:cNvPr id="701" name="Google Shape;701;p55"/>
            <p:cNvSpPr/>
            <p:nvPr/>
          </p:nvSpPr>
          <p:spPr>
            <a:xfrm>
              <a:off x="4613609"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grpSp>
      <p:grpSp>
        <p:nvGrpSpPr>
          <p:cNvPr id="702" name="Google Shape;702;p55"/>
          <p:cNvGrpSpPr/>
          <p:nvPr/>
        </p:nvGrpSpPr>
        <p:grpSpPr>
          <a:xfrm>
            <a:off x="391232" y="3610356"/>
            <a:ext cx="2743200" cy="2360100"/>
            <a:chOff x="305246" y="1297085"/>
            <a:chExt cx="2743200" cy="2360100"/>
          </a:xfrm>
        </p:grpSpPr>
        <p:sp>
          <p:nvSpPr>
            <p:cNvPr id="703" name="Google Shape;703;p55"/>
            <p:cNvSpPr/>
            <p:nvPr/>
          </p:nvSpPr>
          <p:spPr>
            <a:xfrm>
              <a:off x="3052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Taxonomy Management</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Taxonomy is a structured classification system that organizes knowledge into categories, hierarchies, and relationships. Creates a consistent vocabulary that both humans and AI models can interpret reliably. </a:t>
              </a: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704" name="Google Shape;704;p55"/>
            <p:cNvSpPr/>
            <p:nvPr/>
          </p:nvSpPr>
          <p:spPr>
            <a:xfrm>
              <a:off x="394142"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Dataplex</a:t>
              </a:r>
              <a:endParaRPr sz="1400" b="0" i="0" u="none" strike="noStrike" cap="none">
                <a:solidFill>
                  <a:srgbClr val="000000"/>
                </a:solidFill>
                <a:latin typeface="Roboto Condensed"/>
                <a:ea typeface="Roboto Condensed"/>
                <a:cs typeface="Roboto Condensed"/>
                <a:sym typeface="Roboto Condensed"/>
              </a:endParaRPr>
            </a:p>
          </p:txBody>
        </p:sp>
        <p:sp>
          <p:nvSpPr>
            <p:cNvPr id="705" name="Google Shape;705;p55"/>
            <p:cNvSpPr/>
            <p:nvPr/>
          </p:nvSpPr>
          <p:spPr>
            <a:xfrm>
              <a:off x="1765301"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UI and Backend</a:t>
              </a:r>
              <a:endParaRPr sz="1400" b="0" i="0" u="none" strike="noStrike" cap="none">
                <a:solidFill>
                  <a:srgbClr val="000000"/>
                </a:solidFill>
                <a:latin typeface="Roboto Condensed"/>
                <a:ea typeface="Roboto Condensed"/>
                <a:cs typeface="Roboto Condensed"/>
                <a:sym typeface="Roboto Condensed"/>
              </a:endParaRPr>
            </a:p>
          </p:txBody>
        </p:sp>
      </p:grpSp>
      <p:grpSp>
        <p:nvGrpSpPr>
          <p:cNvPr id="706" name="Google Shape;706;p55"/>
          <p:cNvGrpSpPr/>
          <p:nvPr/>
        </p:nvGrpSpPr>
        <p:grpSpPr>
          <a:xfrm>
            <a:off x="3329314" y="3610355"/>
            <a:ext cx="2743200" cy="2360100"/>
            <a:chOff x="305246" y="1297085"/>
            <a:chExt cx="2743200" cy="2360100"/>
          </a:xfrm>
        </p:grpSpPr>
        <p:sp>
          <p:nvSpPr>
            <p:cNvPr id="707" name="Google Shape;707;p55"/>
            <p:cNvSpPr/>
            <p:nvPr/>
          </p:nvSpPr>
          <p:spPr>
            <a:xfrm>
              <a:off x="3052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Ontology Management</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Ontology is a semantic representation of the business domain capturing entities, attributes, relationships, constraints, and interactions. Provides LLMs and agents with structural understanding of the domain to improve grounding and reasoning.</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708" name="Google Shape;708;p55"/>
            <p:cNvSpPr/>
            <p:nvPr/>
          </p:nvSpPr>
          <p:spPr>
            <a:xfrm>
              <a:off x="394147" y="2659123"/>
              <a:ext cx="15471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Alloy DB</a:t>
              </a:r>
              <a:endParaRPr sz="1400" b="0"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Firestore (Optional)</a:t>
              </a:r>
              <a:endParaRPr sz="1400" b="0" i="0" u="none" strike="noStrike" cap="none">
                <a:solidFill>
                  <a:srgbClr val="000000"/>
                </a:solidFill>
                <a:latin typeface="Roboto Condensed"/>
                <a:ea typeface="Roboto Condensed"/>
                <a:cs typeface="Roboto Condensed"/>
                <a:sym typeface="Roboto Condensed"/>
              </a:endParaRPr>
            </a:p>
          </p:txBody>
        </p:sp>
        <p:sp>
          <p:nvSpPr>
            <p:cNvPr id="709" name="Google Shape;709;p55"/>
            <p:cNvSpPr/>
            <p:nvPr/>
          </p:nvSpPr>
          <p:spPr>
            <a:xfrm>
              <a:off x="1765301"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UI and Backend</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Condensed"/>
                <a:ea typeface="Roboto Condensed"/>
                <a:cs typeface="Roboto Condensed"/>
                <a:sym typeface="Roboto Condensed"/>
              </a:endParaRPr>
            </a:p>
          </p:txBody>
        </p:sp>
      </p:grpSp>
      <p:grpSp>
        <p:nvGrpSpPr>
          <p:cNvPr id="710" name="Google Shape;710;p55"/>
          <p:cNvGrpSpPr/>
          <p:nvPr/>
        </p:nvGrpSpPr>
        <p:grpSpPr>
          <a:xfrm>
            <a:off x="6266514" y="3610355"/>
            <a:ext cx="2743200" cy="2360100"/>
            <a:chOff x="305246" y="1297085"/>
            <a:chExt cx="2743200" cy="2360100"/>
          </a:xfrm>
        </p:grpSpPr>
        <p:sp>
          <p:nvSpPr>
            <p:cNvPr id="711" name="Google Shape;711;p55"/>
            <p:cNvSpPr/>
            <p:nvPr/>
          </p:nvSpPr>
          <p:spPr>
            <a:xfrm>
              <a:off x="3052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Knowledge Graph</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A knowledge graph is a dynamic representation of knowledge that models the concepts within a particular domain and the relationships between those concepts. It acts as the digital brain of the AI agent. </a:t>
              </a:r>
              <a:endParaRPr sz="1400" b="0" i="0" u="none" strike="noStrike" cap="none">
                <a:solidFill>
                  <a:srgbClr val="000000"/>
                </a:solidFill>
                <a:latin typeface="Roboto Condensed"/>
                <a:ea typeface="Roboto Condensed"/>
                <a:cs typeface="Roboto Condensed"/>
                <a:sym typeface="Roboto Condensed"/>
              </a:endParaRPr>
            </a:p>
          </p:txBody>
        </p:sp>
        <p:sp>
          <p:nvSpPr>
            <p:cNvPr id="712" name="Google Shape;712;p55"/>
            <p:cNvSpPr/>
            <p:nvPr/>
          </p:nvSpPr>
          <p:spPr>
            <a:xfrm>
              <a:off x="394142"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sp>
          <p:nvSpPr>
            <p:cNvPr id="713" name="Google Shape;713;p55"/>
            <p:cNvSpPr/>
            <p:nvPr/>
          </p:nvSpPr>
          <p:spPr>
            <a:xfrm>
              <a:off x="1765301"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Neo4J</a:t>
              </a:r>
              <a:endParaRPr sz="1400" b="0"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UI and Backend</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Condensed"/>
                <a:ea typeface="Roboto Condensed"/>
                <a:cs typeface="Roboto Condensed"/>
                <a:sym typeface="Roboto Condensed"/>
              </a:endParaRPr>
            </a:p>
          </p:txBody>
        </p:sp>
      </p:grpSp>
      <p:grpSp>
        <p:nvGrpSpPr>
          <p:cNvPr id="714" name="Google Shape;714;p55"/>
          <p:cNvGrpSpPr/>
          <p:nvPr/>
        </p:nvGrpSpPr>
        <p:grpSpPr>
          <a:xfrm>
            <a:off x="9231304" y="3610354"/>
            <a:ext cx="2743200" cy="2360100"/>
            <a:chOff x="305246" y="1297085"/>
            <a:chExt cx="2743200" cy="2360100"/>
          </a:xfrm>
        </p:grpSpPr>
        <p:sp>
          <p:nvSpPr>
            <p:cNvPr id="715" name="Google Shape;715;p55"/>
            <p:cNvSpPr/>
            <p:nvPr/>
          </p:nvSpPr>
          <p:spPr>
            <a:xfrm>
              <a:off x="3052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Vector Store</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Vector stores are specialized databases for storing and searching high-dimensional numerical representations of data, enabling AI systems to find semantically similar items.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716" name="Google Shape;716;p55"/>
            <p:cNvSpPr/>
            <p:nvPr/>
          </p:nvSpPr>
          <p:spPr>
            <a:xfrm>
              <a:off x="394142"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Alloy DB</a:t>
              </a:r>
              <a:endParaRPr sz="1400" b="0" i="0" u="none" strike="noStrike" cap="none">
                <a:solidFill>
                  <a:srgbClr val="000000"/>
                </a:solidFill>
                <a:latin typeface="Roboto Condensed"/>
                <a:ea typeface="Roboto Condensed"/>
                <a:cs typeface="Roboto Condensed"/>
                <a:sym typeface="Roboto Condensed"/>
              </a:endParaRPr>
            </a:p>
          </p:txBody>
        </p:sp>
        <p:sp>
          <p:nvSpPr>
            <p:cNvPr id="717" name="Google Shape;717;p55"/>
            <p:cNvSpPr/>
            <p:nvPr/>
          </p:nvSpPr>
          <p:spPr>
            <a:xfrm>
              <a:off x="1765301"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grpSp>
      <p:sp>
        <p:nvSpPr>
          <p:cNvPr id="718" name="Google Shape;718;p55"/>
          <p:cNvSpPr/>
          <p:nvPr/>
        </p:nvSpPr>
        <p:spPr>
          <a:xfrm>
            <a:off x="8788989" y="1135170"/>
            <a:ext cx="216900" cy="2478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719" name="Google Shape;719;p55"/>
          <p:cNvSpPr/>
          <p:nvPr/>
        </p:nvSpPr>
        <p:spPr>
          <a:xfrm>
            <a:off x="11745023" y="1135170"/>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720" name="Google Shape;720;p55"/>
          <p:cNvSpPr/>
          <p:nvPr/>
        </p:nvSpPr>
        <p:spPr>
          <a:xfrm>
            <a:off x="2916770" y="3610354"/>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721" name="Google Shape;721;p55"/>
          <p:cNvSpPr/>
          <p:nvPr/>
        </p:nvSpPr>
        <p:spPr>
          <a:xfrm>
            <a:off x="5858139" y="3610354"/>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722" name="Google Shape;722;p55"/>
          <p:cNvSpPr/>
          <p:nvPr/>
        </p:nvSpPr>
        <p:spPr>
          <a:xfrm>
            <a:off x="8748923" y="3610354"/>
            <a:ext cx="216900" cy="2478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723" name="Google Shape;723;p55"/>
          <p:cNvSpPr/>
          <p:nvPr/>
        </p:nvSpPr>
        <p:spPr>
          <a:xfrm>
            <a:off x="2898363" y="1135170"/>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724" name="Google Shape;724;p55"/>
          <p:cNvSpPr/>
          <p:nvPr/>
        </p:nvSpPr>
        <p:spPr>
          <a:xfrm>
            <a:off x="5821091" y="1135170"/>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725" name="Google Shape;725;p55"/>
          <p:cNvSpPr/>
          <p:nvPr/>
        </p:nvSpPr>
        <p:spPr>
          <a:xfrm>
            <a:off x="8558841" y="1135170"/>
            <a:ext cx="216900" cy="247800"/>
          </a:xfrm>
          <a:prstGeom prst="rect">
            <a:avLst/>
          </a:prstGeom>
          <a:solidFill>
            <a:srgbClr val="576C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726" name="Google Shape;726;p55"/>
          <p:cNvSpPr/>
          <p:nvPr/>
        </p:nvSpPr>
        <p:spPr>
          <a:xfrm>
            <a:off x="2672392" y="3610354"/>
            <a:ext cx="216900" cy="247800"/>
          </a:xfrm>
          <a:prstGeom prst="rect">
            <a:avLst/>
          </a:prstGeom>
          <a:solidFill>
            <a:srgbClr val="576C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727" name="Google Shape;727;p55"/>
          <p:cNvSpPr/>
          <p:nvPr/>
        </p:nvSpPr>
        <p:spPr>
          <a:xfrm>
            <a:off x="5623623" y="3610354"/>
            <a:ext cx="216900" cy="247800"/>
          </a:xfrm>
          <a:prstGeom prst="rect">
            <a:avLst/>
          </a:prstGeom>
          <a:solidFill>
            <a:srgbClr val="576C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728" name="Google Shape;728;p55"/>
          <p:cNvSpPr/>
          <p:nvPr/>
        </p:nvSpPr>
        <p:spPr>
          <a:xfrm>
            <a:off x="8511543" y="3610354"/>
            <a:ext cx="216900" cy="247800"/>
          </a:xfrm>
          <a:prstGeom prst="rect">
            <a:avLst/>
          </a:prstGeom>
          <a:solidFill>
            <a:srgbClr val="576C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729" name="Google Shape;729;p55"/>
          <p:cNvSpPr/>
          <p:nvPr/>
        </p:nvSpPr>
        <p:spPr>
          <a:xfrm>
            <a:off x="11745023" y="3610354"/>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730" name="Google Shape;730;p55"/>
          <p:cNvSpPr txBox="1"/>
          <p:nvPr/>
        </p:nvSpPr>
        <p:spPr>
          <a:xfrm>
            <a:off x="1541632" y="2721368"/>
            <a:ext cx="331800" cy="4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6AA84F"/>
                </a:solidFill>
                <a:latin typeface="Roboto Condensed"/>
                <a:ea typeface="Roboto Condensed"/>
                <a:cs typeface="Roboto Condensed"/>
                <a:sym typeface="Roboto Condensed"/>
              </a:rPr>
              <a:t>*</a:t>
            </a:r>
            <a:r>
              <a:rPr lang="en-US" sz="1200" b="1" i="0" u="none" strike="noStrike" cap="none">
                <a:solidFill>
                  <a:srgbClr val="000000"/>
                </a:solidFill>
                <a:latin typeface="Roboto Condensed"/>
                <a:ea typeface="Roboto Condensed"/>
                <a:cs typeface="Roboto Condensed"/>
                <a:sym typeface="Roboto Condensed"/>
              </a:rPr>
              <a:t>   </a:t>
            </a:r>
            <a:endParaRPr sz="1200" b="1" i="0" u="none" strike="noStrike" cap="none">
              <a:solidFill>
                <a:srgbClr val="38761D"/>
              </a:solidFill>
              <a:latin typeface="Roboto Condensed"/>
              <a:ea typeface="Roboto Condensed"/>
              <a:cs typeface="Roboto Condensed"/>
              <a:sym typeface="Roboto Condensed"/>
            </a:endParaRPr>
          </a:p>
        </p:txBody>
      </p:sp>
      <p:sp>
        <p:nvSpPr>
          <p:cNvPr id="731" name="Google Shape;731;p55"/>
          <p:cNvSpPr txBox="1"/>
          <p:nvPr/>
        </p:nvSpPr>
        <p:spPr>
          <a:xfrm>
            <a:off x="4426166" y="2707863"/>
            <a:ext cx="331800" cy="4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6AA84F"/>
                </a:solidFill>
                <a:latin typeface="Roboto Condensed"/>
                <a:ea typeface="Roboto Condensed"/>
                <a:cs typeface="Roboto Condensed"/>
                <a:sym typeface="Roboto Condensed"/>
              </a:rPr>
              <a:t>*</a:t>
            </a:r>
            <a:r>
              <a:rPr lang="en-US" sz="1200" b="1" i="0" u="none" strike="noStrike" cap="none">
                <a:solidFill>
                  <a:srgbClr val="000000"/>
                </a:solidFill>
                <a:latin typeface="Roboto Condensed"/>
                <a:ea typeface="Roboto Condensed"/>
                <a:cs typeface="Roboto Condensed"/>
                <a:sym typeface="Roboto Condensed"/>
              </a:rPr>
              <a:t>   </a:t>
            </a:r>
            <a:endParaRPr sz="1200" b="1" i="0" u="none" strike="noStrike" cap="none">
              <a:solidFill>
                <a:srgbClr val="38761D"/>
              </a:solidFill>
              <a:latin typeface="Roboto Condensed"/>
              <a:ea typeface="Roboto Condensed"/>
              <a:cs typeface="Roboto Condensed"/>
              <a:sym typeface="Roboto Condensed"/>
            </a:endParaRPr>
          </a:p>
        </p:txBody>
      </p:sp>
      <p:sp>
        <p:nvSpPr>
          <p:cNvPr id="732" name="Google Shape;732;p55"/>
          <p:cNvSpPr txBox="1"/>
          <p:nvPr/>
        </p:nvSpPr>
        <p:spPr>
          <a:xfrm>
            <a:off x="9910091" y="2718924"/>
            <a:ext cx="331800" cy="4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6AA84F"/>
                </a:solidFill>
                <a:latin typeface="Roboto Condensed"/>
                <a:ea typeface="Roboto Condensed"/>
                <a:cs typeface="Roboto Condensed"/>
                <a:sym typeface="Roboto Condensed"/>
              </a:rPr>
              <a:t>*</a:t>
            </a:r>
            <a:r>
              <a:rPr lang="en-US" sz="1200" b="1" i="0" u="none" strike="noStrike" cap="none">
                <a:solidFill>
                  <a:srgbClr val="000000"/>
                </a:solidFill>
                <a:latin typeface="Roboto Condensed"/>
                <a:ea typeface="Roboto Condensed"/>
                <a:cs typeface="Roboto Condensed"/>
                <a:sym typeface="Roboto Condensed"/>
              </a:rPr>
              <a:t>   </a:t>
            </a:r>
            <a:endParaRPr sz="1200" b="1" i="0" u="none" strike="noStrike" cap="none">
              <a:solidFill>
                <a:srgbClr val="38761D"/>
              </a:solidFill>
              <a:latin typeface="Roboto Condensed"/>
              <a:ea typeface="Roboto Condensed"/>
              <a:cs typeface="Roboto Condensed"/>
              <a:sym typeface="Roboto Condensed"/>
            </a:endParaRPr>
          </a:p>
        </p:txBody>
      </p:sp>
      <p:sp>
        <p:nvSpPr>
          <p:cNvPr id="733" name="Google Shape;733;p55"/>
          <p:cNvSpPr txBox="1"/>
          <p:nvPr/>
        </p:nvSpPr>
        <p:spPr>
          <a:xfrm>
            <a:off x="1124966" y="5194195"/>
            <a:ext cx="331800" cy="4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6AA84F"/>
                </a:solidFill>
                <a:latin typeface="Roboto Condensed"/>
                <a:ea typeface="Roboto Condensed"/>
                <a:cs typeface="Roboto Condensed"/>
                <a:sym typeface="Roboto Condensed"/>
              </a:rPr>
              <a:t>*</a:t>
            </a:r>
            <a:r>
              <a:rPr lang="en-US" sz="1200" b="1" i="0" u="none" strike="noStrike" cap="none">
                <a:solidFill>
                  <a:srgbClr val="000000"/>
                </a:solidFill>
                <a:latin typeface="Roboto Condensed"/>
                <a:ea typeface="Roboto Condensed"/>
                <a:cs typeface="Roboto Condensed"/>
                <a:sym typeface="Roboto Condensed"/>
              </a:rPr>
              <a:t>   </a:t>
            </a:r>
            <a:endParaRPr sz="1200" b="1" i="0" u="none" strike="noStrike" cap="none">
              <a:solidFill>
                <a:srgbClr val="38761D"/>
              </a:solidFill>
              <a:latin typeface="Roboto Condensed"/>
              <a:ea typeface="Roboto Condensed"/>
              <a:cs typeface="Roboto Condensed"/>
              <a:sym typeface="Roboto Condensed"/>
            </a:endParaRPr>
          </a:p>
        </p:txBody>
      </p:sp>
      <p:sp>
        <p:nvSpPr>
          <p:cNvPr id="734" name="Google Shape;734;p55"/>
          <p:cNvSpPr txBox="1"/>
          <p:nvPr/>
        </p:nvSpPr>
        <p:spPr>
          <a:xfrm>
            <a:off x="8268107" y="5180667"/>
            <a:ext cx="331800" cy="4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6AA84F"/>
                </a:solidFill>
                <a:latin typeface="Roboto Condensed"/>
                <a:ea typeface="Roboto Condensed"/>
                <a:cs typeface="Roboto Condensed"/>
                <a:sym typeface="Roboto Condensed"/>
              </a:rPr>
              <a:t>*</a:t>
            </a:r>
            <a:r>
              <a:rPr lang="en-US" sz="1200" b="1" i="0" u="none" strike="noStrike" cap="none">
                <a:solidFill>
                  <a:srgbClr val="000000"/>
                </a:solidFill>
                <a:latin typeface="Roboto Condensed"/>
                <a:ea typeface="Roboto Condensed"/>
                <a:cs typeface="Roboto Condensed"/>
                <a:sym typeface="Roboto Condensed"/>
              </a:rPr>
              <a:t>   </a:t>
            </a:r>
            <a:endParaRPr sz="1200" b="1" i="0" u="none" strike="noStrike" cap="none">
              <a:solidFill>
                <a:srgbClr val="38761D"/>
              </a:solidFill>
              <a:latin typeface="Roboto Condensed"/>
              <a:ea typeface="Roboto Condensed"/>
              <a:cs typeface="Roboto Condensed"/>
              <a:sym typeface="Roboto Condensed"/>
            </a:endParaRPr>
          </a:p>
        </p:txBody>
      </p:sp>
      <p:grpSp>
        <p:nvGrpSpPr>
          <p:cNvPr id="735" name="Google Shape;735;p55"/>
          <p:cNvGrpSpPr/>
          <p:nvPr/>
        </p:nvGrpSpPr>
        <p:grpSpPr>
          <a:xfrm>
            <a:off x="3071712" y="6424878"/>
            <a:ext cx="6407500" cy="474031"/>
            <a:chOff x="3071712" y="6424878"/>
            <a:chExt cx="6407500" cy="474031"/>
          </a:xfrm>
        </p:grpSpPr>
        <p:sp>
          <p:nvSpPr>
            <p:cNvPr id="736" name="Google Shape;736;p55"/>
            <p:cNvSpPr/>
            <p:nvPr/>
          </p:nvSpPr>
          <p:spPr>
            <a:xfrm>
              <a:off x="8221385" y="6526793"/>
              <a:ext cx="1157400" cy="2385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3</a:t>
              </a:r>
              <a:r>
                <a:rPr lang="en-US" sz="1200" b="0" i="0" u="none" strike="noStrike" cap="none" baseline="30000">
                  <a:solidFill>
                    <a:schemeClr val="lt1"/>
                  </a:solidFill>
                  <a:latin typeface="Roboto Condensed"/>
                  <a:ea typeface="Roboto Condensed"/>
                  <a:cs typeface="Roboto Condensed"/>
                  <a:sym typeface="Roboto Condensed"/>
                </a:rPr>
                <a:t>rd</a:t>
              </a:r>
              <a:r>
                <a:rPr lang="en-US" sz="1200" b="0" i="0" u="none" strike="noStrike" cap="none">
                  <a:solidFill>
                    <a:schemeClr val="lt1"/>
                  </a:solidFill>
                  <a:latin typeface="Roboto Condensed"/>
                  <a:ea typeface="Roboto Condensed"/>
                  <a:cs typeface="Roboto Condensed"/>
                  <a:sym typeface="Roboto Condensed"/>
                </a:rPr>
                <a:t> party</a:t>
              </a:r>
              <a:endParaRPr sz="1400" b="0" i="0" u="none" strike="noStrike" cap="none">
                <a:solidFill>
                  <a:srgbClr val="000000"/>
                </a:solidFill>
                <a:latin typeface="Roboto Condensed"/>
                <a:ea typeface="Roboto Condensed"/>
                <a:cs typeface="Roboto Condensed"/>
                <a:sym typeface="Roboto Condensed"/>
              </a:endParaRPr>
            </a:p>
          </p:txBody>
        </p:sp>
        <p:sp>
          <p:nvSpPr>
            <p:cNvPr id="737" name="Google Shape;737;p55"/>
            <p:cNvSpPr/>
            <p:nvPr/>
          </p:nvSpPr>
          <p:spPr>
            <a:xfrm>
              <a:off x="7007897" y="6526793"/>
              <a:ext cx="1157400" cy="238500"/>
            </a:xfrm>
            <a:prstGeom prst="rect">
              <a:avLst/>
            </a:prstGeom>
            <a:solidFill>
              <a:srgbClr val="576C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Build</a:t>
              </a:r>
              <a:endParaRPr sz="1400" b="0" i="0" u="none" strike="noStrike" cap="none">
                <a:solidFill>
                  <a:srgbClr val="000000"/>
                </a:solidFill>
                <a:latin typeface="Roboto Condensed"/>
                <a:ea typeface="Roboto Condensed"/>
                <a:cs typeface="Roboto Condensed"/>
                <a:sym typeface="Roboto Condensed"/>
              </a:endParaRPr>
            </a:p>
          </p:txBody>
        </p:sp>
        <p:sp>
          <p:nvSpPr>
            <p:cNvPr id="738" name="Google Shape;738;p55"/>
            <p:cNvSpPr/>
            <p:nvPr/>
          </p:nvSpPr>
          <p:spPr>
            <a:xfrm>
              <a:off x="5794409" y="6526793"/>
              <a:ext cx="1157400" cy="238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GCP Native</a:t>
              </a:r>
              <a:endParaRPr sz="1400" b="0" i="0" u="none" strike="noStrike" cap="none">
                <a:solidFill>
                  <a:srgbClr val="000000"/>
                </a:solidFill>
                <a:latin typeface="Roboto Condensed"/>
                <a:ea typeface="Roboto Condensed"/>
                <a:cs typeface="Roboto Condensed"/>
                <a:sym typeface="Roboto Condensed"/>
              </a:endParaRPr>
            </a:p>
          </p:txBody>
        </p:sp>
        <p:sp>
          <p:nvSpPr>
            <p:cNvPr id="739" name="Google Shape;739;p55"/>
            <p:cNvSpPr txBox="1"/>
            <p:nvPr/>
          </p:nvSpPr>
          <p:spPr>
            <a:xfrm>
              <a:off x="3197512" y="6469909"/>
              <a:ext cx="331800" cy="4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6AA84F"/>
                  </a:solidFill>
                  <a:latin typeface="Roboto Condensed"/>
                  <a:ea typeface="Roboto Condensed"/>
                  <a:cs typeface="Roboto Condensed"/>
                  <a:sym typeface="Roboto Condensed"/>
                </a:rPr>
                <a:t>*</a:t>
              </a:r>
              <a:r>
                <a:rPr lang="en-US" sz="1200" b="1" i="0" u="none" strike="noStrike" cap="none">
                  <a:solidFill>
                    <a:srgbClr val="6AA84F"/>
                  </a:solidFill>
                  <a:latin typeface="Roboto Condensed"/>
                  <a:ea typeface="Roboto Condensed"/>
                  <a:cs typeface="Roboto Condensed"/>
                  <a:sym typeface="Roboto Condensed"/>
                </a:rPr>
                <a:t>   </a:t>
              </a:r>
              <a:endParaRPr sz="1200" b="1" i="0" u="none" strike="noStrike" cap="none">
                <a:solidFill>
                  <a:srgbClr val="6AA84F"/>
                </a:solidFill>
                <a:latin typeface="Roboto Condensed"/>
                <a:ea typeface="Roboto Condensed"/>
                <a:cs typeface="Roboto Condensed"/>
                <a:sym typeface="Roboto Condensed"/>
              </a:endParaRPr>
            </a:p>
          </p:txBody>
        </p:sp>
        <p:sp>
          <p:nvSpPr>
            <p:cNvPr id="740" name="Google Shape;740;p55"/>
            <p:cNvSpPr txBox="1"/>
            <p:nvPr/>
          </p:nvSpPr>
          <p:spPr>
            <a:xfrm>
              <a:off x="3071712" y="6424878"/>
              <a:ext cx="2876100" cy="4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AA84F"/>
                  </a:solidFill>
                  <a:latin typeface="Roboto Condensed"/>
                  <a:ea typeface="Roboto Condensed"/>
                  <a:cs typeface="Roboto Condensed"/>
                  <a:sym typeface="Roboto Condensed"/>
                </a:rPr>
                <a:t>Technology Decision | POC &amp; KAD</a:t>
              </a:r>
              <a:endParaRPr sz="1200" b="1" i="0" u="none" strike="noStrike" cap="none">
                <a:solidFill>
                  <a:srgbClr val="6AA84F"/>
                </a:solidFill>
                <a:latin typeface="Roboto Condensed"/>
                <a:ea typeface="Roboto Condensed"/>
                <a:cs typeface="Roboto Condensed"/>
                <a:sym typeface="Roboto Condensed"/>
              </a:endParaRPr>
            </a:p>
          </p:txBody>
        </p:sp>
        <p:sp>
          <p:nvSpPr>
            <p:cNvPr id="741" name="Google Shape;741;p55"/>
            <p:cNvSpPr/>
            <p:nvPr/>
          </p:nvSpPr>
          <p:spPr>
            <a:xfrm>
              <a:off x="3197512" y="6471338"/>
              <a:ext cx="6281700" cy="326100"/>
            </a:xfrm>
            <a:prstGeom prst="roundRect">
              <a:avLst>
                <a:gd name="adj" fmla="val 16667"/>
              </a:avLst>
            </a:prstGeom>
            <a:noFill/>
            <a:ln w="9525" cap="flat" cmpd="sng">
              <a:solidFill>
                <a:srgbClr val="A5A5A5"/>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93" b="0" i="0" u="none" strike="noStrike" cap="none">
                <a:solidFill>
                  <a:srgbClr val="000000"/>
                </a:solidFill>
                <a:latin typeface="Roboto Condensed"/>
                <a:ea typeface="Roboto Condensed"/>
                <a:cs typeface="Roboto Condensed"/>
                <a:sym typeface="Roboto Condensed"/>
              </a:endParaRPr>
            </a:p>
          </p:txBody>
        </p:sp>
      </p:grpSp>
      <p:sp>
        <p:nvSpPr>
          <p:cNvPr id="742" name="Google Shape;742;p55"/>
          <p:cNvSpPr txBox="1"/>
          <p:nvPr/>
        </p:nvSpPr>
        <p:spPr>
          <a:xfrm>
            <a:off x="6366573" y="5695403"/>
            <a:ext cx="1124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chemeClr val="hlink"/>
                </a:solidFill>
                <a:latin typeface="Roboto Condensed"/>
                <a:ea typeface="Roboto Condensed"/>
                <a:cs typeface="Roboto Condensed"/>
                <a:sym typeface="Roboto Condensed"/>
                <a:hlinkClick r:id="rId3"/>
              </a:rPr>
              <a:t>Assessment</a:t>
            </a:r>
            <a:endParaRPr sz="900" b="0" i="0" u="none" strike="noStrike" cap="none">
              <a:solidFill>
                <a:srgbClr val="000000"/>
              </a:solidFill>
              <a:latin typeface="Roboto Condensed"/>
              <a:ea typeface="Roboto Condensed"/>
              <a:cs typeface="Roboto Condensed"/>
              <a:sym typeface="Roboto Condensed"/>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4207"/>
        <p:cNvGrpSpPr/>
        <p:nvPr/>
      </p:nvGrpSpPr>
      <p:grpSpPr>
        <a:xfrm>
          <a:off x="0" y="0"/>
          <a:ext cx="0" cy="0"/>
          <a:chOff x="0" y="0"/>
          <a:chExt cx="0" cy="0"/>
        </a:xfrm>
      </p:grpSpPr>
      <p:sp>
        <p:nvSpPr>
          <p:cNvPr id="4208" name="Google Shape;4208;p199"/>
          <p:cNvSpPr txBox="1">
            <a:spLocks noGrp="1"/>
          </p:cNvSpPr>
          <p:nvPr>
            <p:ph type="body" idx="1"/>
          </p:nvPr>
        </p:nvSpPr>
        <p:spPr>
          <a:xfrm>
            <a:off x="6963500" y="3600450"/>
            <a:ext cx="5143500" cy="2260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Arial"/>
              <a:buNone/>
            </a:pPr>
            <a:r>
              <a:rPr lang="en-US" sz="4000">
                <a:solidFill>
                  <a:srgbClr val="000000"/>
                </a:solidFill>
              </a:rPr>
              <a:t>Operations Layer Design principles</a:t>
            </a:r>
            <a:endParaRPr/>
          </a:p>
          <a:p>
            <a:pPr marL="0" marR="0" lvl="0" indent="0" algn="l" rtl="0">
              <a:lnSpc>
                <a:spcPct val="90000"/>
              </a:lnSpc>
              <a:spcBef>
                <a:spcPts val="0"/>
              </a:spcBef>
              <a:spcAft>
                <a:spcPts val="0"/>
              </a:spcAft>
              <a:buClr>
                <a:schemeClr val="dk1"/>
              </a:buClr>
              <a:buSzPts val="4800"/>
              <a:buFont typeface="Arial"/>
              <a:buNone/>
            </a:pPr>
            <a:endParaRPr/>
          </a:p>
          <a:p>
            <a:pPr marL="457200" marR="0" lvl="0" indent="-228600" algn="l" rtl="0">
              <a:lnSpc>
                <a:spcPct val="90000"/>
              </a:lnSpc>
              <a:spcBef>
                <a:spcPts val="1000"/>
              </a:spcBef>
              <a:spcAft>
                <a:spcPts val="0"/>
              </a:spcAft>
              <a:buClr>
                <a:schemeClr val="dk1"/>
              </a:buClr>
              <a:buSzPts val="4800"/>
              <a:buFont typeface="Arial"/>
              <a:buNone/>
            </a:pPr>
            <a:endParaRPr sz="4000"/>
          </a:p>
        </p:txBody>
      </p:sp>
      <p:pic>
        <p:nvPicPr>
          <p:cNvPr id="4209" name="Google Shape;4209;p199"/>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4210" name="Google Shape;4210;p199"/>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160</a:t>
            </a:fld>
            <a:endParaRPr/>
          </a:p>
        </p:txBody>
      </p:sp>
      <p:sp>
        <p:nvSpPr>
          <p:cNvPr id="4211" name="Google Shape;4211;p199"/>
          <p:cNvSpPr/>
          <p:nvPr/>
        </p:nvSpPr>
        <p:spPr>
          <a:xfrm>
            <a:off x="7169200" y="4771775"/>
            <a:ext cx="3534600" cy="614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u="sng">
                <a:solidFill>
                  <a:schemeClr val="hlink"/>
                </a:solidFill>
                <a:hlinkClick r:id="rId4" action="ppaction://hlinksldjump"/>
              </a:rPr>
              <a:t>Return to design principles</a:t>
            </a:r>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4216"/>
        <p:cNvGrpSpPr/>
        <p:nvPr/>
      </p:nvGrpSpPr>
      <p:grpSpPr>
        <a:xfrm>
          <a:off x="0" y="0"/>
          <a:ext cx="0" cy="0"/>
          <a:chOff x="0" y="0"/>
          <a:chExt cx="0" cy="0"/>
        </a:xfrm>
      </p:grpSpPr>
      <p:sp>
        <p:nvSpPr>
          <p:cNvPr id="4217" name="Google Shape;4217;p200"/>
          <p:cNvSpPr txBox="1">
            <a:spLocks noGrp="1"/>
          </p:cNvSpPr>
          <p:nvPr>
            <p:ph type="title"/>
          </p:nvPr>
        </p:nvSpPr>
        <p:spPr>
          <a:xfrm>
            <a:off x="342901" y="153634"/>
            <a:ext cx="11437800" cy="2742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AI Operations</a:t>
            </a:r>
            <a:endParaRPr/>
          </a:p>
        </p:txBody>
      </p:sp>
      <p:sp>
        <p:nvSpPr>
          <p:cNvPr id="4218" name="Google Shape;4218;p200"/>
          <p:cNvSpPr/>
          <p:nvPr/>
        </p:nvSpPr>
        <p:spPr>
          <a:xfrm>
            <a:off x="381225" y="915725"/>
            <a:ext cx="11166900" cy="1077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400" b="0" i="0" u="none" strike="noStrike" cap="none">
                <a:solidFill>
                  <a:srgbClr val="000000"/>
                </a:solidFill>
                <a:latin typeface="Arial"/>
                <a:ea typeface="Arial"/>
                <a:cs typeface="Arial"/>
                <a:sym typeface="Arial"/>
              </a:rPr>
              <a:t>AI Operations is the operational layer that keeps agentic systems reliable, governed and continuously improving in production. It combines an AI Gateway to standardize access across models/agents/tools, Agent Deploy to manage prompts and agent development with CI/CD discipline, agent observability to capture end-to-end telemetry and finally enable agent improvement through closed loop learning using human feedback</a:t>
            </a:r>
            <a:endParaRPr sz="1400" b="0" i="0" u="none" strike="noStrike" cap="none">
              <a:solidFill>
                <a:srgbClr val="000000"/>
              </a:solidFill>
              <a:latin typeface="Arial"/>
              <a:ea typeface="Arial"/>
              <a:cs typeface="Arial"/>
              <a:sym typeface="Arial"/>
            </a:endParaRPr>
          </a:p>
        </p:txBody>
      </p:sp>
      <p:sp>
        <p:nvSpPr>
          <p:cNvPr id="4219" name="Google Shape;4219;p200"/>
          <p:cNvSpPr txBox="1"/>
          <p:nvPr/>
        </p:nvSpPr>
        <p:spPr>
          <a:xfrm>
            <a:off x="381225" y="2218507"/>
            <a:ext cx="2124000" cy="2421000"/>
          </a:xfrm>
          <a:prstGeom prst="rect">
            <a:avLst/>
          </a:prstGeom>
          <a:noFill/>
          <a:ln w="7300" cap="flat" cmpd="sng">
            <a:solidFill>
              <a:schemeClr val="dk1"/>
            </a:solidFill>
            <a:prstDash val="solid"/>
            <a:round/>
            <a:headEnd type="none" w="sm" len="sm"/>
            <a:tailEnd type="none" w="sm" len="sm"/>
          </a:ln>
        </p:spPr>
        <p:txBody>
          <a:bodyPr spcFirstLastPara="1" wrap="square" lIns="69975" tIns="69975" rIns="69975" bIns="69975" anchor="t" anchorCtr="0">
            <a:noAutofit/>
          </a:bodyPr>
          <a:lstStyle/>
          <a:p>
            <a:pPr marL="0" marR="0" lvl="0" indent="0" algn="l" rtl="0">
              <a:lnSpc>
                <a:spcPct val="115000"/>
              </a:lnSpc>
              <a:spcBef>
                <a:spcPts val="0"/>
              </a:spcBef>
              <a:spcAft>
                <a:spcPts val="0"/>
              </a:spcAft>
              <a:buClr>
                <a:schemeClr val="dk1"/>
              </a:buClr>
              <a:buSzPts val="842"/>
              <a:buFont typeface="Arial"/>
              <a:buNone/>
            </a:pPr>
            <a:r>
              <a:rPr lang="en-US" sz="842" b="1" i="0" u="none" strike="noStrike" cap="none">
                <a:solidFill>
                  <a:srgbClr val="A212FF"/>
                </a:solidFill>
                <a:latin typeface="Arial"/>
                <a:ea typeface="Arial"/>
                <a:cs typeface="Arial"/>
                <a:sym typeface="Arial"/>
              </a:rPr>
              <a:t>AI Gateway</a:t>
            </a:r>
            <a:endParaRPr sz="842"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842"/>
              <a:buFont typeface="Arial"/>
              <a:buNone/>
            </a:pPr>
            <a:endParaRPr sz="842" b="1" i="0" u="none" strike="noStrike" cap="none">
              <a:solidFill>
                <a:srgbClr val="A212FF"/>
              </a:solidFill>
              <a:latin typeface="Arial"/>
              <a:ea typeface="Arial"/>
              <a:cs typeface="Arial"/>
              <a:sym typeface="Arial"/>
            </a:endParaRPr>
          </a:p>
          <a:p>
            <a:pPr marL="0" marR="0" lvl="0" indent="0" algn="l" rtl="0">
              <a:lnSpc>
                <a:spcPct val="115000"/>
              </a:lnSpc>
              <a:spcBef>
                <a:spcPts val="230"/>
              </a:spcBef>
              <a:spcAft>
                <a:spcPts val="230"/>
              </a:spcAft>
              <a:buClr>
                <a:srgbClr val="000000"/>
              </a:buClr>
              <a:buSzPts val="689"/>
              <a:buFont typeface="Arial"/>
              <a:buNone/>
            </a:pPr>
            <a:r>
              <a:rPr lang="en-US" sz="842" b="0" i="0" u="none" strike="noStrike" cap="none">
                <a:solidFill>
                  <a:schemeClr val="dk1"/>
                </a:solidFill>
                <a:latin typeface="Arial"/>
                <a:ea typeface="Arial"/>
                <a:cs typeface="Arial"/>
                <a:sym typeface="Arial"/>
              </a:rPr>
              <a:t>AI Gateway is a centralized control plane that sits between agent applications, model providers and MCP servers. It enforces governance and operations at runtime - authentication, rate limits, policy checks, logging/tracing and spend/budget controls. It standardizes access to model and context which makes cost, security and reliability manageable at scale. In addition, it also enables semantic caching and usage analytics</a:t>
            </a:r>
            <a:endParaRPr sz="842" b="0" i="0" u="none" strike="noStrike" cap="none">
              <a:solidFill>
                <a:srgbClr val="A212FF"/>
              </a:solidFill>
              <a:latin typeface="Arial"/>
              <a:ea typeface="Arial"/>
              <a:cs typeface="Arial"/>
              <a:sym typeface="Arial"/>
            </a:endParaRPr>
          </a:p>
        </p:txBody>
      </p:sp>
      <p:sp>
        <p:nvSpPr>
          <p:cNvPr id="4220" name="Google Shape;4220;p200"/>
          <p:cNvSpPr txBox="1"/>
          <p:nvPr/>
        </p:nvSpPr>
        <p:spPr>
          <a:xfrm>
            <a:off x="4939967" y="2218507"/>
            <a:ext cx="2124000" cy="2421000"/>
          </a:xfrm>
          <a:prstGeom prst="rect">
            <a:avLst/>
          </a:prstGeom>
          <a:noFill/>
          <a:ln w="7300" cap="flat" cmpd="sng">
            <a:solidFill>
              <a:schemeClr val="dk1"/>
            </a:solidFill>
            <a:prstDash val="solid"/>
            <a:round/>
            <a:headEnd type="none" w="sm" len="sm"/>
            <a:tailEnd type="none" w="sm" len="sm"/>
          </a:ln>
        </p:spPr>
        <p:txBody>
          <a:bodyPr spcFirstLastPara="1" wrap="square" lIns="69975" tIns="69975" rIns="69975" bIns="69975" anchor="t" anchorCtr="0">
            <a:noAutofit/>
          </a:bodyPr>
          <a:lstStyle/>
          <a:p>
            <a:pPr marL="0" marR="0" lvl="0" indent="0" algn="l" rtl="0">
              <a:lnSpc>
                <a:spcPct val="115000"/>
              </a:lnSpc>
              <a:spcBef>
                <a:spcPts val="0"/>
              </a:spcBef>
              <a:spcAft>
                <a:spcPts val="0"/>
              </a:spcAft>
              <a:buClr>
                <a:schemeClr val="dk1"/>
              </a:buClr>
              <a:buSzPts val="842"/>
              <a:buFont typeface="Arial"/>
              <a:buNone/>
            </a:pPr>
            <a:r>
              <a:rPr lang="en-US" sz="842" b="1" i="0" u="none" strike="noStrike" cap="none">
                <a:solidFill>
                  <a:srgbClr val="A212FF"/>
                </a:solidFill>
                <a:latin typeface="Arial"/>
                <a:ea typeface="Arial"/>
                <a:cs typeface="Arial"/>
                <a:sym typeface="Arial"/>
              </a:rPr>
              <a:t>LLMOPS</a:t>
            </a:r>
            <a:endParaRPr sz="842"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842"/>
              <a:buFont typeface="Arial"/>
              <a:buNone/>
            </a:pPr>
            <a:endParaRPr sz="842" b="1" i="0" u="none" strike="noStrike" cap="none">
              <a:solidFill>
                <a:srgbClr val="A212FF"/>
              </a:solidFill>
              <a:latin typeface="Arial"/>
              <a:ea typeface="Arial"/>
              <a:cs typeface="Arial"/>
              <a:sym typeface="Arial"/>
            </a:endParaRPr>
          </a:p>
          <a:p>
            <a:pPr marL="0" marR="0" lvl="0" indent="0" algn="l" rtl="0">
              <a:lnSpc>
                <a:spcPct val="115000"/>
              </a:lnSpc>
              <a:spcBef>
                <a:spcPts val="230"/>
              </a:spcBef>
              <a:spcAft>
                <a:spcPts val="230"/>
              </a:spcAft>
              <a:buClr>
                <a:srgbClr val="000000"/>
              </a:buClr>
              <a:buSzPts val="689"/>
              <a:buFont typeface="Arial"/>
              <a:buNone/>
            </a:pPr>
            <a:r>
              <a:rPr lang="en-US" sz="842" b="0" i="0" u="none" strike="noStrike" cap="none">
                <a:solidFill>
                  <a:schemeClr val="dk1"/>
                </a:solidFill>
                <a:latin typeface="Arial"/>
                <a:ea typeface="Arial"/>
                <a:cs typeface="Arial"/>
                <a:sym typeface="Arial"/>
              </a:rPr>
              <a:t>Agent Deploy enhances traditional DevOps practices by adding or enhancing checks and balances that are unique to developing Agentic systems. This includes adding prompt scanning, MCP tool scanning to the pipeline</a:t>
            </a:r>
            <a:endParaRPr sz="842" b="0" i="0" u="none" strike="noStrike" cap="none">
              <a:solidFill>
                <a:srgbClr val="A212FF"/>
              </a:solidFill>
              <a:latin typeface="Arial"/>
              <a:ea typeface="Arial"/>
              <a:cs typeface="Arial"/>
              <a:sym typeface="Arial"/>
            </a:endParaRPr>
          </a:p>
        </p:txBody>
      </p:sp>
      <p:sp>
        <p:nvSpPr>
          <p:cNvPr id="4221" name="Google Shape;4221;p200"/>
          <p:cNvSpPr txBox="1"/>
          <p:nvPr/>
        </p:nvSpPr>
        <p:spPr>
          <a:xfrm>
            <a:off x="7178078" y="2218507"/>
            <a:ext cx="2124000" cy="2421000"/>
          </a:xfrm>
          <a:prstGeom prst="rect">
            <a:avLst/>
          </a:prstGeom>
          <a:noFill/>
          <a:ln w="7300" cap="flat" cmpd="sng">
            <a:solidFill>
              <a:schemeClr val="dk1"/>
            </a:solidFill>
            <a:prstDash val="solid"/>
            <a:round/>
            <a:headEnd type="none" w="sm" len="sm"/>
            <a:tailEnd type="none" w="sm" len="sm"/>
          </a:ln>
        </p:spPr>
        <p:txBody>
          <a:bodyPr spcFirstLastPara="1" wrap="square" lIns="69975" tIns="69975" rIns="69975" bIns="69975" anchor="t" anchorCtr="0">
            <a:noAutofit/>
          </a:bodyPr>
          <a:lstStyle/>
          <a:p>
            <a:pPr marL="0" marR="0" lvl="0" indent="0" algn="l" rtl="0">
              <a:lnSpc>
                <a:spcPct val="115000"/>
              </a:lnSpc>
              <a:spcBef>
                <a:spcPts val="0"/>
              </a:spcBef>
              <a:spcAft>
                <a:spcPts val="0"/>
              </a:spcAft>
              <a:buClr>
                <a:schemeClr val="dk1"/>
              </a:buClr>
              <a:buSzPts val="842"/>
              <a:buFont typeface="Arial"/>
              <a:buNone/>
            </a:pPr>
            <a:r>
              <a:rPr lang="en-US" sz="842" b="1" i="0" u="none" strike="noStrike" cap="none">
                <a:solidFill>
                  <a:srgbClr val="A212FF"/>
                </a:solidFill>
                <a:latin typeface="Arial"/>
                <a:ea typeface="Arial"/>
                <a:cs typeface="Arial"/>
                <a:sym typeface="Arial"/>
              </a:rPr>
              <a:t>Platform Observability</a:t>
            </a:r>
            <a:endParaRPr sz="842"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842"/>
              <a:buFont typeface="Arial"/>
              <a:buNone/>
            </a:pPr>
            <a:endParaRPr sz="842" b="1" i="0" u="none" strike="noStrike" cap="none">
              <a:solidFill>
                <a:srgbClr val="A212FF"/>
              </a:solidFill>
              <a:latin typeface="Arial"/>
              <a:ea typeface="Arial"/>
              <a:cs typeface="Arial"/>
              <a:sym typeface="Arial"/>
            </a:endParaRPr>
          </a:p>
          <a:p>
            <a:pPr marL="0" marR="0" lvl="0" indent="0" algn="l" rtl="0">
              <a:lnSpc>
                <a:spcPct val="115000"/>
              </a:lnSpc>
              <a:spcBef>
                <a:spcPts val="230"/>
              </a:spcBef>
              <a:spcAft>
                <a:spcPts val="0"/>
              </a:spcAft>
              <a:buClr>
                <a:srgbClr val="000000"/>
              </a:buClr>
              <a:buSzPts val="689"/>
              <a:buFont typeface="Arial"/>
              <a:buNone/>
            </a:pPr>
            <a:r>
              <a:rPr lang="en-US" sz="842" b="0" i="0" u="none" strike="noStrike" cap="none">
                <a:solidFill>
                  <a:schemeClr val="dk1"/>
                </a:solidFill>
                <a:latin typeface="Arial"/>
                <a:ea typeface="Arial"/>
                <a:cs typeface="Arial"/>
                <a:sym typeface="Arial"/>
              </a:rPr>
              <a:t>Ability to collect, analyze and observe how agents behave in production. It captures end-to-end telemetry across agent runs, model calls, and tool interactions-including latency, errors, quality signals, and cost</a:t>
            </a:r>
            <a:endParaRPr sz="842" b="0" i="0" u="none" strike="noStrike" cap="none">
              <a:solidFill>
                <a:schemeClr val="dk1"/>
              </a:solidFill>
              <a:latin typeface="Arial"/>
              <a:ea typeface="Arial"/>
              <a:cs typeface="Arial"/>
              <a:sym typeface="Arial"/>
            </a:endParaRPr>
          </a:p>
        </p:txBody>
      </p:sp>
      <p:sp>
        <p:nvSpPr>
          <p:cNvPr id="4222" name="Google Shape;4222;p200"/>
          <p:cNvSpPr txBox="1"/>
          <p:nvPr/>
        </p:nvSpPr>
        <p:spPr>
          <a:xfrm>
            <a:off x="9416213" y="2218507"/>
            <a:ext cx="2124000" cy="2421000"/>
          </a:xfrm>
          <a:prstGeom prst="rect">
            <a:avLst/>
          </a:prstGeom>
          <a:noFill/>
          <a:ln w="7300" cap="flat" cmpd="sng">
            <a:solidFill>
              <a:schemeClr val="dk1"/>
            </a:solidFill>
            <a:prstDash val="solid"/>
            <a:round/>
            <a:headEnd type="none" w="sm" len="sm"/>
            <a:tailEnd type="none" w="sm" len="sm"/>
          </a:ln>
        </p:spPr>
        <p:txBody>
          <a:bodyPr spcFirstLastPara="1" wrap="square" lIns="69975" tIns="69975" rIns="69975" bIns="69975" anchor="t" anchorCtr="0">
            <a:noAutofit/>
          </a:bodyPr>
          <a:lstStyle/>
          <a:p>
            <a:pPr marL="0" marR="0" lvl="0" indent="0" algn="l" rtl="0">
              <a:lnSpc>
                <a:spcPct val="115000"/>
              </a:lnSpc>
              <a:spcBef>
                <a:spcPts val="0"/>
              </a:spcBef>
              <a:spcAft>
                <a:spcPts val="0"/>
              </a:spcAft>
              <a:buClr>
                <a:schemeClr val="dk1"/>
              </a:buClr>
              <a:buSzPts val="842"/>
              <a:buFont typeface="Arial"/>
              <a:buNone/>
            </a:pPr>
            <a:r>
              <a:rPr lang="en-US" sz="842" b="1" i="0" u="none" strike="noStrike" cap="none">
                <a:solidFill>
                  <a:srgbClr val="A212FF"/>
                </a:solidFill>
                <a:latin typeface="Arial"/>
                <a:ea typeface="Arial"/>
                <a:cs typeface="Arial"/>
                <a:sym typeface="Arial"/>
              </a:rPr>
              <a:t>Agent Improvement</a:t>
            </a:r>
            <a:endParaRPr sz="842"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842"/>
              <a:buFont typeface="Arial"/>
              <a:buNone/>
            </a:pPr>
            <a:endParaRPr sz="842" b="1" i="0" u="none" strike="noStrike" cap="none">
              <a:solidFill>
                <a:srgbClr val="A212FF"/>
              </a:solidFill>
              <a:latin typeface="Arial"/>
              <a:ea typeface="Arial"/>
              <a:cs typeface="Arial"/>
              <a:sym typeface="Arial"/>
            </a:endParaRPr>
          </a:p>
          <a:p>
            <a:pPr marL="0" marR="0" lvl="0" indent="0" algn="l" rtl="0">
              <a:lnSpc>
                <a:spcPct val="115000"/>
              </a:lnSpc>
              <a:spcBef>
                <a:spcPts val="230"/>
              </a:spcBef>
              <a:spcAft>
                <a:spcPts val="0"/>
              </a:spcAft>
              <a:buClr>
                <a:srgbClr val="000000"/>
              </a:buClr>
              <a:buSzPts val="689"/>
              <a:buFont typeface="Arial"/>
              <a:buNone/>
            </a:pPr>
            <a:r>
              <a:rPr lang="en-US" sz="842" b="0" i="0" u="none" strike="noStrike" cap="none">
                <a:solidFill>
                  <a:schemeClr val="dk1"/>
                </a:solidFill>
                <a:latin typeface="Arial"/>
                <a:ea typeface="Arial"/>
                <a:cs typeface="Arial"/>
                <a:sym typeface="Arial"/>
              </a:rPr>
              <a:t>Continuous cycle of making agents more accurate , safe, and cost efficient based on real production signals. It uses evaluations, user/human feedback to facilitate reinforcement learning for continuous agent improvement</a:t>
            </a:r>
            <a:endParaRPr sz="842" b="0" i="0" u="none" strike="noStrike" cap="none">
              <a:solidFill>
                <a:schemeClr val="dk1"/>
              </a:solidFill>
              <a:latin typeface="Arial"/>
              <a:ea typeface="Arial"/>
              <a:cs typeface="Arial"/>
              <a:sym typeface="Arial"/>
            </a:endParaRPr>
          </a:p>
        </p:txBody>
      </p:sp>
      <p:sp>
        <p:nvSpPr>
          <p:cNvPr id="4223" name="Google Shape;4223;p200"/>
          <p:cNvSpPr/>
          <p:nvPr/>
        </p:nvSpPr>
        <p:spPr>
          <a:xfrm>
            <a:off x="381225" y="2218503"/>
            <a:ext cx="2124000" cy="317100"/>
          </a:xfrm>
          <a:prstGeom prst="rect">
            <a:avLst/>
          </a:prstGeom>
          <a:solidFill>
            <a:srgbClr val="002060"/>
          </a:solidFill>
          <a:ln>
            <a:noFill/>
          </a:ln>
        </p:spPr>
        <p:txBody>
          <a:bodyPr spcFirstLastPara="1" wrap="square" lIns="69975" tIns="34975" rIns="69975" bIns="34975" anchor="ctr" anchorCtr="0">
            <a:noAutofit/>
          </a:bodyPr>
          <a:lstStyle/>
          <a:p>
            <a:pPr marL="0" marR="0" lvl="0" indent="0" algn="ctr" rtl="0">
              <a:lnSpc>
                <a:spcPct val="115000"/>
              </a:lnSpc>
              <a:spcBef>
                <a:spcPts val="0"/>
              </a:spcBef>
              <a:spcAft>
                <a:spcPts val="0"/>
              </a:spcAft>
              <a:buClr>
                <a:srgbClr val="000000"/>
              </a:buClr>
              <a:buSzPts val="919"/>
              <a:buFont typeface="Arial"/>
              <a:buNone/>
            </a:pPr>
            <a:r>
              <a:rPr lang="en-US" sz="918" b="1" i="0" u="none" strike="noStrike" cap="none">
                <a:solidFill>
                  <a:schemeClr val="lt1"/>
                </a:solidFill>
                <a:latin typeface="Arial"/>
                <a:ea typeface="Arial"/>
                <a:cs typeface="Arial"/>
                <a:sym typeface="Arial"/>
              </a:rPr>
              <a:t>AI Gateway</a:t>
            </a:r>
            <a:endParaRPr sz="1071" b="0" i="0" u="none" strike="noStrike" cap="none">
              <a:solidFill>
                <a:srgbClr val="000000"/>
              </a:solidFill>
              <a:latin typeface="Arial"/>
              <a:ea typeface="Arial"/>
              <a:cs typeface="Arial"/>
              <a:sym typeface="Arial"/>
            </a:endParaRPr>
          </a:p>
        </p:txBody>
      </p:sp>
      <p:sp>
        <p:nvSpPr>
          <p:cNvPr id="4224" name="Google Shape;4224;p200"/>
          <p:cNvSpPr/>
          <p:nvPr/>
        </p:nvSpPr>
        <p:spPr>
          <a:xfrm>
            <a:off x="4942630" y="2218503"/>
            <a:ext cx="2124000" cy="317100"/>
          </a:xfrm>
          <a:prstGeom prst="rect">
            <a:avLst/>
          </a:prstGeom>
          <a:solidFill>
            <a:srgbClr val="002060"/>
          </a:solidFill>
          <a:ln>
            <a:noFill/>
          </a:ln>
        </p:spPr>
        <p:txBody>
          <a:bodyPr spcFirstLastPara="1" wrap="square" lIns="69975" tIns="34975" rIns="69975" bIns="34975" anchor="ctr" anchorCtr="0">
            <a:noAutofit/>
          </a:bodyPr>
          <a:lstStyle/>
          <a:p>
            <a:pPr marL="0" marR="0" lvl="0" indent="0" algn="ctr" rtl="0">
              <a:lnSpc>
                <a:spcPct val="115000"/>
              </a:lnSpc>
              <a:spcBef>
                <a:spcPts val="0"/>
              </a:spcBef>
              <a:spcAft>
                <a:spcPts val="0"/>
              </a:spcAft>
              <a:buClr>
                <a:srgbClr val="000000"/>
              </a:buClr>
              <a:buSzPts val="919"/>
              <a:buFont typeface="Arial"/>
              <a:buNone/>
            </a:pPr>
            <a:r>
              <a:rPr lang="en-US" sz="918" b="1" i="0" u="none" strike="noStrike" cap="none">
                <a:solidFill>
                  <a:schemeClr val="lt1"/>
                </a:solidFill>
                <a:latin typeface="Arial"/>
                <a:ea typeface="Arial"/>
                <a:cs typeface="Arial"/>
                <a:sym typeface="Arial"/>
              </a:rPr>
              <a:t>Agent Deploy</a:t>
            </a:r>
            <a:endParaRPr sz="1071" b="0" i="0" u="none" strike="noStrike" cap="none">
              <a:solidFill>
                <a:srgbClr val="000000"/>
              </a:solidFill>
              <a:latin typeface="Arial"/>
              <a:ea typeface="Arial"/>
              <a:cs typeface="Arial"/>
              <a:sym typeface="Arial"/>
            </a:endParaRPr>
          </a:p>
        </p:txBody>
      </p:sp>
      <p:sp>
        <p:nvSpPr>
          <p:cNvPr id="4225" name="Google Shape;4225;p200"/>
          <p:cNvSpPr/>
          <p:nvPr/>
        </p:nvSpPr>
        <p:spPr>
          <a:xfrm>
            <a:off x="7183398" y="2218503"/>
            <a:ext cx="2124000" cy="317100"/>
          </a:xfrm>
          <a:prstGeom prst="rect">
            <a:avLst/>
          </a:prstGeom>
          <a:solidFill>
            <a:srgbClr val="002060"/>
          </a:solidFill>
          <a:ln>
            <a:noFill/>
          </a:ln>
        </p:spPr>
        <p:txBody>
          <a:bodyPr spcFirstLastPara="1" wrap="square" lIns="69975" tIns="34975" rIns="69975" bIns="34975" anchor="ctr" anchorCtr="0">
            <a:noAutofit/>
          </a:bodyPr>
          <a:lstStyle/>
          <a:p>
            <a:pPr marL="0" marR="0" lvl="0" indent="0" algn="ctr" rtl="0">
              <a:lnSpc>
                <a:spcPct val="115000"/>
              </a:lnSpc>
              <a:spcBef>
                <a:spcPts val="0"/>
              </a:spcBef>
              <a:spcAft>
                <a:spcPts val="0"/>
              </a:spcAft>
              <a:buClr>
                <a:srgbClr val="000000"/>
              </a:buClr>
              <a:buSzPts val="919"/>
              <a:buFont typeface="Arial"/>
              <a:buNone/>
            </a:pPr>
            <a:r>
              <a:rPr lang="en-US" sz="918" b="1" i="0" u="none" strike="noStrike" cap="none">
                <a:solidFill>
                  <a:schemeClr val="lt1"/>
                </a:solidFill>
                <a:latin typeface="Arial"/>
                <a:ea typeface="Arial"/>
                <a:cs typeface="Arial"/>
                <a:sym typeface="Arial"/>
              </a:rPr>
              <a:t>Agent Observability</a:t>
            </a:r>
            <a:endParaRPr sz="1071" b="0" i="0" u="none" strike="noStrike" cap="none">
              <a:solidFill>
                <a:srgbClr val="000000"/>
              </a:solidFill>
              <a:latin typeface="Arial"/>
              <a:ea typeface="Arial"/>
              <a:cs typeface="Arial"/>
              <a:sym typeface="Arial"/>
            </a:endParaRPr>
          </a:p>
        </p:txBody>
      </p:sp>
      <p:sp>
        <p:nvSpPr>
          <p:cNvPr id="4226" name="Google Shape;4226;p200"/>
          <p:cNvSpPr/>
          <p:nvPr/>
        </p:nvSpPr>
        <p:spPr>
          <a:xfrm>
            <a:off x="9424166" y="2218503"/>
            <a:ext cx="2124000" cy="317100"/>
          </a:xfrm>
          <a:prstGeom prst="rect">
            <a:avLst/>
          </a:prstGeom>
          <a:solidFill>
            <a:srgbClr val="002060"/>
          </a:solidFill>
          <a:ln>
            <a:noFill/>
          </a:ln>
        </p:spPr>
        <p:txBody>
          <a:bodyPr spcFirstLastPara="1" wrap="square" lIns="69975" tIns="34975" rIns="69975" bIns="34975" anchor="ctr" anchorCtr="0">
            <a:noAutofit/>
          </a:bodyPr>
          <a:lstStyle/>
          <a:p>
            <a:pPr marL="0" marR="0" lvl="0" indent="0" algn="ctr" rtl="0">
              <a:lnSpc>
                <a:spcPct val="115000"/>
              </a:lnSpc>
              <a:spcBef>
                <a:spcPts val="0"/>
              </a:spcBef>
              <a:spcAft>
                <a:spcPts val="0"/>
              </a:spcAft>
              <a:buClr>
                <a:srgbClr val="000000"/>
              </a:buClr>
              <a:buSzPts val="919"/>
              <a:buFont typeface="Arial"/>
              <a:buNone/>
            </a:pPr>
            <a:r>
              <a:rPr lang="en-US" sz="918" b="1" i="0" u="none" strike="noStrike" cap="none">
                <a:solidFill>
                  <a:schemeClr val="lt1"/>
                </a:solidFill>
                <a:latin typeface="Arial"/>
                <a:ea typeface="Arial"/>
                <a:cs typeface="Arial"/>
                <a:sym typeface="Arial"/>
              </a:rPr>
              <a:t>Agent Improvement</a:t>
            </a:r>
            <a:endParaRPr sz="1071" b="0" i="0" u="none" strike="noStrike" cap="none">
              <a:solidFill>
                <a:srgbClr val="000000"/>
              </a:solidFill>
              <a:latin typeface="Arial"/>
              <a:ea typeface="Arial"/>
              <a:cs typeface="Arial"/>
              <a:sym typeface="Arial"/>
            </a:endParaRPr>
          </a:p>
        </p:txBody>
      </p:sp>
      <p:sp>
        <p:nvSpPr>
          <p:cNvPr id="4227" name="Google Shape;4227;p200"/>
          <p:cNvSpPr/>
          <p:nvPr/>
        </p:nvSpPr>
        <p:spPr>
          <a:xfrm>
            <a:off x="2681100" y="2218503"/>
            <a:ext cx="2124000" cy="317100"/>
          </a:xfrm>
          <a:prstGeom prst="rect">
            <a:avLst/>
          </a:prstGeom>
          <a:solidFill>
            <a:srgbClr val="002060"/>
          </a:solidFill>
          <a:ln>
            <a:noFill/>
          </a:ln>
        </p:spPr>
        <p:txBody>
          <a:bodyPr spcFirstLastPara="1" wrap="square" lIns="69975" tIns="34975" rIns="69975" bIns="34975" anchor="ctr" anchorCtr="0">
            <a:noAutofit/>
          </a:bodyPr>
          <a:lstStyle/>
          <a:p>
            <a:pPr marL="0" marR="0" lvl="0" indent="0" algn="ctr" rtl="0">
              <a:lnSpc>
                <a:spcPct val="115000"/>
              </a:lnSpc>
              <a:spcBef>
                <a:spcPts val="0"/>
              </a:spcBef>
              <a:spcAft>
                <a:spcPts val="0"/>
              </a:spcAft>
              <a:buClr>
                <a:srgbClr val="000000"/>
              </a:buClr>
              <a:buSzPts val="919"/>
              <a:buFont typeface="Arial"/>
              <a:buNone/>
            </a:pPr>
            <a:r>
              <a:rPr lang="en-US" sz="918" b="1">
                <a:solidFill>
                  <a:schemeClr val="lt1"/>
                </a:solidFill>
              </a:rPr>
              <a:t>MCP Gateway</a:t>
            </a:r>
            <a:endParaRPr sz="1071" b="0" i="0" u="none" strike="noStrike" cap="none">
              <a:solidFill>
                <a:srgbClr val="000000"/>
              </a:solidFill>
              <a:latin typeface="Arial"/>
              <a:ea typeface="Arial"/>
              <a:cs typeface="Arial"/>
              <a:sym typeface="Arial"/>
            </a:endParaRPr>
          </a:p>
        </p:txBody>
      </p:sp>
      <p:sp>
        <p:nvSpPr>
          <p:cNvPr id="4228" name="Google Shape;4228;p200"/>
          <p:cNvSpPr txBox="1"/>
          <p:nvPr/>
        </p:nvSpPr>
        <p:spPr>
          <a:xfrm>
            <a:off x="2681100" y="2218507"/>
            <a:ext cx="2124000" cy="2421000"/>
          </a:xfrm>
          <a:prstGeom prst="rect">
            <a:avLst/>
          </a:prstGeom>
          <a:noFill/>
          <a:ln w="7300" cap="flat" cmpd="sng">
            <a:solidFill>
              <a:schemeClr val="dk1"/>
            </a:solidFill>
            <a:prstDash val="solid"/>
            <a:round/>
            <a:headEnd type="none" w="sm" len="sm"/>
            <a:tailEnd type="none" w="sm" len="sm"/>
          </a:ln>
        </p:spPr>
        <p:txBody>
          <a:bodyPr spcFirstLastPara="1" wrap="square" lIns="69975" tIns="69975" rIns="69975" bIns="69975" anchor="t" anchorCtr="0">
            <a:noAutofit/>
          </a:bodyPr>
          <a:lstStyle/>
          <a:p>
            <a:pPr marL="0" marR="0" lvl="0" indent="0" algn="l" rtl="0">
              <a:lnSpc>
                <a:spcPct val="115000"/>
              </a:lnSpc>
              <a:spcBef>
                <a:spcPts val="0"/>
              </a:spcBef>
              <a:spcAft>
                <a:spcPts val="0"/>
              </a:spcAft>
              <a:buClr>
                <a:schemeClr val="dk1"/>
              </a:buClr>
              <a:buSzPts val="842"/>
              <a:buFont typeface="Arial"/>
              <a:buNone/>
            </a:pPr>
            <a:endParaRPr sz="842"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842"/>
              <a:buFont typeface="Arial"/>
              <a:buNone/>
            </a:pPr>
            <a:endParaRPr sz="842" b="1" i="0" u="none" strike="noStrike" cap="none">
              <a:solidFill>
                <a:srgbClr val="A212FF"/>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842">
                <a:solidFill>
                  <a:schemeClr val="dk1"/>
                </a:solidFill>
              </a:rPr>
              <a:t>A control plane or a proxy layer that manages how agents can securely access tools, data, and other resources through the MCP servers. It acts as the policy enforcing middle layer – validating requests, brokering capabilities, and ensuring that every tool invocation follows enterprise rules around safety, observability and authorization</a:t>
            </a:r>
            <a:endParaRPr sz="842">
              <a:solidFill>
                <a:schemeClr val="dk1"/>
              </a:solidFill>
            </a:endParaRPr>
          </a:p>
          <a:p>
            <a:pPr marL="0" marR="0" lvl="0" indent="0" algn="l" rtl="0">
              <a:lnSpc>
                <a:spcPct val="115000"/>
              </a:lnSpc>
              <a:spcBef>
                <a:spcPts val="230"/>
              </a:spcBef>
              <a:spcAft>
                <a:spcPts val="230"/>
              </a:spcAft>
              <a:buClr>
                <a:srgbClr val="000000"/>
              </a:buClr>
              <a:buSzPts val="689"/>
              <a:buFont typeface="Arial"/>
              <a:buNone/>
            </a:pPr>
            <a:endParaRPr sz="842">
              <a:solidFill>
                <a:schemeClr val="dk1"/>
              </a:solidFill>
            </a:endParaRPr>
          </a:p>
        </p:txBody>
      </p:sp>
      <p:sp>
        <p:nvSpPr>
          <p:cNvPr id="4229" name="Google Shape;4229;p200"/>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161</a:t>
            </a:fld>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4234"/>
        <p:cNvGrpSpPr/>
        <p:nvPr/>
      </p:nvGrpSpPr>
      <p:grpSpPr>
        <a:xfrm>
          <a:off x="0" y="0"/>
          <a:ext cx="0" cy="0"/>
          <a:chOff x="0" y="0"/>
          <a:chExt cx="0" cy="0"/>
        </a:xfrm>
      </p:grpSpPr>
      <p:sp>
        <p:nvSpPr>
          <p:cNvPr id="4235" name="Google Shape;4235;p201"/>
          <p:cNvSpPr txBox="1">
            <a:spLocks noGrp="1"/>
          </p:cNvSpPr>
          <p:nvPr>
            <p:ph type="title"/>
          </p:nvPr>
        </p:nvSpPr>
        <p:spPr>
          <a:xfrm>
            <a:off x="342901" y="153634"/>
            <a:ext cx="11437800" cy="2742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AI Operations | Design Principles</a:t>
            </a:r>
            <a:endParaRPr/>
          </a:p>
        </p:txBody>
      </p:sp>
      <p:graphicFrame>
        <p:nvGraphicFramePr>
          <p:cNvPr id="4236" name="Google Shape;4236;p201"/>
          <p:cNvGraphicFramePr/>
          <p:nvPr/>
        </p:nvGraphicFramePr>
        <p:xfrm>
          <a:off x="374904" y="850392"/>
          <a:ext cx="3000000" cy="3000000"/>
        </p:xfrm>
        <a:graphic>
          <a:graphicData uri="http://schemas.openxmlformats.org/drawingml/2006/table">
            <a:tbl>
              <a:tblPr>
                <a:noFill/>
                <a:tableStyleId>{5B932E3E-EDF4-40F3-B798-486C42625229}</a:tableStyleId>
              </a:tblPr>
              <a:tblGrid>
                <a:gridCol w="1978125">
                  <a:extLst>
                    <a:ext uri="{9D8B030D-6E8A-4147-A177-3AD203B41FA5}">
                      <a16:colId xmlns:a16="http://schemas.microsoft.com/office/drawing/2014/main" val="20000"/>
                    </a:ext>
                  </a:extLst>
                </a:gridCol>
                <a:gridCol w="3200775">
                  <a:extLst>
                    <a:ext uri="{9D8B030D-6E8A-4147-A177-3AD203B41FA5}">
                      <a16:colId xmlns:a16="http://schemas.microsoft.com/office/drawing/2014/main" val="20001"/>
                    </a:ext>
                  </a:extLst>
                </a:gridCol>
                <a:gridCol w="3926575">
                  <a:extLst>
                    <a:ext uri="{9D8B030D-6E8A-4147-A177-3AD203B41FA5}">
                      <a16:colId xmlns:a16="http://schemas.microsoft.com/office/drawing/2014/main" val="20002"/>
                    </a:ext>
                  </a:extLst>
                </a:gridCol>
                <a:gridCol w="2570425">
                  <a:extLst>
                    <a:ext uri="{9D8B030D-6E8A-4147-A177-3AD203B41FA5}">
                      <a16:colId xmlns:a16="http://schemas.microsoft.com/office/drawing/2014/main" val="20003"/>
                    </a:ext>
                  </a:extLst>
                </a:gridCol>
              </a:tblGrid>
              <a:tr h="381000">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Considerations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Design Principles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Why this principles?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1200" b="1" u="none" strike="noStrike" cap="none">
                          <a:solidFill>
                            <a:schemeClr val="lt1"/>
                          </a:solidFill>
                        </a:rPr>
                        <a:t>Anti-patterns/Not recommended</a:t>
                      </a:r>
                      <a:endParaRPr sz="1200" b="1" u="none" strike="noStrike" cap="none">
                        <a:solidFill>
                          <a:schemeClr val="lt1"/>
                        </a:solidFill>
                      </a:endParaRPr>
                    </a:p>
                    <a:p>
                      <a:pPr marL="0" marR="0" lvl="0" indent="0" algn="l" rtl="0">
                        <a:lnSpc>
                          <a:spcPct val="115000"/>
                        </a:lnSpc>
                        <a:spcBef>
                          <a:spcPts val="0"/>
                        </a:spcBef>
                        <a:spcAft>
                          <a:spcPts val="0"/>
                        </a:spcAft>
                        <a:buClr>
                          <a:srgbClr val="000000"/>
                        </a:buClr>
                        <a:buSzPts val="1400"/>
                        <a:buFont typeface="Arial"/>
                        <a:buNone/>
                      </a:pPr>
                      <a:r>
                        <a:rPr lang="en-US" sz="1200" b="1" u="none" strike="noStrike" cap="none">
                          <a:solidFill>
                            <a:schemeClr val="lt1"/>
                          </a:solidFill>
                        </a:rPr>
                        <a:t>(if any)</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Prompt as code</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Prompt templates must live in source control with change history</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Prompt as code means treating prompts as first class software artifacts as they control agent behaviour and agentic system outcomes. Like code, Prompts can introduce bugs, regressions and security issues, so they must be versioned, tested and released through CI/CD principles</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It is not recommended to hard code prompts within the agent code. Prompt and Code management should be decoupled</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Model routing</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900" u="none" strike="noStrike" cap="none">
                          <a:solidFill>
                            <a:schemeClr val="dk1"/>
                          </a:solidFill>
                        </a:rPr>
                        <a:t>Route by use-case and risk tier: cheaper models for low-risk tasks , stronger models for complex/high impact tasks with automatic fallback</a:t>
                      </a:r>
                      <a:endParaRPr sz="900" u="none" strike="noStrike" cap="none">
                        <a:solidFill>
                          <a:schemeClr val="dk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Different tasks within an agentic system has different needs, some require deep reasoning, others need faster response, structured output etc. routing helps pick the right model for the right job to optimize cost, latency and quality</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Cost controls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Budgets, rate limits, caching and unit cost tracking are built into platform observability so that spend scales predictably</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Agents can generate unbounded work through multi step reasoning, tool loops, infinite retries, long context and silently multiply token spend and API calls. Resource and budget restraints helps to prevent runaway cost and brings cost predictability</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Feedback driven iteration loops</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Capture human feedback and production traces, convert them into test cases, and continuously improve prompts and agent output efficiency</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It turns production usage into measurable improvements capturing user feedback, tool outcomes, and evaluation signals that identifies failure modes enabling shipping targeted fixes with confidence</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1000"/>
                        <a:buFont typeface="Arial"/>
                        <a:buNone/>
                      </a:pPr>
                      <a:r>
                        <a:rPr lang="en-US" sz="1200" b="1" u="none" strike="noStrike" cap="none">
                          <a:solidFill>
                            <a:schemeClr val="lt1"/>
                          </a:solidFill>
                        </a:rPr>
                        <a:t>Centralized policy enforcement</a:t>
                      </a:r>
                      <a:endParaRPr sz="1200" b="1" u="none" strike="noStrike" cap="none">
                        <a:solidFill>
                          <a:schemeClr val="lt1"/>
                        </a:solidFill>
                      </a:endParaRPr>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All model traffic flows through the gateway so auth, content/PII policies, tool/MCP allowlists, and tenant controls are enforced consistently</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A centralized policy layer gives a single control point to enforce least privilege, data boundaries, tool permissions and action constraints across agentic systems, so that governance is consistent even as new agents are added</a:t>
                      </a: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p>
                  </a:txBody>
                  <a:tcPr marL="91425" marR="91425" marT="91425" marB="91425">
                    <a:lnL w="12700" cap="flat" cmpd="sng">
                      <a:solidFill>
                        <a:srgbClr val="D8E4EF"/>
                      </a:solidFill>
                      <a:prstDash val="solid"/>
                      <a:round/>
                      <a:headEnd type="none" w="sm" len="sm"/>
                      <a:tailEnd type="none" w="sm" len="sm"/>
                    </a:lnL>
                    <a:lnR w="12700" cap="flat" cmpd="sng">
                      <a:solidFill>
                        <a:srgbClr val="D8E4EF"/>
                      </a:solidFill>
                      <a:prstDash val="solid"/>
                      <a:round/>
                      <a:headEnd type="none" w="sm" len="sm"/>
                      <a:tailEnd type="none" w="sm" len="sm"/>
                    </a:lnR>
                    <a:lnT w="12700" cap="flat" cmpd="sng">
                      <a:solidFill>
                        <a:srgbClr val="D8E4EF"/>
                      </a:solidFill>
                      <a:prstDash val="solid"/>
                      <a:round/>
                      <a:headEnd type="none" w="sm" len="sm"/>
                      <a:tailEnd type="none" w="sm" len="sm"/>
                    </a:lnT>
                    <a:lnB w="12700" cap="flat" cmpd="sng">
                      <a:solidFill>
                        <a:srgbClr val="D8E4EF"/>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4237" name="Google Shape;4237;p201"/>
          <p:cNvSpPr txBox="1">
            <a:spLocks noGrp="1"/>
          </p:cNvSpPr>
          <p:nvPr>
            <p:ph type="sldNum" idx="4294967295"/>
          </p:nvPr>
        </p:nvSpPr>
        <p:spPr>
          <a:xfrm>
            <a:off x="11409045" y="6333134"/>
            <a:ext cx="731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t>162</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56"/>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Model Layer | Technology Decisions (2/5)</a:t>
            </a:r>
            <a:endParaRPr/>
          </a:p>
        </p:txBody>
      </p:sp>
      <p:grpSp>
        <p:nvGrpSpPr>
          <p:cNvPr id="748" name="Google Shape;748;p56"/>
          <p:cNvGrpSpPr/>
          <p:nvPr/>
        </p:nvGrpSpPr>
        <p:grpSpPr>
          <a:xfrm>
            <a:off x="405025" y="1140472"/>
            <a:ext cx="2743200" cy="2360100"/>
            <a:chOff x="305246" y="1297085"/>
            <a:chExt cx="2743200" cy="2360100"/>
          </a:xfrm>
        </p:grpSpPr>
        <p:sp>
          <p:nvSpPr>
            <p:cNvPr id="749" name="Google Shape;749;p56"/>
            <p:cNvSpPr/>
            <p:nvPr/>
          </p:nvSpPr>
          <p:spPr>
            <a:xfrm>
              <a:off x="3052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Model Registry</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Model registry refers to the set of approved models from different providers which are approved to be used by the organization. The models in this registry are exposed via the AI gateway. Model registry provides scoped access to the approved models.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750" name="Google Shape;750;p56"/>
            <p:cNvSpPr/>
            <p:nvPr/>
          </p:nvSpPr>
          <p:spPr>
            <a:xfrm>
              <a:off x="394142"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APIGEE</a:t>
              </a:r>
              <a:endParaRPr sz="1400" b="0" i="0" u="none" strike="noStrike" cap="none">
                <a:solidFill>
                  <a:srgbClr val="000000"/>
                </a:solidFill>
                <a:latin typeface="Roboto Condensed"/>
                <a:ea typeface="Roboto Condensed"/>
                <a:cs typeface="Roboto Condensed"/>
                <a:sym typeface="Roboto Condensed"/>
              </a:endParaRPr>
            </a:p>
          </p:txBody>
        </p:sp>
        <p:sp>
          <p:nvSpPr>
            <p:cNvPr id="751" name="Google Shape;751;p56"/>
            <p:cNvSpPr/>
            <p:nvPr/>
          </p:nvSpPr>
          <p:spPr>
            <a:xfrm>
              <a:off x="1765301"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Kong</a:t>
              </a:r>
              <a:endParaRPr sz="1400" b="0"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LiteLLM</a:t>
              </a:r>
              <a:endParaRPr sz="1400" b="0" i="0" u="none" strike="noStrike" cap="none">
                <a:solidFill>
                  <a:srgbClr val="000000"/>
                </a:solidFill>
                <a:latin typeface="Roboto Condensed"/>
                <a:ea typeface="Roboto Condensed"/>
                <a:cs typeface="Roboto Condensed"/>
                <a:sym typeface="Roboto Condensed"/>
              </a:endParaRPr>
            </a:p>
          </p:txBody>
        </p:sp>
      </p:grpSp>
      <p:grpSp>
        <p:nvGrpSpPr>
          <p:cNvPr id="752" name="Google Shape;752;p56"/>
          <p:cNvGrpSpPr/>
          <p:nvPr/>
        </p:nvGrpSpPr>
        <p:grpSpPr>
          <a:xfrm>
            <a:off x="6279425" y="1140472"/>
            <a:ext cx="2743200" cy="2360100"/>
            <a:chOff x="6179646" y="1297085"/>
            <a:chExt cx="2743200" cy="2360100"/>
          </a:xfrm>
        </p:grpSpPr>
        <p:sp>
          <p:nvSpPr>
            <p:cNvPr id="753" name="Google Shape;753;p56"/>
            <p:cNvSpPr/>
            <p:nvPr/>
          </p:nvSpPr>
          <p:spPr>
            <a:xfrm>
              <a:off x="7445701" y="25067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3</a:t>
              </a:r>
              <a:r>
                <a:rPr lang="en-US" sz="900" b="1" i="0" u="none" strike="noStrike" cap="none" baseline="30000">
                  <a:solidFill>
                    <a:srgbClr val="000000"/>
                  </a:solidFill>
                  <a:latin typeface="Roboto Condensed"/>
                  <a:ea typeface="Roboto Condensed"/>
                  <a:cs typeface="Roboto Condensed"/>
                  <a:sym typeface="Roboto Condensed"/>
                </a:rPr>
                <a:t>rd</a:t>
              </a:r>
              <a:r>
                <a:rPr lang="en-US" sz="900" b="1" i="0" u="none" strike="noStrike" cap="none">
                  <a:solidFill>
                    <a:srgbClr val="000000"/>
                  </a:solidFill>
                  <a:latin typeface="Roboto Condensed"/>
                  <a:ea typeface="Roboto Condensed"/>
                  <a:cs typeface="Roboto Condensed"/>
                  <a:sym typeface="Roboto Condensed"/>
                </a:rPr>
                <a:t> Party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sp>
          <p:nvSpPr>
            <p:cNvPr id="754" name="Google Shape;754;p56"/>
            <p:cNvSpPr/>
            <p:nvPr/>
          </p:nvSpPr>
          <p:spPr>
            <a:xfrm>
              <a:off x="61796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Model Security</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Mechanisms to enforce safety constraints, prohibited topics, refusal behavior, and output filtering at the model level</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755" name="Google Shape;755;p56"/>
            <p:cNvSpPr/>
            <p:nvPr/>
          </p:nvSpPr>
          <p:spPr>
            <a:xfrm>
              <a:off x="6226942"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Model Armor</a:t>
              </a:r>
              <a:endParaRPr sz="1400" b="0" i="0" u="none" strike="noStrike" cap="none">
                <a:solidFill>
                  <a:srgbClr val="000000"/>
                </a:solidFill>
                <a:latin typeface="Roboto Condensed"/>
                <a:ea typeface="Roboto Condensed"/>
                <a:cs typeface="Roboto Condensed"/>
                <a:sym typeface="Roboto Condensed"/>
              </a:endParaRPr>
            </a:p>
          </p:txBody>
        </p:sp>
        <p:sp>
          <p:nvSpPr>
            <p:cNvPr id="756" name="Google Shape;756;p56"/>
            <p:cNvSpPr/>
            <p:nvPr/>
          </p:nvSpPr>
          <p:spPr>
            <a:xfrm>
              <a:off x="7550805" y="2659117"/>
              <a:ext cx="13296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a:p>
              <a:pPr marL="228600" marR="0" lvl="0" indent="-17780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Condensed"/>
                <a:ea typeface="Roboto Condensed"/>
                <a:cs typeface="Roboto Condensed"/>
                <a:sym typeface="Roboto Condensed"/>
              </a:endParaRPr>
            </a:p>
          </p:txBody>
        </p:sp>
      </p:grpSp>
      <p:grpSp>
        <p:nvGrpSpPr>
          <p:cNvPr id="757" name="Google Shape;757;p56"/>
          <p:cNvGrpSpPr/>
          <p:nvPr/>
        </p:nvGrpSpPr>
        <p:grpSpPr>
          <a:xfrm>
            <a:off x="9231514" y="1140472"/>
            <a:ext cx="2743200" cy="2360100"/>
            <a:chOff x="9131735" y="1297085"/>
            <a:chExt cx="2743200" cy="2360100"/>
          </a:xfrm>
        </p:grpSpPr>
        <p:sp>
          <p:nvSpPr>
            <p:cNvPr id="758" name="Google Shape;758;p56"/>
            <p:cNvSpPr/>
            <p:nvPr/>
          </p:nvSpPr>
          <p:spPr>
            <a:xfrm>
              <a:off x="10397790" y="25067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3</a:t>
              </a:r>
              <a:r>
                <a:rPr lang="en-US" sz="900" b="1" i="0" u="none" strike="noStrike" cap="none" baseline="30000">
                  <a:solidFill>
                    <a:srgbClr val="000000"/>
                  </a:solidFill>
                  <a:latin typeface="Roboto Condensed"/>
                  <a:ea typeface="Roboto Condensed"/>
                  <a:cs typeface="Roboto Condensed"/>
                  <a:sym typeface="Roboto Condensed"/>
                </a:rPr>
                <a:t>rd</a:t>
              </a:r>
              <a:r>
                <a:rPr lang="en-US" sz="900" b="1" i="0" u="none" strike="noStrike" cap="none">
                  <a:solidFill>
                    <a:srgbClr val="000000"/>
                  </a:solidFill>
                  <a:latin typeface="Roboto Condensed"/>
                  <a:ea typeface="Roboto Condensed"/>
                  <a:cs typeface="Roboto Condensed"/>
                  <a:sym typeface="Roboto Condensed"/>
                </a:rPr>
                <a:t> Party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sp>
          <p:nvSpPr>
            <p:cNvPr id="759" name="Google Shape;759;p56"/>
            <p:cNvSpPr/>
            <p:nvPr/>
          </p:nvSpPr>
          <p:spPr>
            <a:xfrm>
              <a:off x="9131735"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Model Benchmarking</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Suite of services for testing and evaluating base models and custom models against a well- defined set of metrics and create benchmarks for business related functional areas.  </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760" name="Google Shape;760;p56"/>
            <p:cNvSpPr/>
            <p:nvPr/>
          </p:nvSpPr>
          <p:spPr>
            <a:xfrm>
              <a:off x="9179031"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Vertex AI Evaluation Service</a:t>
              </a:r>
              <a:endParaRPr sz="1400" b="0" i="0" u="none" strike="noStrike" cap="none">
                <a:solidFill>
                  <a:srgbClr val="000000"/>
                </a:solidFill>
                <a:latin typeface="Roboto Condensed"/>
                <a:ea typeface="Roboto Condensed"/>
                <a:cs typeface="Roboto Condensed"/>
                <a:sym typeface="Roboto Condensed"/>
              </a:endParaRPr>
            </a:p>
          </p:txBody>
        </p:sp>
        <p:sp>
          <p:nvSpPr>
            <p:cNvPr id="761" name="Google Shape;761;p56"/>
            <p:cNvSpPr/>
            <p:nvPr/>
          </p:nvSpPr>
          <p:spPr>
            <a:xfrm>
              <a:off x="10550190"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Front end and backend service</a:t>
              </a:r>
              <a:endParaRPr sz="1400" b="0" i="0" u="none" strike="noStrike" cap="none">
                <a:solidFill>
                  <a:srgbClr val="000000"/>
                </a:solidFill>
                <a:latin typeface="Roboto Condensed"/>
                <a:ea typeface="Roboto Condensed"/>
                <a:cs typeface="Roboto Condensed"/>
                <a:sym typeface="Roboto Condensed"/>
              </a:endParaRPr>
            </a:p>
          </p:txBody>
        </p:sp>
      </p:grpSp>
      <p:grpSp>
        <p:nvGrpSpPr>
          <p:cNvPr id="762" name="Google Shape;762;p56"/>
          <p:cNvGrpSpPr/>
          <p:nvPr/>
        </p:nvGrpSpPr>
        <p:grpSpPr>
          <a:xfrm>
            <a:off x="3342225" y="1140472"/>
            <a:ext cx="2743200" cy="2360100"/>
            <a:chOff x="3242446" y="1297085"/>
            <a:chExt cx="2743200" cy="2360100"/>
          </a:xfrm>
        </p:grpSpPr>
        <p:sp>
          <p:nvSpPr>
            <p:cNvPr id="763" name="Google Shape;763;p56"/>
            <p:cNvSpPr/>
            <p:nvPr/>
          </p:nvSpPr>
          <p:spPr>
            <a:xfrm>
              <a:off x="32424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Model </a:t>
              </a:r>
              <a:r>
                <a:rPr lang="en-US">
                  <a:solidFill>
                    <a:srgbClr val="0C5ADB"/>
                  </a:solidFill>
                  <a:latin typeface="Roboto Condensed"/>
                  <a:ea typeface="Roboto Condensed"/>
                  <a:cs typeface="Roboto Condensed"/>
                  <a:sym typeface="Roboto Condensed"/>
                </a:rPr>
                <a:t>Fine Tuning</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Capability to train or adapt foundation models with domain-specific Costco data so the model internalizes the vocabulary, semantics, and constraints of the problem space.</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764" name="Google Shape;764;p56"/>
            <p:cNvSpPr/>
            <p:nvPr/>
          </p:nvSpPr>
          <p:spPr>
            <a:xfrm>
              <a:off x="3289742" y="2659117"/>
              <a:ext cx="13239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Vertex AI Fine Tuning</a:t>
              </a:r>
              <a:endParaRPr sz="1400" b="0" i="0" u="none" strike="noStrike" cap="none">
                <a:solidFill>
                  <a:srgbClr val="000000"/>
                </a:solidFill>
                <a:latin typeface="Roboto Condensed"/>
                <a:ea typeface="Roboto Condensed"/>
                <a:cs typeface="Roboto Condensed"/>
                <a:sym typeface="Roboto Condensed"/>
              </a:endParaRPr>
            </a:p>
          </p:txBody>
        </p:sp>
        <p:sp>
          <p:nvSpPr>
            <p:cNvPr id="765" name="Google Shape;765;p56"/>
            <p:cNvSpPr/>
            <p:nvPr/>
          </p:nvSpPr>
          <p:spPr>
            <a:xfrm>
              <a:off x="4613609"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grpSp>
      <p:sp>
        <p:nvSpPr>
          <p:cNvPr id="766" name="Google Shape;766;p56"/>
          <p:cNvSpPr/>
          <p:nvPr/>
        </p:nvSpPr>
        <p:spPr>
          <a:xfrm>
            <a:off x="2916556" y="1140472"/>
            <a:ext cx="216900" cy="2478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767" name="Google Shape;767;p56"/>
          <p:cNvSpPr/>
          <p:nvPr/>
        </p:nvSpPr>
        <p:spPr>
          <a:xfrm>
            <a:off x="2684446" y="1140472"/>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768" name="Google Shape;768;p56"/>
          <p:cNvSpPr/>
          <p:nvPr/>
        </p:nvSpPr>
        <p:spPr>
          <a:xfrm>
            <a:off x="5857255" y="1140472"/>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769" name="Google Shape;769;p56"/>
          <p:cNvSpPr/>
          <p:nvPr/>
        </p:nvSpPr>
        <p:spPr>
          <a:xfrm>
            <a:off x="8801900" y="1140472"/>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770" name="Google Shape;770;p56"/>
          <p:cNvSpPr txBox="1"/>
          <p:nvPr/>
        </p:nvSpPr>
        <p:spPr>
          <a:xfrm>
            <a:off x="1491429" y="1191801"/>
            <a:ext cx="331800" cy="4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6AA84F"/>
                </a:solidFill>
                <a:latin typeface="Roboto Condensed"/>
                <a:ea typeface="Roboto Condensed"/>
                <a:cs typeface="Roboto Condensed"/>
                <a:sym typeface="Roboto Condensed"/>
              </a:rPr>
              <a:t>*</a:t>
            </a:r>
            <a:r>
              <a:rPr lang="en-US" sz="1200" b="1" i="0" u="none" strike="noStrike" cap="none">
                <a:solidFill>
                  <a:srgbClr val="000000"/>
                </a:solidFill>
                <a:latin typeface="Roboto Condensed"/>
                <a:ea typeface="Roboto Condensed"/>
                <a:cs typeface="Roboto Condensed"/>
                <a:sym typeface="Roboto Condensed"/>
              </a:rPr>
              <a:t>   </a:t>
            </a:r>
            <a:endParaRPr sz="1200" b="1" i="0" u="none" strike="noStrike" cap="none">
              <a:solidFill>
                <a:srgbClr val="38761D"/>
              </a:solidFill>
              <a:latin typeface="Roboto Condensed"/>
              <a:ea typeface="Roboto Condensed"/>
              <a:cs typeface="Roboto Condensed"/>
              <a:sym typeface="Roboto Condensed"/>
            </a:endParaRPr>
          </a:p>
        </p:txBody>
      </p:sp>
      <p:grpSp>
        <p:nvGrpSpPr>
          <p:cNvPr id="771" name="Google Shape;771;p56"/>
          <p:cNvGrpSpPr/>
          <p:nvPr/>
        </p:nvGrpSpPr>
        <p:grpSpPr>
          <a:xfrm>
            <a:off x="3071712" y="6424878"/>
            <a:ext cx="6407500" cy="474031"/>
            <a:chOff x="3071712" y="6424878"/>
            <a:chExt cx="6407500" cy="474031"/>
          </a:xfrm>
        </p:grpSpPr>
        <p:sp>
          <p:nvSpPr>
            <p:cNvPr id="772" name="Google Shape;772;p56"/>
            <p:cNvSpPr/>
            <p:nvPr/>
          </p:nvSpPr>
          <p:spPr>
            <a:xfrm>
              <a:off x="8221385" y="6526793"/>
              <a:ext cx="1157400" cy="2385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3</a:t>
              </a:r>
              <a:r>
                <a:rPr lang="en-US" sz="1200" b="0" i="0" u="none" strike="noStrike" cap="none" baseline="30000">
                  <a:solidFill>
                    <a:schemeClr val="lt1"/>
                  </a:solidFill>
                  <a:latin typeface="Roboto Condensed"/>
                  <a:ea typeface="Roboto Condensed"/>
                  <a:cs typeface="Roboto Condensed"/>
                  <a:sym typeface="Roboto Condensed"/>
                </a:rPr>
                <a:t>rd</a:t>
              </a:r>
              <a:r>
                <a:rPr lang="en-US" sz="1200" b="0" i="0" u="none" strike="noStrike" cap="none">
                  <a:solidFill>
                    <a:schemeClr val="lt1"/>
                  </a:solidFill>
                  <a:latin typeface="Roboto Condensed"/>
                  <a:ea typeface="Roboto Condensed"/>
                  <a:cs typeface="Roboto Condensed"/>
                  <a:sym typeface="Roboto Condensed"/>
                </a:rPr>
                <a:t> party</a:t>
              </a:r>
              <a:endParaRPr sz="1400" b="0" i="0" u="none" strike="noStrike" cap="none">
                <a:solidFill>
                  <a:srgbClr val="000000"/>
                </a:solidFill>
                <a:latin typeface="Roboto Condensed"/>
                <a:ea typeface="Roboto Condensed"/>
                <a:cs typeface="Roboto Condensed"/>
                <a:sym typeface="Roboto Condensed"/>
              </a:endParaRPr>
            </a:p>
          </p:txBody>
        </p:sp>
        <p:sp>
          <p:nvSpPr>
            <p:cNvPr id="773" name="Google Shape;773;p56"/>
            <p:cNvSpPr/>
            <p:nvPr/>
          </p:nvSpPr>
          <p:spPr>
            <a:xfrm>
              <a:off x="7007897" y="6526793"/>
              <a:ext cx="1157400" cy="238500"/>
            </a:xfrm>
            <a:prstGeom prst="rect">
              <a:avLst/>
            </a:prstGeom>
            <a:solidFill>
              <a:srgbClr val="576C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Build</a:t>
              </a:r>
              <a:endParaRPr sz="1400" b="0" i="0" u="none" strike="noStrike" cap="none">
                <a:solidFill>
                  <a:srgbClr val="000000"/>
                </a:solidFill>
                <a:latin typeface="Roboto Condensed"/>
                <a:ea typeface="Roboto Condensed"/>
                <a:cs typeface="Roboto Condensed"/>
                <a:sym typeface="Roboto Condensed"/>
              </a:endParaRPr>
            </a:p>
          </p:txBody>
        </p:sp>
        <p:sp>
          <p:nvSpPr>
            <p:cNvPr id="774" name="Google Shape;774;p56"/>
            <p:cNvSpPr/>
            <p:nvPr/>
          </p:nvSpPr>
          <p:spPr>
            <a:xfrm>
              <a:off x="5794409" y="6526793"/>
              <a:ext cx="1157400" cy="238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GCP Native</a:t>
              </a:r>
              <a:endParaRPr sz="1400" b="0" i="0" u="none" strike="noStrike" cap="none">
                <a:solidFill>
                  <a:srgbClr val="000000"/>
                </a:solidFill>
                <a:latin typeface="Roboto Condensed"/>
                <a:ea typeface="Roboto Condensed"/>
                <a:cs typeface="Roboto Condensed"/>
                <a:sym typeface="Roboto Condensed"/>
              </a:endParaRPr>
            </a:p>
          </p:txBody>
        </p:sp>
        <p:sp>
          <p:nvSpPr>
            <p:cNvPr id="775" name="Google Shape;775;p56"/>
            <p:cNvSpPr txBox="1"/>
            <p:nvPr/>
          </p:nvSpPr>
          <p:spPr>
            <a:xfrm>
              <a:off x="3197512" y="6469909"/>
              <a:ext cx="331800" cy="4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6AA84F"/>
                  </a:solidFill>
                  <a:latin typeface="Roboto Condensed"/>
                  <a:ea typeface="Roboto Condensed"/>
                  <a:cs typeface="Roboto Condensed"/>
                  <a:sym typeface="Roboto Condensed"/>
                </a:rPr>
                <a:t>*</a:t>
              </a:r>
              <a:r>
                <a:rPr lang="en-US" sz="1200" b="1" i="0" u="none" strike="noStrike" cap="none">
                  <a:solidFill>
                    <a:srgbClr val="6AA84F"/>
                  </a:solidFill>
                  <a:latin typeface="Roboto Condensed"/>
                  <a:ea typeface="Roboto Condensed"/>
                  <a:cs typeface="Roboto Condensed"/>
                  <a:sym typeface="Roboto Condensed"/>
                </a:rPr>
                <a:t>   </a:t>
              </a:r>
              <a:endParaRPr sz="1200" b="1" i="0" u="none" strike="noStrike" cap="none">
                <a:solidFill>
                  <a:srgbClr val="6AA84F"/>
                </a:solidFill>
                <a:latin typeface="Roboto Condensed"/>
                <a:ea typeface="Roboto Condensed"/>
                <a:cs typeface="Roboto Condensed"/>
                <a:sym typeface="Roboto Condensed"/>
              </a:endParaRPr>
            </a:p>
          </p:txBody>
        </p:sp>
        <p:sp>
          <p:nvSpPr>
            <p:cNvPr id="776" name="Google Shape;776;p56"/>
            <p:cNvSpPr txBox="1"/>
            <p:nvPr/>
          </p:nvSpPr>
          <p:spPr>
            <a:xfrm>
              <a:off x="3071712" y="6424878"/>
              <a:ext cx="2876100" cy="4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AA84F"/>
                  </a:solidFill>
                  <a:latin typeface="Roboto Condensed"/>
                  <a:ea typeface="Roboto Condensed"/>
                  <a:cs typeface="Roboto Condensed"/>
                  <a:sym typeface="Roboto Condensed"/>
                </a:rPr>
                <a:t>Technology Decision | POC &amp; KAD</a:t>
              </a:r>
              <a:endParaRPr sz="1200" b="1" i="0" u="none" strike="noStrike" cap="none">
                <a:solidFill>
                  <a:srgbClr val="6AA84F"/>
                </a:solidFill>
                <a:latin typeface="Roboto Condensed"/>
                <a:ea typeface="Roboto Condensed"/>
                <a:cs typeface="Roboto Condensed"/>
                <a:sym typeface="Roboto Condensed"/>
              </a:endParaRPr>
            </a:p>
          </p:txBody>
        </p:sp>
        <p:sp>
          <p:nvSpPr>
            <p:cNvPr id="777" name="Google Shape;777;p56"/>
            <p:cNvSpPr/>
            <p:nvPr/>
          </p:nvSpPr>
          <p:spPr>
            <a:xfrm>
              <a:off x="3197512" y="6471338"/>
              <a:ext cx="6281700" cy="326100"/>
            </a:xfrm>
            <a:prstGeom prst="roundRect">
              <a:avLst>
                <a:gd name="adj" fmla="val 16667"/>
              </a:avLst>
            </a:prstGeom>
            <a:noFill/>
            <a:ln w="9525" cap="flat" cmpd="sng">
              <a:solidFill>
                <a:srgbClr val="A5A5A5"/>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93" b="0" i="0" u="none" strike="noStrike" cap="none">
                <a:solidFill>
                  <a:srgbClr val="000000"/>
                </a:solidFill>
                <a:latin typeface="Roboto Condensed"/>
                <a:ea typeface="Roboto Condensed"/>
                <a:cs typeface="Roboto Condensed"/>
                <a:sym typeface="Roboto Condensed"/>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57"/>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Layer | Technology Decisions (3/5)</a:t>
            </a:r>
            <a:endParaRPr/>
          </a:p>
        </p:txBody>
      </p:sp>
      <p:grpSp>
        <p:nvGrpSpPr>
          <p:cNvPr id="783" name="Google Shape;783;p57"/>
          <p:cNvGrpSpPr/>
          <p:nvPr/>
        </p:nvGrpSpPr>
        <p:grpSpPr>
          <a:xfrm>
            <a:off x="415600" y="1135975"/>
            <a:ext cx="2743200" cy="2360100"/>
            <a:chOff x="305246" y="1297085"/>
            <a:chExt cx="2743200" cy="2360100"/>
          </a:xfrm>
        </p:grpSpPr>
        <p:sp>
          <p:nvSpPr>
            <p:cNvPr id="784" name="Google Shape;784;p57"/>
            <p:cNvSpPr/>
            <p:nvPr/>
          </p:nvSpPr>
          <p:spPr>
            <a:xfrm>
              <a:off x="3052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Agent Orchestration</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A highly customizable, low-code and pro-code , scalable framework with chain-of-thought reasoning, dynamic task decomposition and management. Agents are designed to collaborate seamlessly through an integrated memory system, and multi-agent collaboration is facilitated via a 3-layer orchestrator/super/utility agent topology. </a:t>
              </a: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785" name="Google Shape;785;p57"/>
            <p:cNvSpPr/>
            <p:nvPr/>
          </p:nvSpPr>
          <p:spPr>
            <a:xfrm>
              <a:off x="394142"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Vertex AI Agent Engine</a:t>
              </a:r>
              <a:endParaRPr sz="1400" b="0"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Google ADK</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Condensed"/>
                <a:ea typeface="Roboto Condensed"/>
                <a:cs typeface="Roboto Condensed"/>
                <a:sym typeface="Roboto Condensed"/>
              </a:endParaRPr>
            </a:p>
          </p:txBody>
        </p:sp>
        <p:sp>
          <p:nvSpPr>
            <p:cNvPr id="786" name="Google Shape;786;p57"/>
            <p:cNvSpPr/>
            <p:nvPr/>
          </p:nvSpPr>
          <p:spPr>
            <a:xfrm>
              <a:off x="1765301"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grpSp>
      <p:grpSp>
        <p:nvGrpSpPr>
          <p:cNvPr id="787" name="Google Shape;787;p57"/>
          <p:cNvGrpSpPr/>
          <p:nvPr/>
        </p:nvGrpSpPr>
        <p:grpSpPr>
          <a:xfrm>
            <a:off x="6290000" y="1135975"/>
            <a:ext cx="2743200" cy="2360100"/>
            <a:chOff x="6179646" y="1297085"/>
            <a:chExt cx="2743200" cy="2360100"/>
          </a:xfrm>
        </p:grpSpPr>
        <p:sp>
          <p:nvSpPr>
            <p:cNvPr id="788" name="Google Shape;788;p57"/>
            <p:cNvSpPr/>
            <p:nvPr/>
          </p:nvSpPr>
          <p:spPr>
            <a:xfrm>
              <a:off x="7445701" y="25067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3</a:t>
              </a:r>
              <a:r>
                <a:rPr lang="en-US" sz="900" b="1" i="0" u="none" strike="noStrike" cap="none" baseline="30000">
                  <a:solidFill>
                    <a:srgbClr val="000000"/>
                  </a:solidFill>
                  <a:latin typeface="Roboto Condensed"/>
                  <a:ea typeface="Roboto Condensed"/>
                  <a:cs typeface="Roboto Condensed"/>
                  <a:sym typeface="Roboto Condensed"/>
                </a:rPr>
                <a:t>rd</a:t>
              </a:r>
              <a:r>
                <a:rPr lang="en-US" sz="900" b="1" i="0" u="none" strike="noStrike" cap="none">
                  <a:solidFill>
                    <a:srgbClr val="000000"/>
                  </a:solidFill>
                  <a:latin typeface="Roboto Condensed"/>
                  <a:ea typeface="Roboto Condensed"/>
                  <a:cs typeface="Roboto Condensed"/>
                  <a:sym typeface="Roboto Condensed"/>
                </a:rPr>
                <a:t> Party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sp>
          <p:nvSpPr>
            <p:cNvPr id="789" name="Google Shape;789;p57"/>
            <p:cNvSpPr/>
            <p:nvPr/>
          </p:nvSpPr>
          <p:spPr>
            <a:xfrm>
              <a:off x="61796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Agent Tools and Protocols</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Agent tools and connectors provides pre-built services that allows the agents to integrate securely to enterprise data and systems ecosystem (CRM, ERP, ITSM tool etc.)</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790" name="Google Shape;790;p57"/>
            <p:cNvSpPr/>
            <p:nvPr/>
          </p:nvSpPr>
          <p:spPr>
            <a:xfrm>
              <a:off x="6226942"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APIGEE</a:t>
              </a:r>
              <a:endParaRPr sz="1400" b="0" i="0" u="none" strike="noStrike" cap="none">
                <a:solidFill>
                  <a:srgbClr val="000000"/>
                </a:solidFill>
                <a:latin typeface="Roboto Condensed"/>
                <a:ea typeface="Roboto Condensed"/>
                <a:cs typeface="Roboto Condensed"/>
                <a:sym typeface="Roboto Condensed"/>
              </a:endParaRPr>
            </a:p>
          </p:txBody>
        </p:sp>
        <p:sp>
          <p:nvSpPr>
            <p:cNvPr id="791" name="Google Shape;791;p57"/>
            <p:cNvSpPr/>
            <p:nvPr/>
          </p:nvSpPr>
          <p:spPr>
            <a:xfrm>
              <a:off x="7550805" y="2659117"/>
              <a:ext cx="13296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Kong</a:t>
              </a:r>
              <a:endParaRPr sz="1400" b="0"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LiteLLM</a:t>
              </a:r>
              <a:endParaRPr sz="1400" b="0" i="0" u="none" strike="noStrike" cap="none">
                <a:solidFill>
                  <a:srgbClr val="000000"/>
                </a:solidFill>
                <a:latin typeface="Roboto Condensed"/>
                <a:ea typeface="Roboto Condensed"/>
                <a:cs typeface="Roboto Condensed"/>
                <a:sym typeface="Roboto Condensed"/>
              </a:endParaRPr>
            </a:p>
            <a:p>
              <a:pPr marL="228600" marR="0" lvl="0" indent="-17780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Condensed"/>
                <a:ea typeface="Roboto Condensed"/>
                <a:cs typeface="Roboto Condensed"/>
                <a:sym typeface="Roboto Condensed"/>
              </a:endParaRPr>
            </a:p>
          </p:txBody>
        </p:sp>
      </p:grpSp>
      <p:grpSp>
        <p:nvGrpSpPr>
          <p:cNvPr id="792" name="Google Shape;792;p57"/>
          <p:cNvGrpSpPr/>
          <p:nvPr/>
        </p:nvGrpSpPr>
        <p:grpSpPr>
          <a:xfrm>
            <a:off x="9242089" y="1135975"/>
            <a:ext cx="2743200" cy="2360100"/>
            <a:chOff x="9131735" y="1297085"/>
            <a:chExt cx="2743200" cy="2360100"/>
          </a:xfrm>
        </p:grpSpPr>
        <p:sp>
          <p:nvSpPr>
            <p:cNvPr id="793" name="Google Shape;793;p57"/>
            <p:cNvSpPr/>
            <p:nvPr/>
          </p:nvSpPr>
          <p:spPr>
            <a:xfrm>
              <a:off x="10397790" y="25067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3</a:t>
              </a:r>
              <a:r>
                <a:rPr lang="en-US" sz="900" b="1" i="0" u="none" strike="noStrike" cap="none" baseline="30000">
                  <a:solidFill>
                    <a:srgbClr val="000000"/>
                  </a:solidFill>
                  <a:latin typeface="Roboto Condensed"/>
                  <a:ea typeface="Roboto Condensed"/>
                  <a:cs typeface="Roboto Condensed"/>
                  <a:sym typeface="Roboto Condensed"/>
                </a:rPr>
                <a:t>rd</a:t>
              </a:r>
              <a:r>
                <a:rPr lang="en-US" sz="900" b="1" i="0" u="none" strike="noStrike" cap="none">
                  <a:solidFill>
                    <a:srgbClr val="000000"/>
                  </a:solidFill>
                  <a:latin typeface="Roboto Condensed"/>
                  <a:ea typeface="Roboto Condensed"/>
                  <a:cs typeface="Roboto Condensed"/>
                  <a:sym typeface="Roboto Condensed"/>
                </a:rPr>
                <a:t> Party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sp>
          <p:nvSpPr>
            <p:cNvPr id="794" name="Google Shape;794;p57"/>
            <p:cNvSpPr/>
            <p:nvPr/>
          </p:nvSpPr>
          <p:spPr>
            <a:xfrm>
              <a:off x="9131735"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Agent Memory</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A secure, governed and persistent layer that allows agents to store specific episodes of its interactions which can later be retrieved so that it can learn from past interactions. It stores key facts, preferences, actions an outcomes – across semantic, episodic and entity dimensions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 </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795" name="Google Shape;795;p57"/>
            <p:cNvSpPr/>
            <p:nvPr/>
          </p:nvSpPr>
          <p:spPr>
            <a:xfrm>
              <a:off x="9179031"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Vertex AI Agent Engine Memory Bank</a:t>
              </a:r>
              <a:endParaRPr sz="1400" b="0" i="0" u="none" strike="noStrike" cap="none">
                <a:solidFill>
                  <a:srgbClr val="000000"/>
                </a:solidFill>
                <a:latin typeface="Roboto Condensed"/>
                <a:ea typeface="Roboto Condensed"/>
                <a:cs typeface="Roboto Condensed"/>
                <a:sym typeface="Roboto Condensed"/>
              </a:endParaRPr>
            </a:p>
          </p:txBody>
        </p:sp>
        <p:sp>
          <p:nvSpPr>
            <p:cNvPr id="796" name="Google Shape;796;p57"/>
            <p:cNvSpPr/>
            <p:nvPr/>
          </p:nvSpPr>
          <p:spPr>
            <a:xfrm>
              <a:off x="10550190"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Langmem</a:t>
              </a:r>
              <a:endParaRPr sz="1400" b="0"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mem0</a:t>
              </a:r>
              <a:endParaRPr sz="1400" b="0" i="0" u="none" strike="noStrike" cap="none">
                <a:solidFill>
                  <a:srgbClr val="000000"/>
                </a:solidFill>
                <a:latin typeface="Roboto Condensed"/>
                <a:ea typeface="Roboto Condensed"/>
                <a:cs typeface="Roboto Condensed"/>
                <a:sym typeface="Roboto Condensed"/>
              </a:endParaRPr>
            </a:p>
          </p:txBody>
        </p:sp>
      </p:grpSp>
      <p:grpSp>
        <p:nvGrpSpPr>
          <p:cNvPr id="797" name="Google Shape;797;p57"/>
          <p:cNvGrpSpPr/>
          <p:nvPr/>
        </p:nvGrpSpPr>
        <p:grpSpPr>
          <a:xfrm>
            <a:off x="3352800" y="1135975"/>
            <a:ext cx="2743200" cy="2360100"/>
            <a:chOff x="3242446" y="1297085"/>
            <a:chExt cx="2743200" cy="2360100"/>
          </a:xfrm>
        </p:grpSpPr>
        <p:sp>
          <p:nvSpPr>
            <p:cNvPr id="798" name="Google Shape;798;p57"/>
            <p:cNvSpPr/>
            <p:nvPr/>
          </p:nvSpPr>
          <p:spPr>
            <a:xfrm>
              <a:off x="32424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Agent Explainability</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The continuous stream of spans and traces that captures agent interactions, prompts, tool usage, latency, cost, errors and action outcomes from execution of the agentic flows providing observability into agent execution. </a:t>
              </a: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799" name="Google Shape;799;p57"/>
            <p:cNvSpPr/>
            <p:nvPr/>
          </p:nvSpPr>
          <p:spPr>
            <a:xfrm>
              <a:off x="3289742" y="2659117"/>
              <a:ext cx="13239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457200" marR="0" lvl="0" indent="-2794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Cloud Trace</a:t>
              </a:r>
              <a:endParaRPr sz="1400" b="0" i="0" u="none" strike="noStrike" cap="none">
                <a:solidFill>
                  <a:srgbClr val="000000"/>
                </a:solidFill>
                <a:latin typeface="Roboto Condensed"/>
                <a:ea typeface="Roboto Condensed"/>
                <a:cs typeface="Roboto Condensed"/>
                <a:sym typeface="Roboto Condensed"/>
              </a:endParaRPr>
            </a:p>
            <a:p>
              <a:pPr marL="457200" marR="0" lvl="0" indent="-2794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Cloud Logging</a:t>
              </a:r>
              <a:endParaRPr sz="1400" b="0" i="0" u="none" strike="noStrike" cap="none">
                <a:solidFill>
                  <a:srgbClr val="000000"/>
                </a:solidFill>
                <a:latin typeface="Roboto Condensed"/>
                <a:ea typeface="Roboto Condensed"/>
                <a:cs typeface="Roboto Condensed"/>
                <a:sym typeface="Roboto Condensed"/>
              </a:endParaRPr>
            </a:p>
            <a:p>
              <a:pPr marL="457200" marR="0" lvl="0" indent="-2794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Cloud Monitoring</a:t>
              </a:r>
              <a:endParaRPr sz="800" b="0" i="0" u="none" strike="noStrike" cap="none">
                <a:solidFill>
                  <a:srgbClr val="000000"/>
                </a:solidFill>
                <a:latin typeface="Roboto Condensed"/>
                <a:ea typeface="Roboto Condensed"/>
                <a:cs typeface="Roboto Condensed"/>
                <a:sym typeface="Roboto Condensed"/>
              </a:endParaRPr>
            </a:p>
          </p:txBody>
        </p:sp>
        <p:sp>
          <p:nvSpPr>
            <p:cNvPr id="800" name="Google Shape;800;p57"/>
            <p:cNvSpPr/>
            <p:nvPr/>
          </p:nvSpPr>
          <p:spPr>
            <a:xfrm>
              <a:off x="4613609"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Condensed"/>
                <a:ea typeface="Roboto Condensed"/>
                <a:cs typeface="Roboto Condensed"/>
                <a:sym typeface="Roboto Condensed"/>
              </a:endParaRPr>
            </a:p>
          </p:txBody>
        </p:sp>
      </p:grpSp>
      <p:sp>
        <p:nvSpPr>
          <p:cNvPr id="801" name="Google Shape;801;p57"/>
          <p:cNvSpPr/>
          <p:nvPr/>
        </p:nvSpPr>
        <p:spPr>
          <a:xfrm>
            <a:off x="11768509" y="1135975"/>
            <a:ext cx="216900" cy="2478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grpSp>
        <p:nvGrpSpPr>
          <p:cNvPr id="802" name="Google Shape;802;p57"/>
          <p:cNvGrpSpPr/>
          <p:nvPr/>
        </p:nvGrpSpPr>
        <p:grpSpPr>
          <a:xfrm>
            <a:off x="400711" y="3641330"/>
            <a:ext cx="2743200" cy="2365642"/>
            <a:chOff x="305246" y="1297085"/>
            <a:chExt cx="2743200" cy="2365642"/>
          </a:xfrm>
        </p:grpSpPr>
        <p:sp>
          <p:nvSpPr>
            <p:cNvPr id="803" name="Google Shape;803;p57"/>
            <p:cNvSpPr/>
            <p:nvPr/>
          </p:nvSpPr>
          <p:spPr>
            <a:xfrm>
              <a:off x="3052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Prompt Registry</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A prompt registry is a centralized, version-controlled catalog where all prompt templates are managed and stored. It ensures that prompts are treated as first class artifacts, which are reviewed, tested, tagged and versioned. It becomes the single source of truth that tracks the evolution of prompts as they mature through review, testing and optimization</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804" name="Google Shape;804;p57"/>
            <p:cNvSpPr/>
            <p:nvPr/>
          </p:nvSpPr>
          <p:spPr>
            <a:xfrm>
              <a:off x="394142" y="277472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Vertex AI Prompt Management</a:t>
              </a:r>
              <a:endParaRPr sz="1400" b="0" i="0" u="none" strike="noStrike" cap="none">
                <a:solidFill>
                  <a:srgbClr val="000000"/>
                </a:solidFill>
                <a:latin typeface="Roboto Condensed"/>
                <a:ea typeface="Roboto Condensed"/>
                <a:cs typeface="Roboto Condensed"/>
                <a:sym typeface="Roboto Condensed"/>
              </a:endParaRPr>
            </a:p>
          </p:txBody>
        </p:sp>
        <p:sp>
          <p:nvSpPr>
            <p:cNvPr id="805" name="Google Shape;805;p57"/>
            <p:cNvSpPr/>
            <p:nvPr/>
          </p:nvSpPr>
          <p:spPr>
            <a:xfrm>
              <a:off x="1765301" y="277472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GitHub/CICD</a:t>
              </a:r>
              <a:endParaRPr sz="1400" b="0" i="0" u="none" strike="noStrike" cap="none">
                <a:solidFill>
                  <a:srgbClr val="000000"/>
                </a:solidFill>
                <a:latin typeface="Roboto Condensed"/>
                <a:ea typeface="Roboto Condensed"/>
                <a:cs typeface="Roboto Condensed"/>
                <a:sym typeface="Roboto Condensed"/>
              </a:endParaRPr>
            </a:p>
          </p:txBody>
        </p:sp>
      </p:grpSp>
      <p:sp>
        <p:nvSpPr>
          <p:cNvPr id="806" name="Google Shape;806;p57"/>
          <p:cNvSpPr/>
          <p:nvPr/>
        </p:nvSpPr>
        <p:spPr>
          <a:xfrm>
            <a:off x="9283034" y="3190080"/>
            <a:ext cx="2685900" cy="207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C00000"/>
                </a:solidFill>
                <a:latin typeface="Roboto Condensed"/>
                <a:ea typeface="Roboto Condensed"/>
                <a:cs typeface="Roboto Condensed"/>
                <a:sym typeface="Roboto Condensed"/>
              </a:rPr>
              <a:t>All options will be available through a memory abstraction</a:t>
            </a:r>
            <a:endParaRPr sz="1400" b="0" i="0" u="none" strike="noStrike" cap="none">
              <a:solidFill>
                <a:srgbClr val="000000"/>
              </a:solidFill>
              <a:latin typeface="Roboto Condensed"/>
              <a:ea typeface="Roboto Condensed"/>
              <a:cs typeface="Roboto Condensed"/>
              <a:sym typeface="Roboto Condensed"/>
            </a:endParaRPr>
          </a:p>
        </p:txBody>
      </p:sp>
      <p:sp>
        <p:nvSpPr>
          <p:cNvPr id="807" name="Google Shape;807;p57"/>
          <p:cNvSpPr/>
          <p:nvPr/>
        </p:nvSpPr>
        <p:spPr>
          <a:xfrm>
            <a:off x="8838318" y="1135975"/>
            <a:ext cx="216900" cy="2478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08" name="Google Shape;808;p57"/>
          <p:cNvSpPr/>
          <p:nvPr/>
        </p:nvSpPr>
        <p:spPr>
          <a:xfrm>
            <a:off x="8599190" y="1142514"/>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09" name="Google Shape;809;p57"/>
          <p:cNvSpPr/>
          <p:nvPr/>
        </p:nvSpPr>
        <p:spPr>
          <a:xfrm>
            <a:off x="5299819" y="1123344"/>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10" name="Google Shape;810;p57"/>
          <p:cNvSpPr/>
          <p:nvPr/>
        </p:nvSpPr>
        <p:spPr>
          <a:xfrm>
            <a:off x="2724790" y="1124218"/>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11" name="Google Shape;811;p57"/>
          <p:cNvSpPr/>
          <p:nvPr/>
        </p:nvSpPr>
        <p:spPr>
          <a:xfrm>
            <a:off x="2963918" y="1123344"/>
            <a:ext cx="216900" cy="247800"/>
          </a:xfrm>
          <a:prstGeom prst="rect">
            <a:avLst/>
          </a:prstGeom>
          <a:solidFill>
            <a:srgbClr val="576C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12" name="Google Shape;812;p57"/>
          <p:cNvSpPr/>
          <p:nvPr/>
        </p:nvSpPr>
        <p:spPr>
          <a:xfrm>
            <a:off x="5543762" y="1123344"/>
            <a:ext cx="216900" cy="247800"/>
          </a:xfrm>
          <a:prstGeom prst="rect">
            <a:avLst/>
          </a:prstGeom>
          <a:solidFill>
            <a:srgbClr val="576C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13" name="Google Shape;813;p57"/>
          <p:cNvSpPr/>
          <p:nvPr/>
        </p:nvSpPr>
        <p:spPr>
          <a:xfrm>
            <a:off x="5795353" y="1124932"/>
            <a:ext cx="216900" cy="2478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14" name="Google Shape;814;p57"/>
          <p:cNvSpPr/>
          <p:nvPr/>
        </p:nvSpPr>
        <p:spPr>
          <a:xfrm>
            <a:off x="11232053" y="1144804"/>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15" name="Google Shape;815;p57"/>
          <p:cNvSpPr/>
          <p:nvPr/>
        </p:nvSpPr>
        <p:spPr>
          <a:xfrm>
            <a:off x="11505536" y="1144804"/>
            <a:ext cx="216900" cy="247800"/>
          </a:xfrm>
          <a:prstGeom prst="rect">
            <a:avLst/>
          </a:prstGeom>
          <a:solidFill>
            <a:srgbClr val="576C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16" name="Google Shape;816;p57"/>
          <p:cNvSpPr/>
          <p:nvPr/>
        </p:nvSpPr>
        <p:spPr>
          <a:xfrm>
            <a:off x="2662370" y="3635783"/>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17" name="Google Shape;817;p57"/>
          <p:cNvSpPr/>
          <p:nvPr/>
        </p:nvSpPr>
        <p:spPr>
          <a:xfrm>
            <a:off x="2918795" y="3635783"/>
            <a:ext cx="216900" cy="2478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18" name="Google Shape;818;p57"/>
          <p:cNvSpPr txBox="1"/>
          <p:nvPr/>
        </p:nvSpPr>
        <p:spPr>
          <a:xfrm>
            <a:off x="8190034" y="1168580"/>
            <a:ext cx="331800" cy="4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6AA84F"/>
                </a:solidFill>
                <a:latin typeface="Roboto Condensed"/>
                <a:ea typeface="Roboto Condensed"/>
                <a:cs typeface="Roboto Condensed"/>
                <a:sym typeface="Roboto Condensed"/>
              </a:rPr>
              <a:t>*</a:t>
            </a:r>
            <a:r>
              <a:rPr lang="en-US" sz="1200" b="1" i="0" u="none" strike="noStrike" cap="none">
                <a:solidFill>
                  <a:srgbClr val="000000"/>
                </a:solidFill>
                <a:latin typeface="Roboto Condensed"/>
                <a:ea typeface="Roboto Condensed"/>
                <a:cs typeface="Roboto Condensed"/>
                <a:sym typeface="Roboto Condensed"/>
              </a:rPr>
              <a:t>   </a:t>
            </a:r>
            <a:endParaRPr sz="1200" b="1" i="0" u="none" strike="noStrike" cap="none">
              <a:solidFill>
                <a:srgbClr val="38761D"/>
              </a:solidFill>
              <a:latin typeface="Roboto Condensed"/>
              <a:ea typeface="Roboto Condensed"/>
              <a:cs typeface="Roboto Condensed"/>
              <a:sym typeface="Roboto Condensed"/>
            </a:endParaRPr>
          </a:p>
        </p:txBody>
      </p:sp>
      <p:grpSp>
        <p:nvGrpSpPr>
          <p:cNvPr id="819" name="Google Shape;819;p57"/>
          <p:cNvGrpSpPr/>
          <p:nvPr/>
        </p:nvGrpSpPr>
        <p:grpSpPr>
          <a:xfrm>
            <a:off x="3071712" y="6424878"/>
            <a:ext cx="6407500" cy="474031"/>
            <a:chOff x="3071712" y="6424878"/>
            <a:chExt cx="6407500" cy="474031"/>
          </a:xfrm>
        </p:grpSpPr>
        <p:sp>
          <p:nvSpPr>
            <p:cNvPr id="820" name="Google Shape;820;p57"/>
            <p:cNvSpPr/>
            <p:nvPr/>
          </p:nvSpPr>
          <p:spPr>
            <a:xfrm>
              <a:off x="8221385" y="6526793"/>
              <a:ext cx="1157400" cy="2385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3</a:t>
              </a:r>
              <a:r>
                <a:rPr lang="en-US" sz="1200" b="0" i="0" u="none" strike="noStrike" cap="none" baseline="30000">
                  <a:solidFill>
                    <a:schemeClr val="lt1"/>
                  </a:solidFill>
                  <a:latin typeface="Roboto Condensed"/>
                  <a:ea typeface="Roboto Condensed"/>
                  <a:cs typeface="Roboto Condensed"/>
                  <a:sym typeface="Roboto Condensed"/>
                </a:rPr>
                <a:t>rd</a:t>
              </a:r>
              <a:r>
                <a:rPr lang="en-US" sz="1200" b="0" i="0" u="none" strike="noStrike" cap="none">
                  <a:solidFill>
                    <a:schemeClr val="lt1"/>
                  </a:solidFill>
                  <a:latin typeface="Roboto Condensed"/>
                  <a:ea typeface="Roboto Condensed"/>
                  <a:cs typeface="Roboto Condensed"/>
                  <a:sym typeface="Roboto Condensed"/>
                </a:rPr>
                <a:t> party</a:t>
              </a:r>
              <a:endParaRPr sz="1400" b="0" i="0" u="none" strike="noStrike" cap="none">
                <a:solidFill>
                  <a:srgbClr val="000000"/>
                </a:solidFill>
                <a:latin typeface="Roboto Condensed"/>
                <a:ea typeface="Roboto Condensed"/>
                <a:cs typeface="Roboto Condensed"/>
                <a:sym typeface="Roboto Condensed"/>
              </a:endParaRPr>
            </a:p>
          </p:txBody>
        </p:sp>
        <p:sp>
          <p:nvSpPr>
            <p:cNvPr id="821" name="Google Shape;821;p57"/>
            <p:cNvSpPr/>
            <p:nvPr/>
          </p:nvSpPr>
          <p:spPr>
            <a:xfrm>
              <a:off x="7007897" y="6526793"/>
              <a:ext cx="1157400" cy="238500"/>
            </a:xfrm>
            <a:prstGeom prst="rect">
              <a:avLst/>
            </a:prstGeom>
            <a:solidFill>
              <a:srgbClr val="576C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Build</a:t>
              </a:r>
              <a:endParaRPr sz="1400" b="0" i="0" u="none" strike="noStrike" cap="none">
                <a:solidFill>
                  <a:srgbClr val="000000"/>
                </a:solidFill>
                <a:latin typeface="Roboto Condensed"/>
                <a:ea typeface="Roboto Condensed"/>
                <a:cs typeface="Roboto Condensed"/>
                <a:sym typeface="Roboto Condensed"/>
              </a:endParaRPr>
            </a:p>
          </p:txBody>
        </p:sp>
        <p:sp>
          <p:nvSpPr>
            <p:cNvPr id="822" name="Google Shape;822;p57"/>
            <p:cNvSpPr/>
            <p:nvPr/>
          </p:nvSpPr>
          <p:spPr>
            <a:xfrm>
              <a:off x="5794409" y="6526793"/>
              <a:ext cx="1157400" cy="238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GCP Native</a:t>
              </a:r>
              <a:endParaRPr sz="1400" b="0" i="0" u="none" strike="noStrike" cap="none">
                <a:solidFill>
                  <a:srgbClr val="000000"/>
                </a:solidFill>
                <a:latin typeface="Roboto Condensed"/>
                <a:ea typeface="Roboto Condensed"/>
                <a:cs typeface="Roboto Condensed"/>
                <a:sym typeface="Roboto Condensed"/>
              </a:endParaRPr>
            </a:p>
          </p:txBody>
        </p:sp>
        <p:sp>
          <p:nvSpPr>
            <p:cNvPr id="823" name="Google Shape;823;p57"/>
            <p:cNvSpPr txBox="1"/>
            <p:nvPr/>
          </p:nvSpPr>
          <p:spPr>
            <a:xfrm>
              <a:off x="3197512" y="6469909"/>
              <a:ext cx="331800" cy="4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6AA84F"/>
                  </a:solidFill>
                  <a:latin typeface="Roboto Condensed"/>
                  <a:ea typeface="Roboto Condensed"/>
                  <a:cs typeface="Roboto Condensed"/>
                  <a:sym typeface="Roboto Condensed"/>
                </a:rPr>
                <a:t>*</a:t>
              </a:r>
              <a:r>
                <a:rPr lang="en-US" sz="1200" b="1" i="0" u="none" strike="noStrike" cap="none">
                  <a:solidFill>
                    <a:srgbClr val="6AA84F"/>
                  </a:solidFill>
                  <a:latin typeface="Roboto Condensed"/>
                  <a:ea typeface="Roboto Condensed"/>
                  <a:cs typeface="Roboto Condensed"/>
                  <a:sym typeface="Roboto Condensed"/>
                </a:rPr>
                <a:t>   </a:t>
              </a:r>
              <a:endParaRPr sz="1200" b="1" i="0" u="none" strike="noStrike" cap="none">
                <a:solidFill>
                  <a:srgbClr val="6AA84F"/>
                </a:solidFill>
                <a:latin typeface="Roboto Condensed"/>
                <a:ea typeface="Roboto Condensed"/>
                <a:cs typeface="Roboto Condensed"/>
                <a:sym typeface="Roboto Condensed"/>
              </a:endParaRPr>
            </a:p>
          </p:txBody>
        </p:sp>
        <p:sp>
          <p:nvSpPr>
            <p:cNvPr id="824" name="Google Shape;824;p57"/>
            <p:cNvSpPr txBox="1"/>
            <p:nvPr/>
          </p:nvSpPr>
          <p:spPr>
            <a:xfrm>
              <a:off x="3071712" y="6424878"/>
              <a:ext cx="2876100" cy="4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AA84F"/>
                  </a:solidFill>
                  <a:latin typeface="Roboto Condensed"/>
                  <a:ea typeface="Roboto Condensed"/>
                  <a:cs typeface="Roboto Condensed"/>
                  <a:sym typeface="Roboto Condensed"/>
                </a:rPr>
                <a:t>Technology Decision | POC &amp; KAD</a:t>
              </a:r>
              <a:endParaRPr sz="1200" b="1" i="0" u="none" strike="noStrike" cap="none">
                <a:solidFill>
                  <a:srgbClr val="6AA84F"/>
                </a:solidFill>
                <a:latin typeface="Roboto Condensed"/>
                <a:ea typeface="Roboto Condensed"/>
                <a:cs typeface="Roboto Condensed"/>
                <a:sym typeface="Roboto Condensed"/>
              </a:endParaRPr>
            </a:p>
          </p:txBody>
        </p:sp>
        <p:sp>
          <p:nvSpPr>
            <p:cNvPr id="825" name="Google Shape;825;p57"/>
            <p:cNvSpPr/>
            <p:nvPr/>
          </p:nvSpPr>
          <p:spPr>
            <a:xfrm>
              <a:off x="3197512" y="6471338"/>
              <a:ext cx="6281700" cy="326100"/>
            </a:xfrm>
            <a:prstGeom prst="roundRect">
              <a:avLst>
                <a:gd name="adj" fmla="val 16667"/>
              </a:avLst>
            </a:prstGeom>
            <a:noFill/>
            <a:ln w="9525" cap="flat" cmpd="sng">
              <a:solidFill>
                <a:srgbClr val="A5A5A5"/>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93" b="0" i="0" u="none" strike="noStrike" cap="none">
                <a:solidFill>
                  <a:srgbClr val="000000"/>
                </a:solidFill>
                <a:latin typeface="Roboto Condensed"/>
                <a:ea typeface="Roboto Condensed"/>
                <a:cs typeface="Roboto Condensed"/>
                <a:sym typeface="Roboto Condensed"/>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58"/>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Governance | Technology Decisions (4/5)</a:t>
            </a:r>
            <a:endParaRPr/>
          </a:p>
        </p:txBody>
      </p:sp>
      <p:grpSp>
        <p:nvGrpSpPr>
          <p:cNvPr id="831" name="Google Shape;831;p58"/>
          <p:cNvGrpSpPr/>
          <p:nvPr/>
        </p:nvGrpSpPr>
        <p:grpSpPr>
          <a:xfrm>
            <a:off x="405975" y="1132515"/>
            <a:ext cx="2743200" cy="2376154"/>
            <a:chOff x="305246" y="1297085"/>
            <a:chExt cx="2743200" cy="2376154"/>
          </a:xfrm>
        </p:grpSpPr>
        <p:sp>
          <p:nvSpPr>
            <p:cNvPr id="832" name="Google Shape;832;p58"/>
            <p:cNvSpPr/>
            <p:nvPr/>
          </p:nvSpPr>
          <p:spPr>
            <a:xfrm>
              <a:off x="3052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Agent Certification</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Agent certification is the process of assessing agents against a capability maturity and agent readiness dimension. The capability maturity define the autonomy/agency level of the agent, and the readiness dimension is measured by security, effectiveness and interoperability aspects.</a:t>
              </a: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833" name="Google Shape;833;p58"/>
            <p:cNvSpPr/>
            <p:nvPr/>
          </p:nvSpPr>
          <p:spPr>
            <a:xfrm>
              <a:off x="394142" y="2785239"/>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sp>
          <p:nvSpPr>
            <p:cNvPr id="834" name="Google Shape;834;p58"/>
            <p:cNvSpPr/>
            <p:nvPr/>
          </p:nvSpPr>
          <p:spPr>
            <a:xfrm>
              <a:off x="1765301" y="2785239"/>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Custom Developed</a:t>
              </a:r>
              <a:br>
                <a:rPr lang="en-US" sz="800" b="0" i="0" u="none" strike="noStrike" cap="none">
                  <a:solidFill>
                    <a:srgbClr val="000000"/>
                  </a:solidFill>
                  <a:latin typeface="Roboto Condensed"/>
                  <a:ea typeface="Roboto Condensed"/>
                  <a:cs typeface="Roboto Condensed"/>
                  <a:sym typeface="Roboto Condensed"/>
                </a:rPr>
              </a:br>
              <a:r>
                <a:rPr lang="en-US" sz="800" b="0" i="0" u="none" strike="noStrike" cap="none">
                  <a:solidFill>
                    <a:srgbClr val="000000"/>
                  </a:solidFill>
                  <a:latin typeface="Roboto Condensed"/>
                  <a:ea typeface="Roboto Condensed"/>
                  <a:cs typeface="Roboto Condensed"/>
                  <a:sym typeface="Roboto Condensed"/>
                </a:rPr>
                <a:t>(Python + REACT)</a:t>
              </a:r>
              <a:endParaRPr sz="1400" b="0" i="0" u="none" strike="noStrike" cap="none">
                <a:solidFill>
                  <a:srgbClr val="000000"/>
                </a:solidFill>
                <a:latin typeface="Roboto Condensed"/>
                <a:ea typeface="Roboto Condensed"/>
                <a:cs typeface="Roboto Condensed"/>
                <a:sym typeface="Roboto Condensed"/>
              </a:endParaRPr>
            </a:p>
          </p:txBody>
        </p:sp>
      </p:grpSp>
      <p:grpSp>
        <p:nvGrpSpPr>
          <p:cNvPr id="835" name="Google Shape;835;p58"/>
          <p:cNvGrpSpPr/>
          <p:nvPr/>
        </p:nvGrpSpPr>
        <p:grpSpPr>
          <a:xfrm>
            <a:off x="6280375" y="1132515"/>
            <a:ext cx="2743200" cy="2360100"/>
            <a:chOff x="6179646" y="1297085"/>
            <a:chExt cx="2743200" cy="2360100"/>
          </a:xfrm>
        </p:grpSpPr>
        <p:sp>
          <p:nvSpPr>
            <p:cNvPr id="836" name="Google Shape;836;p58"/>
            <p:cNvSpPr/>
            <p:nvPr/>
          </p:nvSpPr>
          <p:spPr>
            <a:xfrm>
              <a:off x="7445701" y="25067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3</a:t>
              </a:r>
              <a:r>
                <a:rPr lang="en-US" sz="900" b="1" i="0" u="none" strike="noStrike" cap="none" baseline="30000">
                  <a:solidFill>
                    <a:srgbClr val="000000"/>
                  </a:solidFill>
                  <a:latin typeface="Roboto Condensed"/>
                  <a:ea typeface="Roboto Condensed"/>
                  <a:cs typeface="Roboto Condensed"/>
                  <a:sym typeface="Roboto Condensed"/>
                </a:rPr>
                <a:t>rd</a:t>
              </a:r>
              <a:r>
                <a:rPr lang="en-US" sz="900" b="1" i="0" u="none" strike="noStrike" cap="none">
                  <a:solidFill>
                    <a:srgbClr val="000000"/>
                  </a:solidFill>
                  <a:latin typeface="Roboto Condensed"/>
                  <a:ea typeface="Roboto Condensed"/>
                  <a:cs typeface="Roboto Condensed"/>
                  <a:sym typeface="Roboto Condensed"/>
                </a:rPr>
                <a:t> Party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sp>
          <p:nvSpPr>
            <p:cNvPr id="837" name="Google Shape;837;p58"/>
            <p:cNvSpPr/>
            <p:nvPr/>
          </p:nvSpPr>
          <p:spPr>
            <a:xfrm>
              <a:off x="61796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Agent Evaluation</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Measurement systems that evaluate how well an agent reasons, retrieves, and acts. Evaluation ensures continuous reliability and tracks drift over time</a:t>
              </a: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838" name="Google Shape;838;p58"/>
            <p:cNvSpPr/>
            <p:nvPr/>
          </p:nvSpPr>
          <p:spPr>
            <a:xfrm>
              <a:off x="6226942"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Vertex AI Evaluation</a:t>
              </a:r>
              <a:endParaRPr sz="1400" b="0" i="0" u="none" strike="noStrike" cap="none">
                <a:solidFill>
                  <a:srgbClr val="000000"/>
                </a:solidFill>
                <a:latin typeface="Roboto Condensed"/>
                <a:ea typeface="Roboto Condensed"/>
                <a:cs typeface="Roboto Condensed"/>
                <a:sym typeface="Roboto Condensed"/>
              </a:endParaRPr>
            </a:p>
          </p:txBody>
        </p:sp>
        <p:sp>
          <p:nvSpPr>
            <p:cNvPr id="839" name="Google Shape;839;p58"/>
            <p:cNvSpPr/>
            <p:nvPr/>
          </p:nvSpPr>
          <p:spPr>
            <a:xfrm>
              <a:off x="7550805" y="2659117"/>
              <a:ext cx="13296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RAGAS</a:t>
              </a:r>
              <a:endParaRPr sz="1400" b="0"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Trulens</a:t>
              </a:r>
              <a:endParaRPr sz="1400" b="0" i="0" u="none" strike="noStrike" cap="none">
                <a:solidFill>
                  <a:srgbClr val="000000"/>
                </a:solidFill>
                <a:latin typeface="Roboto Condensed"/>
                <a:ea typeface="Roboto Condensed"/>
                <a:cs typeface="Roboto Condensed"/>
                <a:sym typeface="Roboto Condensed"/>
              </a:endParaRPr>
            </a:p>
            <a:p>
              <a:pPr marL="228600" marR="0" lvl="0" indent="-17780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Condensed"/>
                <a:ea typeface="Roboto Condensed"/>
                <a:cs typeface="Roboto Condensed"/>
                <a:sym typeface="Roboto Condensed"/>
              </a:endParaRPr>
            </a:p>
          </p:txBody>
        </p:sp>
      </p:grpSp>
      <p:grpSp>
        <p:nvGrpSpPr>
          <p:cNvPr id="840" name="Google Shape;840;p58"/>
          <p:cNvGrpSpPr/>
          <p:nvPr/>
        </p:nvGrpSpPr>
        <p:grpSpPr>
          <a:xfrm>
            <a:off x="9232464" y="1132515"/>
            <a:ext cx="2743200" cy="2360100"/>
            <a:chOff x="9131735" y="1297085"/>
            <a:chExt cx="2743200" cy="2360100"/>
          </a:xfrm>
        </p:grpSpPr>
        <p:sp>
          <p:nvSpPr>
            <p:cNvPr id="841" name="Google Shape;841;p58"/>
            <p:cNvSpPr/>
            <p:nvPr/>
          </p:nvSpPr>
          <p:spPr>
            <a:xfrm>
              <a:off x="10397790" y="25067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3</a:t>
              </a:r>
              <a:r>
                <a:rPr lang="en-US" sz="900" b="1" i="0" u="none" strike="noStrike" cap="none" baseline="30000">
                  <a:solidFill>
                    <a:srgbClr val="000000"/>
                  </a:solidFill>
                  <a:latin typeface="Roboto Condensed"/>
                  <a:ea typeface="Roboto Condensed"/>
                  <a:cs typeface="Roboto Condensed"/>
                  <a:sym typeface="Roboto Condensed"/>
                </a:rPr>
                <a:t>rd</a:t>
              </a:r>
              <a:r>
                <a:rPr lang="en-US" sz="900" b="1" i="0" u="none" strike="noStrike" cap="none">
                  <a:solidFill>
                    <a:srgbClr val="000000"/>
                  </a:solidFill>
                  <a:latin typeface="Roboto Condensed"/>
                  <a:ea typeface="Roboto Condensed"/>
                  <a:cs typeface="Roboto Condensed"/>
                  <a:sym typeface="Roboto Condensed"/>
                </a:rPr>
                <a:t> Party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sp>
          <p:nvSpPr>
            <p:cNvPr id="842" name="Google Shape;842;p58"/>
            <p:cNvSpPr/>
            <p:nvPr/>
          </p:nvSpPr>
          <p:spPr>
            <a:xfrm>
              <a:off x="9131735"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Human Feedback</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A structured human-in-the-loop (HITL) mechanism that guides agent behavior toward safe, aligned outcomes.</a:t>
              </a:r>
              <a:br>
                <a:rPr lang="en-US" sz="900" b="0" i="0" u="none" strike="noStrike" cap="none">
                  <a:solidFill>
                    <a:srgbClr val="000000"/>
                  </a:solidFill>
                  <a:latin typeface="Roboto Condensed"/>
                  <a:ea typeface="Roboto Condensed"/>
                  <a:cs typeface="Roboto Condensed"/>
                  <a:sym typeface="Roboto Condensed"/>
                </a:rPr>
              </a:br>
              <a:r>
                <a:rPr lang="en-US" sz="900" b="0" i="0" u="none" strike="noStrike" cap="none">
                  <a:solidFill>
                    <a:srgbClr val="000000"/>
                  </a:solidFill>
                  <a:latin typeface="Roboto Condensed"/>
                  <a:ea typeface="Roboto Condensed"/>
                  <a:cs typeface="Roboto Condensed"/>
                  <a:sym typeface="Roboto Condensed"/>
                </a:rPr>
                <a:t>Human input—approvals, feedback, corrections, and reinforcement</a:t>
              </a:r>
              <a:endParaRPr sz="1400" b="0" i="0" u="none" strike="noStrike" cap="none">
                <a:solidFill>
                  <a:srgbClr val="000000"/>
                </a:solidFill>
                <a:latin typeface="Roboto Condensed"/>
                <a:ea typeface="Roboto Condensed"/>
                <a:cs typeface="Roboto Condensed"/>
                <a:sym typeface="Roboto Condensed"/>
              </a:endParaRPr>
            </a:p>
          </p:txBody>
        </p:sp>
        <p:sp>
          <p:nvSpPr>
            <p:cNvPr id="843" name="Google Shape;843;p58"/>
            <p:cNvSpPr/>
            <p:nvPr/>
          </p:nvSpPr>
          <p:spPr>
            <a:xfrm>
              <a:off x="9179031"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sp>
          <p:nvSpPr>
            <p:cNvPr id="844" name="Google Shape;844;p58"/>
            <p:cNvSpPr/>
            <p:nvPr/>
          </p:nvSpPr>
          <p:spPr>
            <a:xfrm>
              <a:off x="10550190"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Custom Developed</a:t>
              </a:r>
              <a:br>
                <a:rPr lang="en-US" sz="900" b="0" i="0" u="none" strike="noStrike" cap="none">
                  <a:solidFill>
                    <a:srgbClr val="000000"/>
                  </a:solidFill>
                  <a:latin typeface="Roboto Condensed"/>
                  <a:ea typeface="Roboto Condensed"/>
                  <a:cs typeface="Roboto Condensed"/>
                  <a:sym typeface="Roboto Condensed"/>
                </a:rPr>
              </a:br>
              <a:r>
                <a:rPr lang="en-US" sz="900" b="0" i="0" u="none" strike="noStrike" cap="none">
                  <a:solidFill>
                    <a:srgbClr val="000000"/>
                  </a:solidFill>
                  <a:latin typeface="Roboto Condensed"/>
                  <a:ea typeface="Roboto Condensed"/>
                  <a:cs typeface="Roboto Condensed"/>
                  <a:sym typeface="Roboto Condensed"/>
                </a:rPr>
                <a:t>(Python + REACT)</a:t>
              </a:r>
              <a:endParaRPr sz="1400" b="0" i="0" u="none" strike="noStrike" cap="none">
                <a:solidFill>
                  <a:srgbClr val="000000"/>
                </a:solidFill>
                <a:latin typeface="Roboto Condensed"/>
                <a:ea typeface="Roboto Condensed"/>
                <a:cs typeface="Roboto Condensed"/>
                <a:sym typeface="Roboto Condensed"/>
              </a:endParaRPr>
            </a:p>
          </p:txBody>
        </p:sp>
      </p:grpSp>
      <p:grpSp>
        <p:nvGrpSpPr>
          <p:cNvPr id="845" name="Google Shape;845;p58"/>
          <p:cNvGrpSpPr/>
          <p:nvPr/>
        </p:nvGrpSpPr>
        <p:grpSpPr>
          <a:xfrm>
            <a:off x="3343175" y="1132515"/>
            <a:ext cx="2743200" cy="2360100"/>
            <a:chOff x="3242446" y="1297085"/>
            <a:chExt cx="2743200" cy="2360100"/>
          </a:xfrm>
        </p:grpSpPr>
        <p:sp>
          <p:nvSpPr>
            <p:cNvPr id="846" name="Google Shape;846;p58"/>
            <p:cNvSpPr/>
            <p:nvPr/>
          </p:nvSpPr>
          <p:spPr>
            <a:xfrm>
              <a:off x="32424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Agent Registry</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Agent registry is SOR for all certified agents-capturing their identity, owner, purpose, versions, allowed tools/data, and policy constraints. Each agent is documented through a A2A compliant Agent Card, a standardized profile that captures the agent skills, capabilities, its hosting location etc.</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FFFFFF"/>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847" name="Google Shape;847;p58"/>
            <p:cNvSpPr/>
            <p:nvPr/>
          </p:nvSpPr>
          <p:spPr>
            <a:xfrm>
              <a:off x="3289742" y="2659117"/>
              <a:ext cx="13239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sp>
          <p:nvSpPr>
            <p:cNvPr id="848" name="Google Shape;848;p58"/>
            <p:cNvSpPr/>
            <p:nvPr/>
          </p:nvSpPr>
          <p:spPr>
            <a:xfrm>
              <a:off x="4613609"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Custom Developed</a:t>
              </a:r>
              <a:br>
                <a:rPr lang="en-US" sz="800" b="0" i="0" u="none" strike="noStrike" cap="none">
                  <a:solidFill>
                    <a:srgbClr val="000000"/>
                  </a:solidFill>
                  <a:latin typeface="Roboto Condensed"/>
                  <a:ea typeface="Roboto Condensed"/>
                  <a:cs typeface="Roboto Condensed"/>
                  <a:sym typeface="Roboto Condensed"/>
                </a:rPr>
              </a:br>
              <a:r>
                <a:rPr lang="en-US" sz="800" b="0" i="0" u="none" strike="noStrike" cap="none">
                  <a:solidFill>
                    <a:srgbClr val="000000"/>
                  </a:solidFill>
                  <a:latin typeface="Roboto Condensed"/>
                  <a:ea typeface="Roboto Condensed"/>
                  <a:cs typeface="Roboto Condensed"/>
                  <a:sym typeface="Roboto Condensed"/>
                </a:rPr>
                <a:t>(Python + REACT)</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Condensed"/>
                <a:ea typeface="Roboto Condensed"/>
                <a:cs typeface="Roboto Condensed"/>
                <a:sym typeface="Roboto Condensed"/>
              </a:endParaRPr>
            </a:p>
          </p:txBody>
        </p:sp>
      </p:grpSp>
      <p:sp>
        <p:nvSpPr>
          <p:cNvPr id="849" name="Google Shape;849;p58"/>
          <p:cNvSpPr/>
          <p:nvPr/>
        </p:nvSpPr>
        <p:spPr>
          <a:xfrm>
            <a:off x="11758884" y="1132515"/>
            <a:ext cx="216900" cy="247800"/>
          </a:xfrm>
          <a:prstGeom prst="rect">
            <a:avLst/>
          </a:prstGeom>
          <a:solidFill>
            <a:srgbClr val="576C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grpSp>
        <p:nvGrpSpPr>
          <p:cNvPr id="850" name="Google Shape;850;p58"/>
          <p:cNvGrpSpPr/>
          <p:nvPr/>
        </p:nvGrpSpPr>
        <p:grpSpPr>
          <a:xfrm>
            <a:off x="391086" y="3637870"/>
            <a:ext cx="2743200" cy="2365642"/>
            <a:chOff x="305246" y="1297085"/>
            <a:chExt cx="2743200" cy="2365642"/>
          </a:xfrm>
        </p:grpSpPr>
        <p:sp>
          <p:nvSpPr>
            <p:cNvPr id="851" name="Google Shape;851;p58"/>
            <p:cNvSpPr/>
            <p:nvPr/>
          </p:nvSpPr>
          <p:spPr>
            <a:xfrm>
              <a:off x="3052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Agent Security</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Agent security ensures every AI Agent treated like non-human entity with strong control over what it can access and what it can do. It starts with agent identity - each agent has a unique, verifiable identity used for authentication, authorization, and full audit logging of actions and tool calls. </a:t>
              </a:r>
              <a:endParaRPr sz="1400" b="0" i="0" u="none" strike="noStrike" cap="none">
                <a:solidFill>
                  <a:srgbClr val="000000"/>
                </a:solidFill>
                <a:latin typeface="Roboto Condensed"/>
                <a:ea typeface="Roboto Condensed"/>
                <a:cs typeface="Roboto Condensed"/>
                <a:sym typeface="Roboto Condensed"/>
              </a:endParaRPr>
            </a:p>
          </p:txBody>
        </p:sp>
        <p:sp>
          <p:nvSpPr>
            <p:cNvPr id="852" name="Google Shape;852;p58"/>
            <p:cNvSpPr/>
            <p:nvPr/>
          </p:nvSpPr>
          <p:spPr>
            <a:xfrm>
              <a:off x="394142" y="277472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Vertex AI Agent Engine Identity</a:t>
              </a:r>
              <a:endParaRPr sz="1400" b="0" i="0" u="none" strike="noStrike" cap="none">
                <a:solidFill>
                  <a:srgbClr val="000000"/>
                </a:solidFill>
                <a:latin typeface="Roboto Condensed"/>
                <a:ea typeface="Roboto Condensed"/>
                <a:cs typeface="Roboto Condensed"/>
                <a:sym typeface="Roboto Condensed"/>
              </a:endParaRPr>
            </a:p>
          </p:txBody>
        </p:sp>
        <p:sp>
          <p:nvSpPr>
            <p:cNvPr id="853" name="Google Shape;853;p58"/>
            <p:cNvSpPr/>
            <p:nvPr/>
          </p:nvSpPr>
          <p:spPr>
            <a:xfrm>
              <a:off x="1765301" y="277472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grpSp>
      <p:sp>
        <p:nvSpPr>
          <p:cNvPr id="854" name="Google Shape;854;p58"/>
          <p:cNvSpPr/>
          <p:nvPr/>
        </p:nvSpPr>
        <p:spPr>
          <a:xfrm>
            <a:off x="5880544" y="1124571"/>
            <a:ext cx="216900" cy="247800"/>
          </a:xfrm>
          <a:prstGeom prst="rect">
            <a:avLst/>
          </a:prstGeom>
          <a:solidFill>
            <a:srgbClr val="576C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55" name="Google Shape;855;p58"/>
          <p:cNvSpPr/>
          <p:nvPr/>
        </p:nvSpPr>
        <p:spPr>
          <a:xfrm>
            <a:off x="2924510" y="1139054"/>
            <a:ext cx="216900" cy="247800"/>
          </a:xfrm>
          <a:prstGeom prst="rect">
            <a:avLst/>
          </a:prstGeom>
          <a:solidFill>
            <a:srgbClr val="576C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56" name="Google Shape;856;p58"/>
          <p:cNvSpPr/>
          <p:nvPr/>
        </p:nvSpPr>
        <p:spPr>
          <a:xfrm>
            <a:off x="6277950" y="3186620"/>
            <a:ext cx="2685900" cy="207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C00000"/>
                </a:solidFill>
                <a:latin typeface="Roboto Condensed"/>
                <a:ea typeface="Roboto Condensed"/>
                <a:cs typeface="Roboto Condensed"/>
                <a:sym typeface="Roboto Condensed"/>
              </a:rPr>
              <a:t>All options will be available through a abstraction</a:t>
            </a:r>
            <a:endParaRPr sz="1400" b="0" i="0" u="none" strike="noStrike" cap="none">
              <a:solidFill>
                <a:srgbClr val="000000"/>
              </a:solidFill>
              <a:latin typeface="Roboto Condensed"/>
              <a:ea typeface="Roboto Condensed"/>
              <a:cs typeface="Roboto Condensed"/>
              <a:sym typeface="Roboto Condensed"/>
            </a:endParaRPr>
          </a:p>
        </p:txBody>
      </p:sp>
      <p:sp>
        <p:nvSpPr>
          <p:cNvPr id="857" name="Google Shape;857;p58"/>
          <p:cNvSpPr/>
          <p:nvPr/>
        </p:nvSpPr>
        <p:spPr>
          <a:xfrm>
            <a:off x="2916624" y="3653929"/>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58" name="Google Shape;858;p58"/>
          <p:cNvSpPr/>
          <p:nvPr/>
        </p:nvSpPr>
        <p:spPr>
          <a:xfrm>
            <a:off x="8287414" y="1118842"/>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59" name="Google Shape;859;p58"/>
          <p:cNvSpPr/>
          <p:nvPr/>
        </p:nvSpPr>
        <p:spPr>
          <a:xfrm>
            <a:off x="8548414" y="1118842"/>
            <a:ext cx="216900" cy="247800"/>
          </a:xfrm>
          <a:prstGeom prst="rect">
            <a:avLst/>
          </a:prstGeom>
          <a:solidFill>
            <a:srgbClr val="576C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60" name="Google Shape;860;p58"/>
          <p:cNvSpPr/>
          <p:nvPr/>
        </p:nvSpPr>
        <p:spPr>
          <a:xfrm>
            <a:off x="8809414" y="1118842"/>
            <a:ext cx="216900" cy="2478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grpSp>
        <p:nvGrpSpPr>
          <p:cNvPr id="861" name="Google Shape;861;p58"/>
          <p:cNvGrpSpPr/>
          <p:nvPr/>
        </p:nvGrpSpPr>
        <p:grpSpPr>
          <a:xfrm>
            <a:off x="3071712" y="6424878"/>
            <a:ext cx="6407500" cy="474031"/>
            <a:chOff x="3071712" y="6424878"/>
            <a:chExt cx="6407500" cy="474031"/>
          </a:xfrm>
        </p:grpSpPr>
        <p:sp>
          <p:nvSpPr>
            <p:cNvPr id="862" name="Google Shape;862;p58"/>
            <p:cNvSpPr/>
            <p:nvPr/>
          </p:nvSpPr>
          <p:spPr>
            <a:xfrm>
              <a:off x="8221385" y="6526793"/>
              <a:ext cx="1157400" cy="2385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3</a:t>
              </a:r>
              <a:r>
                <a:rPr lang="en-US" sz="1200" b="0" i="0" u="none" strike="noStrike" cap="none" baseline="30000">
                  <a:solidFill>
                    <a:schemeClr val="lt1"/>
                  </a:solidFill>
                  <a:latin typeface="Roboto Condensed"/>
                  <a:ea typeface="Roboto Condensed"/>
                  <a:cs typeface="Roboto Condensed"/>
                  <a:sym typeface="Roboto Condensed"/>
                </a:rPr>
                <a:t>rd</a:t>
              </a:r>
              <a:r>
                <a:rPr lang="en-US" sz="1200" b="0" i="0" u="none" strike="noStrike" cap="none">
                  <a:solidFill>
                    <a:schemeClr val="lt1"/>
                  </a:solidFill>
                  <a:latin typeface="Roboto Condensed"/>
                  <a:ea typeface="Roboto Condensed"/>
                  <a:cs typeface="Roboto Condensed"/>
                  <a:sym typeface="Roboto Condensed"/>
                </a:rPr>
                <a:t> party</a:t>
              </a:r>
              <a:endParaRPr sz="1400" b="0" i="0" u="none" strike="noStrike" cap="none">
                <a:solidFill>
                  <a:srgbClr val="000000"/>
                </a:solidFill>
                <a:latin typeface="Roboto Condensed"/>
                <a:ea typeface="Roboto Condensed"/>
                <a:cs typeface="Roboto Condensed"/>
                <a:sym typeface="Roboto Condensed"/>
              </a:endParaRPr>
            </a:p>
          </p:txBody>
        </p:sp>
        <p:sp>
          <p:nvSpPr>
            <p:cNvPr id="863" name="Google Shape;863;p58"/>
            <p:cNvSpPr/>
            <p:nvPr/>
          </p:nvSpPr>
          <p:spPr>
            <a:xfrm>
              <a:off x="7007897" y="6526793"/>
              <a:ext cx="1157400" cy="238500"/>
            </a:xfrm>
            <a:prstGeom prst="rect">
              <a:avLst/>
            </a:prstGeom>
            <a:solidFill>
              <a:srgbClr val="576C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Build</a:t>
              </a:r>
              <a:endParaRPr sz="1400" b="0" i="0" u="none" strike="noStrike" cap="none">
                <a:solidFill>
                  <a:srgbClr val="000000"/>
                </a:solidFill>
                <a:latin typeface="Roboto Condensed"/>
                <a:ea typeface="Roboto Condensed"/>
                <a:cs typeface="Roboto Condensed"/>
                <a:sym typeface="Roboto Condensed"/>
              </a:endParaRPr>
            </a:p>
          </p:txBody>
        </p:sp>
        <p:sp>
          <p:nvSpPr>
            <p:cNvPr id="864" name="Google Shape;864;p58"/>
            <p:cNvSpPr/>
            <p:nvPr/>
          </p:nvSpPr>
          <p:spPr>
            <a:xfrm>
              <a:off x="5794409" y="6526793"/>
              <a:ext cx="1157400" cy="238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GCP Native</a:t>
              </a:r>
              <a:endParaRPr sz="1400" b="0" i="0" u="none" strike="noStrike" cap="none">
                <a:solidFill>
                  <a:srgbClr val="000000"/>
                </a:solidFill>
                <a:latin typeface="Roboto Condensed"/>
                <a:ea typeface="Roboto Condensed"/>
                <a:cs typeface="Roboto Condensed"/>
                <a:sym typeface="Roboto Condensed"/>
              </a:endParaRPr>
            </a:p>
          </p:txBody>
        </p:sp>
        <p:sp>
          <p:nvSpPr>
            <p:cNvPr id="865" name="Google Shape;865;p58"/>
            <p:cNvSpPr txBox="1"/>
            <p:nvPr/>
          </p:nvSpPr>
          <p:spPr>
            <a:xfrm>
              <a:off x="3197512" y="6469909"/>
              <a:ext cx="331800" cy="4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6AA84F"/>
                  </a:solidFill>
                  <a:latin typeface="Roboto Condensed"/>
                  <a:ea typeface="Roboto Condensed"/>
                  <a:cs typeface="Roboto Condensed"/>
                  <a:sym typeface="Roboto Condensed"/>
                </a:rPr>
                <a:t>*</a:t>
              </a:r>
              <a:r>
                <a:rPr lang="en-US" sz="1200" b="1" i="0" u="none" strike="noStrike" cap="none">
                  <a:solidFill>
                    <a:srgbClr val="6AA84F"/>
                  </a:solidFill>
                  <a:latin typeface="Roboto Condensed"/>
                  <a:ea typeface="Roboto Condensed"/>
                  <a:cs typeface="Roboto Condensed"/>
                  <a:sym typeface="Roboto Condensed"/>
                </a:rPr>
                <a:t>   </a:t>
              </a:r>
              <a:endParaRPr sz="1200" b="1" i="0" u="none" strike="noStrike" cap="none">
                <a:solidFill>
                  <a:srgbClr val="6AA84F"/>
                </a:solidFill>
                <a:latin typeface="Roboto Condensed"/>
                <a:ea typeface="Roboto Condensed"/>
                <a:cs typeface="Roboto Condensed"/>
                <a:sym typeface="Roboto Condensed"/>
              </a:endParaRPr>
            </a:p>
          </p:txBody>
        </p:sp>
        <p:sp>
          <p:nvSpPr>
            <p:cNvPr id="866" name="Google Shape;866;p58"/>
            <p:cNvSpPr txBox="1"/>
            <p:nvPr/>
          </p:nvSpPr>
          <p:spPr>
            <a:xfrm>
              <a:off x="3071712" y="6424878"/>
              <a:ext cx="2876100" cy="4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AA84F"/>
                  </a:solidFill>
                  <a:latin typeface="Roboto Condensed"/>
                  <a:ea typeface="Roboto Condensed"/>
                  <a:cs typeface="Roboto Condensed"/>
                  <a:sym typeface="Roboto Condensed"/>
                </a:rPr>
                <a:t>Technology Decision | POC &amp; KAD</a:t>
              </a:r>
              <a:endParaRPr sz="1200" b="1" i="0" u="none" strike="noStrike" cap="none">
                <a:solidFill>
                  <a:srgbClr val="6AA84F"/>
                </a:solidFill>
                <a:latin typeface="Roboto Condensed"/>
                <a:ea typeface="Roboto Condensed"/>
                <a:cs typeface="Roboto Condensed"/>
                <a:sym typeface="Roboto Condensed"/>
              </a:endParaRPr>
            </a:p>
          </p:txBody>
        </p:sp>
        <p:sp>
          <p:nvSpPr>
            <p:cNvPr id="867" name="Google Shape;867;p58"/>
            <p:cNvSpPr/>
            <p:nvPr/>
          </p:nvSpPr>
          <p:spPr>
            <a:xfrm>
              <a:off x="3197512" y="6471338"/>
              <a:ext cx="6281700" cy="326100"/>
            </a:xfrm>
            <a:prstGeom prst="roundRect">
              <a:avLst>
                <a:gd name="adj" fmla="val 16667"/>
              </a:avLst>
            </a:prstGeom>
            <a:noFill/>
            <a:ln w="9525" cap="flat" cmpd="sng">
              <a:solidFill>
                <a:srgbClr val="A5A5A5"/>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93" b="0" i="0" u="none" strike="noStrike" cap="none">
                <a:solidFill>
                  <a:srgbClr val="000000"/>
                </a:solidFill>
                <a:latin typeface="Roboto Condensed"/>
                <a:ea typeface="Roboto Condensed"/>
                <a:cs typeface="Roboto Condensed"/>
                <a:sym typeface="Roboto Condensed"/>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41"/>
          <p:cNvPicPr preferRelativeResize="0"/>
          <p:nvPr/>
        </p:nvPicPr>
        <p:blipFill rotWithShape="1">
          <a:blip r:embed="rId3">
            <a:alphaModFix/>
          </a:blip>
          <a:srcRect t="2744" b="2168"/>
          <a:stretch/>
        </p:blipFill>
        <p:spPr>
          <a:xfrm>
            <a:off x="1590504" y="0"/>
            <a:ext cx="2173871" cy="6858000"/>
          </a:xfrm>
          <a:prstGeom prst="rect">
            <a:avLst/>
          </a:prstGeom>
          <a:noFill/>
          <a:ln>
            <a:noFill/>
          </a:ln>
        </p:spPr>
      </p:pic>
      <p:sp>
        <p:nvSpPr>
          <p:cNvPr id="208" name="Google Shape;208;p41"/>
          <p:cNvSpPr txBox="1"/>
          <p:nvPr/>
        </p:nvSpPr>
        <p:spPr>
          <a:xfrm>
            <a:off x="9879788" y="115967"/>
            <a:ext cx="3114852" cy="937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a:ea typeface="Arial"/>
                <a:cs typeface="Arial"/>
                <a:sym typeface="Arial"/>
              </a:rPr>
              <a:t>Contents</a:t>
            </a:r>
            <a:endParaRPr/>
          </a:p>
        </p:txBody>
      </p:sp>
      <p:sp>
        <p:nvSpPr>
          <p:cNvPr id="209" name="Google Shape;209;p41"/>
          <p:cNvSpPr/>
          <p:nvPr/>
        </p:nvSpPr>
        <p:spPr>
          <a:xfrm>
            <a:off x="2894430" y="206694"/>
            <a:ext cx="5672050" cy="453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Guiding Principles</a:t>
            </a:r>
            <a:endParaRPr/>
          </a:p>
        </p:txBody>
      </p:sp>
      <p:grpSp>
        <p:nvGrpSpPr>
          <p:cNvPr id="210" name="Google Shape;210;p41"/>
          <p:cNvGrpSpPr/>
          <p:nvPr/>
        </p:nvGrpSpPr>
        <p:grpSpPr>
          <a:xfrm>
            <a:off x="2044198" y="340807"/>
            <a:ext cx="721895" cy="741243"/>
            <a:chOff x="5221705" y="3236846"/>
            <a:chExt cx="721895" cy="741243"/>
          </a:xfrm>
        </p:grpSpPr>
        <p:sp>
          <p:nvSpPr>
            <p:cNvPr id="211" name="Google Shape;211;p41"/>
            <p:cNvSpPr/>
            <p:nvPr/>
          </p:nvSpPr>
          <p:spPr>
            <a:xfrm>
              <a:off x="5221705" y="3236846"/>
              <a:ext cx="721895" cy="741243"/>
            </a:xfrm>
            <a:prstGeom prst="donut">
              <a:avLst>
                <a:gd name="adj" fmla="val 25000"/>
              </a:avLst>
            </a:prstGeom>
            <a:solidFill>
              <a:srgbClr val="9C9C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12" name="Google Shape;212;p41"/>
            <p:cNvSpPr/>
            <p:nvPr/>
          </p:nvSpPr>
          <p:spPr>
            <a:xfrm>
              <a:off x="5390148" y="3396916"/>
              <a:ext cx="385010" cy="421105"/>
            </a:xfrm>
            <a:prstGeom prst="ellipse">
              <a:avLst/>
            </a:prstGeom>
            <a:solidFill>
              <a:srgbClr val="BCBC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13" name="Google Shape;213;p41"/>
          <p:cNvSpPr/>
          <p:nvPr/>
        </p:nvSpPr>
        <p:spPr>
          <a:xfrm>
            <a:off x="3027022" y="530682"/>
            <a:ext cx="8266518" cy="729647"/>
          </a:xfrm>
          <a:prstGeom prst="rect">
            <a:avLst/>
          </a:prstGeom>
          <a:noFill/>
          <a:ln>
            <a:noFill/>
          </a:ln>
        </p:spPr>
        <p:txBody>
          <a:bodyPr spcFirstLastPara="1" wrap="square" lIns="91425" tIns="45700" rIns="91425" bIns="45700" anchor="t" anchorCtr="0">
            <a:noAutofit/>
          </a:bodyPr>
          <a:lstStyle/>
          <a:p>
            <a:pPr marL="166688" marR="0" lvl="0" indent="-166688"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Overarching Costco principles</a:t>
            </a:r>
            <a:endParaRPr/>
          </a:p>
          <a:p>
            <a:pPr marL="166688" marR="0" lvl="0" indent="-166688"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Key imperatives driving Agentic AI in the enterprise</a:t>
            </a:r>
            <a:endParaRPr/>
          </a:p>
          <a:p>
            <a:pPr marL="166687" marR="0" lvl="0" indent="-166687"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Enterprise Agentic AI principles</a:t>
            </a:r>
            <a:endParaRPr sz="1200" b="0" i="0" u="none" strike="noStrike" cap="none">
              <a:solidFill>
                <a:schemeClr val="dk1"/>
              </a:solidFill>
              <a:latin typeface="Arial"/>
              <a:ea typeface="Arial"/>
              <a:cs typeface="Arial"/>
              <a:sym typeface="Arial"/>
            </a:endParaRPr>
          </a:p>
          <a:p>
            <a:pPr marL="166688" marR="0" lvl="0" indent="-166688" algn="l" rtl="0">
              <a:lnSpc>
                <a:spcPct val="100000"/>
              </a:lnSpc>
              <a:spcBef>
                <a:spcPts val="0"/>
              </a:spcBef>
              <a:spcAft>
                <a:spcPts val="0"/>
              </a:spcAft>
              <a:buClr>
                <a:schemeClr val="dk1"/>
              </a:buClr>
              <a:buSzPts val="1200"/>
              <a:buChar char="•"/>
            </a:pPr>
            <a:r>
              <a:rPr lang="en-US" sz="1200">
                <a:solidFill>
                  <a:schemeClr val="dk1"/>
                </a:solidFill>
              </a:rPr>
              <a:t>Nexus Architecture</a:t>
            </a:r>
            <a:endParaRPr sz="1200">
              <a:solidFill>
                <a:schemeClr val="dk1"/>
              </a:solidFill>
            </a:endParaRPr>
          </a:p>
        </p:txBody>
      </p:sp>
      <p:sp>
        <p:nvSpPr>
          <p:cNvPr id="214" name="Google Shape;214;p41"/>
          <p:cNvSpPr/>
          <p:nvPr/>
        </p:nvSpPr>
        <p:spPr>
          <a:xfrm>
            <a:off x="2374326" y="1630691"/>
            <a:ext cx="5672050" cy="453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High Level Architecture</a:t>
            </a:r>
            <a:endParaRPr/>
          </a:p>
        </p:txBody>
      </p:sp>
      <p:grpSp>
        <p:nvGrpSpPr>
          <p:cNvPr id="215" name="Google Shape;215;p41"/>
          <p:cNvGrpSpPr/>
          <p:nvPr/>
        </p:nvGrpSpPr>
        <p:grpSpPr>
          <a:xfrm>
            <a:off x="1524094" y="1553782"/>
            <a:ext cx="721895" cy="741243"/>
            <a:chOff x="5221705" y="3236846"/>
            <a:chExt cx="721895" cy="741243"/>
          </a:xfrm>
        </p:grpSpPr>
        <p:sp>
          <p:nvSpPr>
            <p:cNvPr id="216" name="Google Shape;216;p41"/>
            <p:cNvSpPr/>
            <p:nvPr/>
          </p:nvSpPr>
          <p:spPr>
            <a:xfrm>
              <a:off x="5221705" y="3236846"/>
              <a:ext cx="721895" cy="741243"/>
            </a:xfrm>
            <a:prstGeom prst="donut">
              <a:avLst>
                <a:gd name="adj" fmla="val 25000"/>
              </a:avLst>
            </a:prstGeom>
            <a:solidFill>
              <a:srgbClr val="9C9C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17" name="Google Shape;217;p41"/>
            <p:cNvSpPr/>
            <p:nvPr/>
          </p:nvSpPr>
          <p:spPr>
            <a:xfrm>
              <a:off x="5390148" y="3396916"/>
              <a:ext cx="385010" cy="421105"/>
            </a:xfrm>
            <a:prstGeom prst="ellipse">
              <a:avLst/>
            </a:prstGeom>
            <a:solidFill>
              <a:srgbClr val="BCBC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18" name="Google Shape;218;p41"/>
          <p:cNvSpPr/>
          <p:nvPr/>
        </p:nvSpPr>
        <p:spPr>
          <a:xfrm>
            <a:off x="2566830" y="1993899"/>
            <a:ext cx="8266518" cy="729647"/>
          </a:xfrm>
          <a:prstGeom prst="rect">
            <a:avLst/>
          </a:prstGeom>
          <a:noFill/>
          <a:ln>
            <a:noFill/>
          </a:ln>
        </p:spPr>
        <p:txBody>
          <a:bodyPr spcFirstLastPara="1" wrap="square" lIns="91425" tIns="45700" rIns="91425" bIns="45700" anchor="t" anchorCtr="0">
            <a:noAutofit/>
          </a:bodyPr>
          <a:lstStyle/>
          <a:p>
            <a:pPr marL="166688" marR="0" lvl="0" indent="-166688"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Enterprise Agentic AI platform capabilities</a:t>
            </a:r>
            <a:endParaRPr/>
          </a:p>
          <a:p>
            <a:pPr marL="166688" marR="0" lvl="0" indent="-166688"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Technology considerations at each capability layer</a:t>
            </a:r>
            <a:endParaRPr/>
          </a:p>
          <a:p>
            <a:pPr marL="166688" marR="0" lvl="0" indent="-166688"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Capability design principles</a:t>
            </a:r>
            <a:endParaRPr/>
          </a:p>
          <a:p>
            <a:pPr marL="166688" marR="0" lvl="0" indent="-166688"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5-year roadmap</a:t>
            </a:r>
            <a:endParaRPr/>
          </a:p>
        </p:txBody>
      </p:sp>
      <p:sp>
        <p:nvSpPr>
          <p:cNvPr id="219" name="Google Shape;219;p41"/>
          <p:cNvSpPr/>
          <p:nvPr/>
        </p:nvSpPr>
        <p:spPr>
          <a:xfrm>
            <a:off x="2077547" y="3161919"/>
            <a:ext cx="5672050" cy="453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Detailed Architecture</a:t>
            </a:r>
            <a:endParaRPr/>
          </a:p>
        </p:txBody>
      </p:sp>
      <p:grpSp>
        <p:nvGrpSpPr>
          <p:cNvPr id="220" name="Google Shape;220;p41"/>
          <p:cNvGrpSpPr/>
          <p:nvPr/>
        </p:nvGrpSpPr>
        <p:grpSpPr>
          <a:xfrm>
            <a:off x="1276515" y="3098464"/>
            <a:ext cx="721895" cy="741243"/>
            <a:chOff x="5221705" y="3236846"/>
            <a:chExt cx="721895" cy="741243"/>
          </a:xfrm>
        </p:grpSpPr>
        <p:sp>
          <p:nvSpPr>
            <p:cNvPr id="221" name="Google Shape;221;p41"/>
            <p:cNvSpPr/>
            <p:nvPr/>
          </p:nvSpPr>
          <p:spPr>
            <a:xfrm>
              <a:off x="5221705" y="3236846"/>
              <a:ext cx="721895" cy="741243"/>
            </a:xfrm>
            <a:prstGeom prst="donut">
              <a:avLst>
                <a:gd name="adj" fmla="val 25000"/>
              </a:avLst>
            </a:prstGeom>
            <a:solidFill>
              <a:srgbClr val="9C9C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22" name="Google Shape;222;p41"/>
            <p:cNvSpPr/>
            <p:nvPr/>
          </p:nvSpPr>
          <p:spPr>
            <a:xfrm>
              <a:off x="5390148" y="3396916"/>
              <a:ext cx="385010" cy="421105"/>
            </a:xfrm>
            <a:prstGeom prst="ellipse">
              <a:avLst/>
            </a:prstGeom>
            <a:solidFill>
              <a:srgbClr val="BCBC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23" name="Google Shape;223;p41"/>
          <p:cNvSpPr/>
          <p:nvPr/>
        </p:nvSpPr>
        <p:spPr>
          <a:xfrm>
            <a:off x="2312399" y="3504998"/>
            <a:ext cx="8266518" cy="729647"/>
          </a:xfrm>
          <a:prstGeom prst="rect">
            <a:avLst/>
          </a:prstGeom>
          <a:noFill/>
          <a:ln>
            <a:noFill/>
          </a:ln>
        </p:spPr>
        <p:txBody>
          <a:bodyPr spcFirstLastPara="1" wrap="square" lIns="91425" tIns="45700" rIns="91425" bIns="45700" anchor="t" anchorCtr="0">
            <a:noAutofit/>
          </a:bodyPr>
          <a:lstStyle/>
          <a:p>
            <a:pPr marL="166688" marR="0" lvl="0" indent="-166688"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Design patterns catalog</a:t>
            </a:r>
            <a:endParaRPr/>
          </a:p>
        </p:txBody>
      </p:sp>
      <p:sp>
        <p:nvSpPr>
          <p:cNvPr id="224" name="Google Shape;224;p41"/>
          <p:cNvSpPr/>
          <p:nvPr/>
        </p:nvSpPr>
        <p:spPr>
          <a:xfrm>
            <a:off x="3089463" y="5765148"/>
            <a:ext cx="5672050" cy="453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MVP Scoping &amp; Implementation Plan</a:t>
            </a:r>
            <a:endParaRPr/>
          </a:p>
        </p:txBody>
      </p:sp>
      <p:grpSp>
        <p:nvGrpSpPr>
          <p:cNvPr id="225" name="Google Shape;225;p41"/>
          <p:cNvGrpSpPr/>
          <p:nvPr/>
        </p:nvGrpSpPr>
        <p:grpSpPr>
          <a:xfrm>
            <a:off x="2245989" y="5845199"/>
            <a:ext cx="721895" cy="741243"/>
            <a:chOff x="5221705" y="3236846"/>
            <a:chExt cx="721895" cy="741243"/>
          </a:xfrm>
        </p:grpSpPr>
        <p:sp>
          <p:nvSpPr>
            <p:cNvPr id="226" name="Google Shape;226;p41"/>
            <p:cNvSpPr/>
            <p:nvPr/>
          </p:nvSpPr>
          <p:spPr>
            <a:xfrm>
              <a:off x="5221705" y="3236846"/>
              <a:ext cx="721895" cy="741243"/>
            </a:xfrm>
            <a:prstGeom prst="donut">
              <a:avLst>
                <a:gd name="adj" fmla="val 25000"/>
              </a:avLst>
            </a:prstGeom>
            <a:solidFill>
              <a:srgbClr val="9C9C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27" name="Google Shape;227;p41"/>
            <p:cNvSpPr/>
            <p:nvPr/>
          </p:nvSpPr>
          <p:spPr>
            <a:xfrm>
              <a:off x="5390148" y="3396916"/>
              <a:ext cx="385010" cy="421105"/>
            </a:xfrm>
            <a:prstGeom prst="ellipse">
              <a:avLst/>
            </a:prstGeom>
            <a:solidFill>
              <a:srgbClr val="BCBC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28" name="Google Shape;228;p41"/>
          <p:cNvSpPr/>
          <p:nvPr/>
        </p:nvSpPr>
        <p:spPr>
          <a:xfrm>
            <a:off x="3386482" y="6128353"/>
            <a:ext cx="8266518" cy="729647"/>
          </a:xfrm>
          <a:prstGeom prst="rect">
            <a:avLst/>
          </a:prstGeom>
          <a:noFill/>
          <a:ln>
            <a:noFill/>
          </a:ln>
        </p:spPr>
        <p:txBody>
          <a:bodyPr spcFirstLastPara="1" wrap="square" lIns="91425" tIns="45700" rIns="91425" bIns="45700" anchor="t" anchorCtr="0">
            <a:noAutofit/>
          </a:bodyPr>
          <a:lstStyle/>
          <a:p>
            <a:pPr marL="166687" marR="0" lvl="0" indent="-166687"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MVP capabilities</a:t>
            </a:r>
            <a:endParaRPr/>
          </a:p>
          <a:p>
            <a:pPr marL="166688" marR="0" lvl="0" indent="-166688"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6 month MVP implementation plan</a:t>
            </a:r>
            <a:endParaRPr/>
          </a:p>
        </p:txBody>
      </p:sp>
      <p:sp>
        <p:nvSpPr>
          <p:cNvPr id="229" name="Google Shape;229;p41"/>
          <p:cNvSpPr/>
          <p:nvPr/>
        </p:nvSpPr>
        <p:spPr>
          <a:xfrm>
            <a:off x="2278894" y="4413220"/>
            <a:ext cx="6645664" cy="4535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Architecture Recommendations for Priority Use Cases</a:t>
            </a:r>
            <a:endParaRPr/>
          </a:p>
        </p:txBody>
      </p:sp>
      <p:grpSp>
        <p:nvGrpSpPr>
          <p:cNvPr id="230" name="Google Shape;230;p41"/>
          <p:cNvGrpSpPr/>
          <p:nvPr/>
        </p:nvGrpSpPr>
        <p:grpSpPr>
          <a:xfrm>
            <a:off x="1533477" y="4413220"/>
            <a:ext cx="721895" cy="741243"/>
            <a:chOff x="5221705" y="3236846"/>
            <a:chExt cx="721895" cy="741243"/>
          </a:xfrm>
        </p:grpSpPr>
        <p:sp>
          <p:nvSpPr>
            <p:cNvPr id="231" name="Google Shape;231;p41"/>
            <p:cNvSpPr/>
            <p:nvPr/>
          </p:nvSpPr>
          <p:spPr>
            <a:xfrm>
              <a:off x="5221705" y="3236846"/>
              <a:ext cx="721895" cy="741243"/>
            </a:xfrm>
            <a:prstGeom prst="donut">
              <a:avLst>
                <a:gd name="adj" fmla="val 25000"/>
              </a:avLst>
            </a:prstGeom>
            <a:solidFill>
              <a:srgbClr val="9C9C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2" name="Google Shape;232;p41"/>
            <p:cNvSpPr/>
            <p:nvPr/>
          </p:nvSpPr>
          <p:spPr>
            <a:xfrm>
              <a:off x="5390148" y="3396916"/>
              <a:ext cx="385010" cy="421105"/>
            </a:xfrm>
            <a:prstGeom prst="ellipse">
              <a:avLst/>
            </a:prstGeom>
            <a:solidFill>
              <a:srgbClr val="BCBC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33" name="Google Shape;233;p41"/>
          <p:cNvSpPr/>
          <p:nvPr/>
        </p:nvSpPr>
        <p:spPr>
          <a:xfrm>
            <a:off x="2414432" y="4861139"/>
            <a:ext cx="8266500" cy="729600"/>
          </a:xfrm>
          <a:prstGeom prst="rect">
            <a:avLst/>
          </a:prstGeom>
          <a:noFill/>
          <a:ln>
            <a:noFill/>
          </a:ln>
        </p:spPr>
        <p:txBody>
          <a:bodyPr spcFirstLastPara="1" wrap="square" lIns="91425" tIns="45700" rIns="91425" bIns="45700" anchor="t" anchorCtr="0">
            <a:noAutofit/>
          </a:bodyPr>
          <a:lstStyle/>
          <a:p>
            <a:pPr marL="166688" marR="0" lvl="0" indent="-166688"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Call Center</a:t>
            </a:r>
            <a:endParaRPr/>
          </a:p>
          <a:p>
            <a:pPr marL="166688" marR="0" lvl="0" indent="-166688"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Personalized Search</a:t>
            </a:r>
            <a:endParaRPr/>
          </a:p>
          <a:p>
            <a:pPr marL="166688" marR="0" lvl="0" indent="-166688"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Knowledge Assist</a:t>
            </a:r>
            <a:endParaRPr/>
          </a:p>
          <a:p>
            <a:pPr marL="166688" marR="0" lvl="0" indent="-166688"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GEO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59"/>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AI Operations | Technology Decisions (5/5)</a:t>
            </a:r>
            <a:endParaRPr/>
          </a:p>
        </p:txBody>
      </p:sp>
      <p:sp>
        <p:nvSpPr>
          <p:cNvPr id="873" name="Google Shape;873;p59"/>
          <p:cNvSpPr/>
          <p:nvPr/>
        </p:nvSpPr>
        <p:spPr>
          <a:xfrm>
            <a:off x="411250" y="1139058"/>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AI Gateway</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AI Gateway is a centralized control plane that sits between agent applications, model providers and MCP servers. It enforces governance and operations at runtime - authentication, rate limits, policy checks, logging/tracing and spend/budget controls. It standardizes access to model and context which makes cost, security and reliability manageable at scale. In addition, it also enables semantic caching and usage analytics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grpSp>
        <p:nvGrpSpPr>
          <p:cNvPr id="874" name="Google Shape;874;p59"/>
          <p:cNvGrpSpPr/>
          <p:nvPr/>
        </p:nvGrpSpPr>
        <p:grpSpPr>
          <a:xfrm>
            <a:off x="6285650" y="1139058"/>
            <a:ext cx="2743200" cy="2360100"/>
            <a:chOff x="6179646" y="1297085"/>
            <a:chExt cx="2743200" cy="2360100"/>
          </a:xfrm>
        </p:grpSpPr>
        <p:sp>
          <p:nvSpPr>
            <p:cNvPr id="875" name="Google Shape;875;p59"/>
            <p:cNvSpPr/>
            <p:nvPr/>
          </p:nvSpPr>
          <p:spPr>
            <a:xfrm>
              <a:off x="7445701" y="25067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3</a:t>
              </a:r>
              <a:r>
                <a:rPr lang="en-US" sz="900" b="1" i="0" u="none" strike="noStrike" cap="none" baseline="30000">
                  <a:solidFill>
                    <a:srgbClr val="000000"/>
                  </a:solidFill>
                  <a:latin typeface="Roboto Condensed"/>
                  <a:ea typeface="Roboto Condensed"/>
                  <a:cs typeface="Roboto Condensed"/>
                  <a:sym typeface="Roboto Condensed"/>
                </a:rPr>
                <a:t>rd</a:t>
              </a:r>
              <a:r>
                <a:rPr lang="en-US" sz="900" b="1" i="0" u="none" strike="noStrike" cap="none">
                  <a:solidFill>
                    <a:srgbClr val="000000"/>
                  </a:solidFill>
                  <a:latin typeface="Roboto Condensed"/>
                  <a:ea typeface="Roboto Condensed"/>
                  <a:cs typeface="Roboto Condensed"/>
                  <a:sym typeface="Roboto Condensed"/>
                </a:rPr>
                <a:t> Party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sp>
          <p:nvSpPr>
            <p:cNvPr id="876" name="Google Shape;876;p59"/>
            <p:cNvSpPr/>
            <p:nvPr/>
          </p:nvSpPr>
          <p:spPr>
            <a:xfrm>
              <a:off x="61796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Agent Deploy</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Agent Deploy enhances traditional DevOps practices by adding or enhancing checks and balances that are unique to developing Agentic systems. This includes adding prompt scanning, MCP tool scanning to the pipeline</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877" name="Google Shape;877;p59"/>
            <p:cNvSpPr/>
            <p:nvPr/>
          </p:nvSpPr>
          <p:spPr>
            <a:xfrm>
              <a:off x="6226942"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p:txBody>
        </p:sp>
        <p:sp>
          <p:nvSpPr>
            <p:cNvPr id="878" name="Google Shape;878;p59"/>
            <p:cNvSpPr/>
            <p:nvPr/>
          </p:nvSpPr>
          <p:spPr>
            <a:xfrm>
              <a:off x="7550805" y="2659117"/>
              <a:ext cx="13296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GHEC, </a:t>
              </a:r>
              <a:r>
                <a:rPr lang="en-US" sz="800">
                  <a:latin typeface="Roboto Condensed"/>
                  <a:ea typeface="Roboto Condensed"/>
                  <a:cs typeface="Roboto Condensed"/>
                  <a:sym typeface="Roboto Condensed"/>
                </a:rPr>
                <a:t>Github</a:t>
              </a:r>
              <a:r>
                <a:rPr lang="en-US" sz="800" b="0" i="0" u="none" strike="noStrike" cap="none">
                  <a:solidFill>
                    <a:srgbClr val="000000"/>
                  </a:solidFill>
                  <a:latin typeface="Roboto Condensed"/>
                  <a:ea typeface="Roboto Condensed"/>
                  <a:cs typeface="Roboto Condensed"/>
                  <a:sym typeface="Roboto Condensed"/>
                </a:rPr>
                <a:t> Actions</a:t>
              </a:r>
              <a:endParaRPr sz="1400" b="0" i="0" u="none" strike="noStrike" cap="none">
                <a:solidFill>
                  <a:srgbClr val="000000"/>
                </a:solidFill>
                <a:latin typeface="Roboto Condensed"/>
                <a:ea typeface="Roboto Condensed"/>
                <a:cs typeface="Roboto Condensed"/>
                <a:sym typeface="Roboto Condensed"/>
              </a:endParaRPr>
            </a:p>
          </p:txBody>
        </p:sp>
      </p:grpSp>
      <p:grpSp>
        <p:nvGrpSpPr>
          <p:cNvPr id="879" name="Google Shape;879;p59"/>
          <p:cNvGrpSpPr/>
          <p:nvPr/>
        </p:nvGrpSpPr>
        <p:grpSpPr>
          <a:xfrm>
            <a:off x="9237739" y="1139058"/>
            <a:ext cx="2743200" cy="2360100"/>
            <a:chOff x="9131735" y="1297085"/>
            <a:chExt cx="2743200" cy="2360100"/>
          </a:xfrm>
        </p:grpSpPr>
        <p:sp>
          <p:nvSpPr>
            <p:cNvPr id="880" name="Google Shape;880;p59"/>
            <p:cNvSpPr/>
            <p:nvPr/>
          </p:nvSpPr>
          <p:spPr>
            <a:xfrm>
              <a:off x="10397790" y="25067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3</a:t>
              </a:r>
              <a:r>
                <a:rPr lang="en-US" sz="900" b="1" i="0" u="none" strike="noStrike" cap="none" baseline="30000">
                  <a:solidFill>
                    <a:srgbClr val="000000"/>
                  </a:solidFill>
                  <a:latin typeface="Roboto Condensed"/>
                  <a:ea typeface="Roboto Condensed"/>
                  <a:cs typeface="Roboto Condensed"/>
                  <a:sym typeface="Roboto Condensed"/>
                </a:rPr>
                <a:t>rd</a:t>
              </a:r>
              <a:r>
                <a:rPr lang="en-US" sz="900" b="1" i="0" u="none" strike="noStrike" cap="none">
                  <a:solidFill>
                    <a:srgbClr val="000000"/>
                  </a:solidFill>
                  <a:latin typeface="Roboto Condensed"/>
                  <a:ea typeface="Roboto Condensed"/>
                  <a:cs typeface="Roboto Condensed"/>
                  <a:sym typeface="Roboto Condensed"/>
                </a:rPr>
                <a:t> Party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sp>
          <p:nvSpPr>
            <p:cNvPr id="881" name="Google Shape;881;p59"/>
            <p:cNvSpPr/>
            <p:nvPr/>
          </p:nvSpPr>
          <p:spPr>
            <a:xfrm>
              <a:off x="9131735"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Agent Observability</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Ability to collect, analyze and observe how agents behave in production. It captures end-to-end telemetry across agent runs, model calls, and tool interactions-including latency, errors, quality signals, and cost</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882" name="Google Shape;882;p59"/>
            <p:cNvSpPr/>
            <p:nvPr/>
          </p:nvSpPr>
          <p:spPr>
            <a:xfrm>
              <a:off x="9179031"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GCS</a:t>
              </a:r>
              <a:endParaRPr sz="1400" b="0"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AlloyDB</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Condensed"/>
                <a:ea typeface="Roboto Condensed"/>
                <a:cs typeface="Roboto Condensed"/>
                <a:sym typeface="Roboto Condensed"/>
              </a:endParaRPr>
            </a:p>
          </p:txBody>
        </p:sp>
        <p:sp>
          <p:nvSpPr>
            <p:cNvPr id="883" name="Google Shape;883;p59"/>
            <p:cNvSpPr/>
            <p:nvPr/>
          </p:nvSpPr>
          <p:spPr>
            <a:xfrm>
              <a:off x="10550190" y="265911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900"/>
                <a:buFont typeface="Arial"/>
                <a:buAutoNum type="arabicPeriod"/>
              </a:pPr>
              <a:r>
                <a:rPr lang="en-US" sz="900" b="0" i="0" u="none" strike="noStrike" cap="none">
                  <a:solidFill>
                    <a:srgbClr val="000000"/>
                  </a:solidFill>
                  <a:latin typeface="Roboto Condensed"/>
                  <a:ea typeface="Roboto Condensed"/>
                  <a:cs typeface="Roboto Condensed"/>
                  <a:sym typeface="Roboto Condensed"/>
                </a:rPr>
                <a:t>Arize</a:t>
              </a:r>
              <a:endParaRPr sz="1400" b="0"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900"/>
                <a:buFont typeface="Arial"/>
                <a:buAutoNum type="arabicPeriod"/>
              </a:pPr>
              <a:r>
                <a:rPr lang="en-US" sz="900" b="0" i="0" u="none" strike="noStrike" cap="none">
                  <a:solidFill>
                    <a:srgbClr val="000000"/>
                  </a:solidFill>
                  <a:latin typeface="Roboto Condensed"/>
                  <a:ea typeface="Roboto Condensed"/>
                  <a:cs typeface="Roboto Condensed"/>
                  <a:sym typeface="Roboto Condensed"/>
                </a:rPr>
                <a:t>Dynatrace</a:t>
              </a:r>
              <a:endParaRPr sz="1400" b="0"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900"/>
                <a:buFont typeface="Arial"/>
                <a:buAutoNum type="arabicPeriod"/>
              </a:pPr>
              <a:r>
                <a:rPr lang="en-US" sz="900" b="0" i="0" u="none" strike="noStrike" cap="none">
                  <a:solidFill>
                    <a:srgbClr val="000000"/>
                  </a:solidFill>
                  <a:latin typeface="Roboto Condensed"/>
                  <a:ea typeface="Roboto Condensed"/>
                  <a:cs typeface="Roboto Condensed"/>
                  <a:sym typeface="Roboto Condensed"/>
                </a:rPr>
                <a:t>Grafana</a:t>
              </a:r>
              <a:endParaRPr sz="1400" b="0" i="0" u="none" strike="noStrike" cap="none">
                <a:solidFill>
                  <a:srgbClr val="000000"/>
                </a:solidFill>
                <a:latin typeface="Roboto Condensed"/>
                <a:ea typeface="Roboto Condensed"/>
                <a:cs typeface="Roboto Condensed"/>
                <a:sym typeface="Roboto Condensed"/>
              </a:endParaRPr>
            </a:p>
          </p:txBody>
        </p:sp>
      </p:grpSp>
      <p:grpSp>
        <p:nvGrpSpPr>
          <p:cNvPr id="884" name="Google Shape;884;p59"/>
          <p:cNvGrpSpPr/>
          <p:nvPr/>
        </p:nvGrpSpPr>
        <p:grpSpPr>
          <a:xfrm>
            <a:off x="3348450" y="1139058"/>
            <a:ext cx="2743200" cy="2360100"/>
            <a:chOff x="3242446" y="1297085"/>
            <a:chExt cx="2743200" cy="2360100"/>
          </a:xfrm>
        </p:grpSpPr>
        <p:sp>
          <p:nvSpPr>
            <p:cNvPr id="885" name="Google Shape;885;p59"/>
            <p:cNvSpPr/>
            <p:nvPr/>
          </p:nvSpPr>
          <p:spPr>
            <a:xfrm>
              <a:off x="32424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MCP Gateway</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A control plane or a proxy layer that manages how agents can securely access tools, data, and other resources through the MCP servers. It acts as the policy enforcing middle layer – validating requests, brokering capabilities, and ensuring that every tool invocation follows enterprise rules around safety, observability and authorization</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000000"/>
                  </a:solidFill>
                  <a:latin typeface="Roboto Condensed"/>
                  <a:ea typeface="Roboto Condensed"/>
                  <a:cs typeface="Roboto Condensed"/>
                  <a:sym typeface="Roboto Condensed"/>
                </a:rPr>
              </a:b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886" name="Google Shape;886;p59"/>
            <p:cNvSpPr/>
            <p:nvPr/>
          </p:nvSpPr>
          <p:spPr>
            <a:xfrm>
              <a:off x="3294997" y="2950779"/>
              <a:ext cx="1323900" cy="696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APIGEE</a:t>
              </a:r>
              <a:endParaRPr sz="1400" b="0" i="0" u="none" strike="noStrike" cap="none">
                <a:solidFill>
                  <a:srgbClr val="000000"/>
                </a:solidFill>
                <a:latin typeface="Roboto Condensed"/>
                <a:ea typeface="Roboto Condensed"/>
                <a:cs typeface="Roboto Condensed"/>
                <a:sym typeface="Roboto Condensed"/>
              </a:endParaRPr>
            </a:p>
          </p:txBody>
        </p:sp>
        <p:sp>
          <p:nvSpPr>
            <p:cNvPr id="887" name="Google Shape;887;p59"/>
            <p:cNvSpPr/>
            <p:nvPr/>
          </p:nvSpPr>
          <p:spPr>
            <a:xfrm>
              <a:off x="4618864" y="2950779"/>
              <a:ext cx="1282200" cy="696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Kong</a:t>
              </a:r>
              <a:endParaRPr sz="1400" b="0"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LiteLLM</a:t>
              </a:r>
              <a:endParaRPr sz="1400" b="0" i="0" u="none" strike="noStrike" cap="none">
                <a:solidFill>
                  <a:srgbClr val="000000"/>
                </a:solidFill>
                <a:latin typeface="Roboto Condensed"/>
                <a:ea typeface="Roboto Condensed"/>
                <a:cs typeface="Roboto Condensed"/>
                <a:sym typeface="Roboto Condensed"/>
              </a:endParaRPr>
            </a:p>
          </p:txBody>
        </p:sp>
      </p:grpSp>
      <p:sp>
        <p:nvSpPr>
          <p:cNvPr id="888" name="Google Shape;888;p59"/>
          <p:cNvSpPr/>
          <p:nvPr/>
        </p:nvSpPr>
        <p:spPr>
          <a:xfrm>
            <a:off x="11764159" y="1139058"/>
            <a:ext cx="216900" cy="2478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grpSp>
        <p:nvGrpSpPr>
          <p:cNvPr id="889" name="Google Shape;889;p59"/>
          <p:cNvGrpSpPr/>
          <p:nvPr/>
        </p:nvGrpSpPr>
        <p:grpSpPr>
          <a:xfrm>
            <a:off x="396361" y="3644413"/>
            <a:ext cx="2743200" cy="2365642"/>
            <a:chOff x="305246" y="1297085"/>
            <a:chExt cx="2743200" cy="2365642"/>
          </a:xfrm>
        </p:grpSpPr>
        <p:sp>
          <p:nvSpPr>
            <p:cNvPr id="890" name="Google Shape;890;p59"/>
            <p:cNvSpPr/>
            <p:nvPr/>
          </p:nvSpPr>
          <p:spPr>
            <a:xfrm>
              <a:off x="305246" y="1297085"/>
              <a:ext cx="2743200" cy="23601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C5ADB"/>
                  </a:solidFill>
                  <a:latin typeface="Roboto Condensed"/>
                  <a:ea typeface="Roboto Condensed"/>
                  <a:cs typeface="Roboto Condensed"/>
                  <a:sym typeface="Roboto Condensed"/>
                </a:rPr>
                <a:t>Agent Improvement</a:t>
              </a:r>
              <a:endParaRPr sz="14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900" b="0" i="0" u="none" strike="noStrike" cap="none">
                  <a:solidFill>
                    <a:srgbClr val="000000"/>
                  </a:solidFill>
                  <a:latin typeface="Roboto Condensed"/>
                  <a:ea typeface="Roboto Condensed"/>
                  <a:cs typeface="Roboto Condensed"/>
                  <a:sym typeface="Roboto Condensed"/>
                </a:rPr>
                <a:t>Continuous cycle of making agents more accurate , safe, and cost efficient based on real production signals. It uses evaluations, user/human feedback to facilitate reinforcement learning for continuous agent improvement</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000000"/>
                  </a:solidFill>
                  <a:latin typeface="Roboto Condensed"/>
                  <a:ea typeface="Roboto Condensed"/>
                  <a:cs typeface="Roboto Condensed"/>
                  <a:sym typeface="Roboto Condensed"/>
                </a:rPr>
              </a:br>
              <a:endParaRPr sz="900" b="0" i="0" u="none" strike="noStrike" cap="none">
                <a:solidFill>
                  <a:srgbClr val="000000"/>
                </a:solidFill>
                <a:latin typeface="Roboto Condensed"/>
                <a:ea typeface="Roboto Condensed"/>
                <a:cs typeface="Roboto Condensed"/>
                <a:sym typeface="Roboto Condensed"/>
              </a:endParaRPr>
            </a:p>
          </p:txBody>
        </p:sp>
        <p:sp>
          <p:nvSpPr>
            <p:cNvPr id="891" name="Google Shape;891;p59"/>
            <p:cNvSpPr/>
            <p:nvPr/>
          </p:nvSpPr>
          <p:spPr>
            <a:xfrm>
              <a:off x="394142" y="277472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Vertex AI Finetuning</a:t>
              </a:r>
              <a:endParaRPr sz="1400" b="0" i="0" u="none" strike="noStrike" cap="none">
                <a:solidFill>
                  <a:srgbClr val="000000"/>
                </a:solidFill>
                <a:latin typeface="Roboto Condensed"/>
                <a:ea typeface="Roboto Condensed"/>
                <a:cs typeface="Roboto Condensed"/>
                <a:sym typeface="Roboto Condensed"/>
              </a:endParaRPr>
            </a:p>
          </p:txBody>
        </p:sp>
        <p:sp>
          <p:nvSpPr>
            <p:cNvPr id="892" name="Google Shape;892;p59"/>
            <p:cNvSpPr/>
            <p:nvPr/>
          </p:nvSpPr>
          <p:spPr>
            <a:xfrm>
              <a:off x="1765301" y="2774727"/>
              <a:ext cx="1282200" cy="88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None</a:t>
              </a:r>
              <a:endParaRPr sz="1400" b="0" i="0" u="none" strike="noStrike" cap="none">
                <a:solidFill>
                  <a:srgbClr val="000000"/>
                </a:solidFill>
                <a:latin typeface="Roboto Condensed"/>
                <a:ea typeface="Roboto Condensed"/>
                <a:cs typeface="Roboto Condensed"/>
                <a:sym typeface="Roboto Condensed"/>
              </a:endParaRPr>
            </a:p>
          </p:txBody>
        </p:sp>
      </p:grpSp>
      <p:sp>
        <p:nvSpPr>
          <p:cNvPr id="893" name="Google Shape;893;p59"/>
          <p:cNvSpPr/>
          <p:nvPr/>
        </p:nvSpPr>
        <p:spPr>
          <a:xfrm>
            <a:off x="500146" y="2805894"/>
            <a:ext cx="1282200" cy="6831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Condensed"/>
                <a:ea typeface="Roboto Condensed"/>
                <a:cs typeface="Roboto Condensed"/>
                <a:sym typeface="Roboto Condensed"/>
              </a:rPr>
              <a:t>APIGEE</a:t>
            </a:r>
            <a:endParaRPr sz="1400" b="0" i="0" u="none" strike="noStrike" cap="none">
              <a:solidFill>
                <a:srgbClr val="000000"/>
              </a:solidFill>
              <a:latin typeface="Roboto Condensed"/>
              <a:ea typeface="Roboto Condensed"/>
              <a:cs typeface="Roboto Condensed"/>
              <a:sym typeface="Roboto Condensed"/>
            </a:endParaRPr>
          </a:p>
        </p:txBody>
      </p:sp>
      <p:sp>
        <p:nvSpPr>
          <p:cNvPr id="894" name="Google Shape;894;p59"/>
          <p:cNvSpPr/>
          <p:nvPr/>
        </p:nvSpPr>
        <p:spPr>
          <a:xfrm>
            <a:off x="1871305" y="2805894"/>
            <a:ext cx="1282200" cy="6831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Roboto Condensed"/>
                <a:ea typeface="Roboto Condensed"/>
                <a:cs typeface="Roboto Condensed"/>
                <a:sym typeface="Roboto Condensed"/>
              </a:rPr>
              <a:t>Non-GCP services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Kong</a:t>
            </a:r>
            <a:endParaRPr sz="1400" b="0" i="0" u="none" strike="noStrike" cap="none">
              <a:solidFill>
                <a:srgbClr val="000000"/>
              </a:solidFill>
              <a:latin typeface="Roboto Condensed"/>
              <a:ea typeface="Roboto Condensed"/>
              <a:cs typeface="Roboto Condensed"/>
              <a:sym typeface="Roboto Condensed"/>
            </a:endParaRPr>
          </a:p>
          <a:p>
            <a:pPr marL="228600" marR="0" lvl="0" indent="-228600" algn="l" rtl="0">
              <a:lnSpc>
                <a:spcPct val="100000"/>
              </a:lnSpc>
              <a:spcBef>
                <a:spcPts val="0"/>
              </a:spcBef>
              <a:spcAft>
                <a:spcPts val="0"/>
              </a:spcAft>
              <a:buClr>
                <a:srgbClr val="000000"/>
              </a:buClr>
              <a:buSzPts val="800"/>
              <a:buFont typeface="Arial"/>
              <a:buAutoNum type="arabicPeriod"/>
            </a:pPr>
            <a:r>
              <a:rPr lang="en-US" sz="800" b="0" i="0" u="none" strike="noStrike" cap="none">
                <a:solidFill>
                  <a:srgbClr val="000000"/>
                </a:solidFill>
                <a:latin typeface="Roboto Condensed"/>
                <a:ea typeface="Roboto Condensed"/>
                <a:cs typeface="Roboto Condensed"/>
                <a:sym typeface="Roboto Condensed"/>
              </a:rPr>
              <a:t>LiteLLM</a:t>
            </a:r>
            <a:endParaRPr sz="1400" b="0" i="0" u="none" strike="noStrike" cap="none">
              <a:solidFill>
                <a:srgbClr val="000000"/>
              </a:solidFill>
              <a:latin typeface="Roboto Condensed"/>
              <a:ea typeface="Roboto Condensed"/>
              <a:cs typeface="Roboto Condensed"/>
              <a:sym typeface="Roboto Condensed"/>
            </a:endParaRPr>
          </a:p>
        </p:txBody>
      </p:sp>
      <p:sp>
        <p:nvSpPr>
          <p:cNvPr id="895" name="Google Shape;895;p59"/>
          <p:cNvSpPr/>
          <p:nvPr/>
        </p:nvSpPr>
        <p:spPr>
          <a:xfrm>
            <a:off x="2911171" y="1145597"/>
            <a:ext cx="216900" cy="2478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96" name="Google Shape;896;p59"/>
          <p:cNvSpPr/>
          <p:nvPr/>
        </p:nvSpPr>
        <p:spPr>
          <a:xfrm>
            <a:off x="2679061" y="1145597"/>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97" name="Google Shape;897;p59"/>
          <p:cNvSpPr/>
          <p:nvPr/>
        </p:nvSpPr>
        <p:spPr>
          <a:xfrm>
            <a:off x="5859981" y="1145597"/>
            <a:ext cx="216900" cy="2478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98" name="Google Shape;898;p59"/>
          <p:cNvSpPr/>
          <p:nvPr/>
        </p:nvSpPr>
        <p:spPr>
          <a:xfrm>
            <a:off x="5627871" y="1145597"/>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899" name="Google Shape;899;p59"/>
          <p:cNvSpPr/>
          <p:nvPr/>
        </p:nvSpPr>
        <p:spPr>
          <a:xfrm>
            <a:off x="8808125" y="1145597"/>
            <a:ext cx="216900" cy="2478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900" name="Google Shape;900;p59"/>
          <p:cNvSpPr/>
          <p:nvPr/>
        </p:nvSpPr>
        <p:spPr>
          <a:xfrm>
            <a:off x="11521762" y="1145597"/>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901" name="Google Shape;901;p59"/>
          <p:cNvSpPr/>
          <p:nvPr/>
        </p:nvSpPr>
        <p:spPr>
          <a:xfrm>
            <a:off x="2921899" y="3644413"/>
            <a:ext cx="216900" cy="247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Condensed"/>
              <a:ea typeface="Roboto Condensed"/>
              <a:cs typeface="Roboto Condensed"/>
              <a:sym typeface="Roboto Condensed"/>
            </a:endParaRPr>
          </a:p>
        </p:txBody>
      </p:sp>
      <p:sp>
        <p:nvSpPr>
          <p:cNvPr id="902" name="Google Shape;902;p59"/>
          <p:cNvSpPr txBox="1"/>
          <p:nvPr/>
        </p:nvSpPr>
        <p:spPr>
          <a:xfrm>
            <a:off x="11455373" y="2861184"/>
            <a:ext cx="331800" cy="4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6AA84F"/>
                </a:solidFill>
                <a:latin typeface="Roboto Condensed"/>
                <a:ea typeface="Roboto Condensed"/>
                <a:cs typeface="Roboto Condensed"/>
                <a:sym typeface="Roboto Condensed"/>
              </a:rPr>
              <a:t>*</a:t>
            </a:r>
            <a:r>
              <a:rPr lang="en-US" sz="1200" b="1" i="0" u="none" strike="noStrike" cap="none">
                <a:solidFill>
                  <a:srgbClr val="000000"/>
                </a:solidFill>
                <a:latin typeface="Roboto Condensed"/>
                <a:ea typeface="Roboto Condensed"/>
                <a:cs typeface="Roboto Condensed"/>
                <a:sym typeface="Roboto Condensed"/>
              </a:rPr>
              <a:t>   </a:t>
            </a:r>
            <a:endParaRPr sz="1200" b="1" i="0" u="none" strike="noStrike" cap="none">
              <a:solidFill>
                <a:srgbClr val="38761D"/>
              </a:solidFill>
              <a:latin typeface="Roboto Condensed"/>
              <a:ea typeface="Roboto Condensed"/>
              <a:cs typeface="Roboto Condensed"/>
              <a:sym typeface="Roboto Condensed"/>
            </a:endParaRPr>
          </a:p>
        </p:txBody>
      </p:sp>
      <p:sp>
        <p:nvSpPr>
          <p:cNvPr id="903" name="Google Shape;903;p59"/>
          <p:cNvSpPr txBox="1"/>
          <p:nvPr/>
        </p:nvSpPr>
        <p:spPr>
          <a:xfrm>
            <a:off x="484844" y="3222262"/>
            <a:ext cx="1124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rgbClr val="0563C1"/>
                </a:solidFill>
                <a:latin typeface="Roboto Condensed"/>
                <a:ea typeface="Roboto Condensed"/>
                <a:cs typeface="Roboto Condensed"/>
                <a:sym typeface="Roboto Condensed"/>
                <a:hlinkClick r:id="rId3">
                  <a:extLst>
                    <a:ext uri="{A12FA001-AC4F-418D-AE19-62706E023703}">
                      <ahyp:hlinkClr xmlns:ahyp="http://schemas.microsoft.com/office/drawing/2018/hyperlinkcolor" val="tx"/>
                    </a:ext>
                  </a:extLst>
                </a:hlinkClick>
              </a:rPr>
              <a:t>Assessment</a:t>
            </a:r>
            <a:endParaRPr sz="900" b="0" i="0" u="none" strike="noStrike" cap="none">
              <a:solidFill>
                <a:srgbClr val="000000"/>
              </a:solidFill>
              <a:latin typeface="Roboto Condensed"/>
              <a:ea typeface="Roboto Condensed"/>
              <a:cs typeface="Roboto Condensed"/>
              <a:sym typeface="Roboto Condensed"/>
            </a:endParaRPr>
          </a:p>
        </p:txBody>
      </p:sp>
      <p:sp>
        <p:nvSpPr>
          <p:cNvPr id="904" name="Google Shape;904;p59"/>
          <p:cNvSpPr txBox="1"/>
          <p:nvPr/>
        </p:nvSpPr>
        <p:spPr>
          <a:xfrm>
            <a:off x="9300273" y="3257003"/>
            <a:ext cx="1124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chemeClr val="hlink"/>
                </a:solidFill>
                <a:latin typeface="Roboto Condensed"/>
                <a:ea typeface="Roboto Condensed"/>
                <a:cs typeface="Roboto Condensed"/>
                <a:sym typeface="Roboto Condensed"/>
                <a:hlinkClick r:id="rId4"/>
              </a:rPr>
              <a:t>Assessment</a:t>
            </a:r>
            <a:endParaRPr sz="900" b="0" i="0" u="none" strike="noStrike" cap="none">
              <a:solidFill>
                <a:srgbClr val="000000"/>
              </a:solidFill>
              <a:latin typeface="Roboto Condensed"/>
              <a:ea typeface="Roboto Condensed"/>
              <a:cs typeface="Roboto Condensed"/>
              <a:sym typeface="Roboto Condensed"/>
            </a:endParaRPr>
          </a:p>
        </p:txBody>
      </p:sp>
      <p:grpSp>
        <p:nvGrpSpPr>
          <p:cNvPr id="905" name="Google Shape;905;p59"/>
          <p:cNvGrpSpPr/>
          <p:nvPr/>
        </p:nvGrpSpPr>
        <p:grpSpPr>
          <a:xfrm>
            <a:off x="3071712" y="6424878"/>
            <a:ext cx="6407500" cy="474031"/>
            <a:chOff x="3071712" y="6424878"/>
            <a:chExt cx="6407500" cy="474031"/>
          </a:xfrm>
        </p:grpSpPr>
        <p:sp>
          <p:nvSpPr>
            <p:cNvPr id="906" name="Google Shape;906;p59"/>
            <p:cNvSpPr/>
            <p:nvPr/>
          </p:nvSpPr>
          <p:spPr>
            <a:xfrm>
              <a:off x="8221385" y="6526793"/>
              <a:ext cx="1157400" cy="2385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3</a:t>
              </a:r>
              <a:r>
                <a:rPr lang="en-US" sz="1200" b="0" i="0" u="none" strike="noStrike" cap="none" baseline="30000">
                  <a:solidFill>
                    <a:schemeClr val="lt1"/>
                  </a:solidFill>
                  <a:latin typeface="Roboto Condensed"/>
                  <a:ea typeface="Roboto Condensed"/>
                  <a:cs typeface="Roboto Condensed"/>
                  <a:sym typeface="Roboto Condensed"/>
                </a:rPr>
                <a:t>rd</a:t>
              </a:r>
              <a:r>
                <a:rPr lang="en-US" sz="1200" b="0" i="0" u="none" strike="noStrike" cap="none">
                  <a:solidFill>
                    <a:schemeClr val="lt1"/>
                  </a:solidFill>
                  <a:latin typeface="Roboto Condensed"/>
                  <a:ea typeface="Roboto Condensed"/>
                  <a:cs typeface="Roboto Condensed"/>
                  <a:sym typeface="Roboto Condensed"/>
                </a:rPr>
                <a:t> party</a:t>
              </a:r>
              <a:endParaRPr sz="1400" b="0" i="0" u="none" strike="noStrike" cap="none">
                <a:solidFill>
                  <a:srgbClr val="000000"/>
                </a:solidFill>
                <a:latin typeface="Roboto Condensed"/>
                <a:ea typeface="Roboto Condensed"/>
                <a:cs typeface="Roboto Condensed"/>
                <a:sym typeface="Roboto Condensed"/>
              </a:endParaRPr>
            </a:p>
          </p:txBody>
        </p:sp>
        <p:sp>
          <p:nvSpPr>
            <p:cNvPr id="907" name="Google Shape;907;p59"/>
            <p:cNvSpPr/>
            <p:nvPr/>
          </p:nvSpPr>
          <p:spPr>
            <a:xfrm>
              <a:off x="7007897" y="6526793"/>
              <a:ext cx="1157400" cy="238500"/>
            </a:xfrm>
            <a:prstGeom prst="rect">
              <a:avLst/>
            </a:prstGeom>
            <a:solidFill>
              <a:srgbClr val="576C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Build</a:t>
              </a:r>
              <a:endParaRPr sz="1400" b="0" i="0" u="none" strike="noStrike" cap="none">
                <a:solidFill>
                  <a:srgbClr val="000000"/>
                </a:solidFill>
                <a:latin typeface="Roboto Condensed"/>
                <a:ea typeface="Roboto Condensed"/>
                <a:cs typeface="Roboto Condensed"/>
                <a:sym typeface="Roboto Condensed"/>
              </a:endParaRPr>
            </a:p>
          </p:txBody>
        </p:sp>
        <p:sp>
          <p:nvSpPr>
            <p:cNvPr id="908" name="Google Shape;908;p59"/>
            <p:cNvSpPr/>
            <p:nvPr/>
          </p:nvSpPr>
          <p:spPr>
            <a:xfrm>
              <a:off x="5794409" y="6526793"/>
              <a:ext cx="1157400" cy="238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GCP Native</a:t>
              </a:r>
              <a:endParaRPr sz="1400" b="0" i="0" u="none" strike="noStrike" cap="none">
                <a:solidFill>
                  <a:srgbClr val="000000"/>
                </a:solidFill>
                <a:latin typeface="Roboto Condensed"/>
                <a:ea typeface="Roboto Condensed"/>
                <a:cs typeface="Roboto Condensed"/>
                <a:sym typeface="Roboto Condensed"/>
              </a:endParaRPr>
            </a:p>
          </p:txBody>
        </p:sp>
        <p:sp>
          <p:nvSpPr>
            <p:cNvPr id="909" name="Google Shape;909;p59"/>
            <p:cNvSpPr txBox="1"/>
            <p:nvPr/>
          </p:nvSpPr>
          <p:spPr>
            <a:xfrm>
              <a:off x="3197512" y="6469909"/>
              <a:ext cx="331800" cy="4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6AA84F"/>
                  </a:solidFill>
                  <a:latin typeface="Roboto Condensed"/>
                  <a:ea typeface="Roboto Condensed"/>
                  <a:cs typeface="Roboto Condensed"/>
                  <a:sym typeface="Roboto Condensed"/>
                </a:rPr>
                <a:t>*</a:t>
              </a:r>
              <a:r>
                <a:rPr lang="en-US" sz="1200" b="1" i="0" u="none" strike="noStrike" cap="none">
                  <a:solidFill>
                    <a:srgbClr val="6AA84F"/>
                  </a:solidFill>
                  <a:latin typeface="Roboto Condensed"/>
                  <a:ea typeface="Roboto Condensed"/>
                  <a:cs typeface="Roboto Condensed"/>
                  <a:sym typeface="Roboto Condensed"/>
                </a:rPr>
                <a:t>   </a:t>
              </a:r>
              <a:endParaRPr sz="1200" b="1" i="0" u="none" strike="noStrike" cap="none">
                <a:solidFill>
                  <a:srgbClr val="6AA84F"/>
                </a:solidFill>
                <a:latin typeface="Roboto Condensed"/>
                <a:ea typeface="Roboto Condensed"/>
                <a:cs typeface="Roboto Condensed"/>
                <a:sym typeface="Roboto Condensed"/>
              </a:endParaRPr>
            </a:p>
          </p:txBody>
        </p:sp>
        <p:sp>
          <p:nvSpPr>
            <p:cNvPr id="910" name="Google Shape;910;p59"/>
            <p:cNvSpPr txBox="1"/>
            <p:nvPr/>
          </p:nvSpPr>
          <p:spPr>
            <a:xfrm>
              <a:off x="3071712" y="6424878"/>
              <a:ext cx="2876100" cy="429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AA84F"/>
                  </a:solidFill>
                  <a:latin typeface="Roboto Condensed"/>
                  <a:ea typeface="Roboto Condensed"/>
                  <a:cs typeface="Roboto Condensed"/>
                  <a:sym typeface="Roboto Condensed"/>
                </a:rPr>
                <a:t>Technology Decision | POC &amp; KAD</a:t>
              </a:r>
              <a:endParaRPr sz="1200" b="1" i="0" u="none" strike="noStrike" cap="none">
                <a:solidFill>
                  <a:srgbClr val="6AA84F"/>
                </a:solidFill>
                <a:latin typeface="Roboto Condensed"/>
                <a:ea typeface="Roboto Condensed"/>
                <a:cs typeface="Roboto Condensed"/>
                <a:sym typeface="Roboto Condensed"/>
              </a:endParaRPr>
            </a:p>
          </p:txBody>
        </p:sp>
        <p:sp>
          <p:nvSpPr>
            <p:cNvPr id="911" name="Google Shape;911;p59"/>
            <p:cNvSpPr/>
            <p:nvPr/>
          </p:nvSpPr>
          <p:spPr>
            <a:xfrm>
              <a:off x="3197512" y="6471338"/>
              <a:ext cx="6281700" cy="326100"/>
            </a:xfrm>
            <a:prstGeom prst="roundRect">
              <a:avLst>
                <a:gd name="adj" fmla="val 16667"/>
              </a:avLst>
            </a:prstGeom>
            <a:noFill/>
            <a:ln w="9525" cap="flat" cmpd="sng">
              <a:solidFill>
                <a:srgbClr val="A5A5A5"/>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93" b="0" i="0" u="none" strike="noStrike" cap="none">
                <a:solidFill>
                  <a:srgbClr val="000000"/>
                </a:solidFill>
                <a:latin typeface="Roboto Condensed"/>
                <a:ea typeface="Roboto Condensed"/>
                <a:cs typeface="Roboto Condensed"/>
                <a:sym typeface="Roboto Condensed"/>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pic>
        <p:nvPicPr>
          <p:cNvPr id="916" name="Google Shape;916;p60"/>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917" name="Google Shape;917;p60"/>
          <p:cNvSpPr txBox="1"/>
          <p:nvPr/>
        </p:nvSpPr>
        <p:spPr>
          <a:xfrm>
            <a:off x="7319010" y="3981450"/>
            <a:ext cx="4680600" cy="2031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800"/>
              <a:buFont typeface="Arial"/>
              <a:buNone/>
            </a:pPr>
            <a:r>
              <a:rPr lang="en-US" sz="4800" b="1" i="0" u="none" strike="noStrike" cap="none">
                <a:solidFill>
                  <a:srgbClr val="000000"/>
                </a:solidFill>
                <a:latin typeface="Raleway"/>
                <a:ea typeface="Raleway"/>
                <a:cs typeface="Raleway"/>
                <a:sym typeface="Raleway"/>
              </a:rPr>
              <a:t>Capability Design Principles</a:t>
            </a:r>
            <a:endParaRPr sz="4800" b="1" i="0" u="none" strike="noStrike" cap="none">
              <a:solidFill>
                <a:schemeClr val="dk1"/>
              </a:solidFill>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61"/>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Knowledge Layer | Design Principles</a:t>
            </a:r>
            <a:endParaRPr/>
          </a:p>
        </p:txBody>
      </p:sp>
      <p:sp>
        <p:nvSpPr>
          <p:cNvPr id="923" name="Google Shape;923;p61"/>
          <p:cNvSpPr/>
          <p:nvPr/>
        </p:nvSpPr>
        <p:spPr>
          <a:xfrm>
            <a:off x="200225" y="113904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C5ADB"/>
                </a:solidFill>
                <a:latin typeface="Roboto Condensed"/>
                <a:ea typeface="Roboto Condensed"/>
                <a:cs typeface="Roboto Condensed"/>
                <a:sym typeface="Roboto Condensed"/>
              </a:rPr>
              <a:t>Controlled Vocabulary</a:t>
            </a:r>
            <a:endParaRPr sz="1400" b="1" i="0" u="none" strike="noStrike" cap="none">
              <a:solidFill>
                <a:srgbClr val="0C5ADB"/>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Clr>
                <a:schemeClr val="dk1"/>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Agentic Systems need to operate on a controlled vocabulary – a standardized, domain-aligned set of terms, definitions and semantic boundaries that describes the concepts, relationships and constraints of the concepts for a particular problem domain</a:t>
            </a: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24" name="Google Shape;924;p61"/>
          <p:cNvSpPr/>
          <p:nvPr/>
        </p:nvSpPr>
        <p:spPr>
          <a:xfrm>
            <a:off x="3232125" y="113904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Small World Approach</a:t>
            </a:r>
            <a:endParaRPr sz="1400" b="1" i="0" u="none" strike="noStrike" cap="none">
              <a:solidFill>
                <a:srgbClr val="0C5ADB"/>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Clr>
                <a:schemeClr val="dk1"/>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Agents need to operate on scoped world models – compact, goal-aligned representations of the specific problem space they are designed to solve-rather than relying on a large, all-encompassing world model.</a:t>
            </a: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25" name="Google Shape;925;p61"/>
          <p:cNvSpPr/>
          <p:nvPr/>
        </p:nvSpPr>
        <p:spPr>
          <a:xfrm>
            <a:off x="6264000" y="113904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Metadata curation/management</a:t>
            </a:r>
            <a:endParaRPr sz="1400" b="1" i="0" u="none" strike="noStrike" cap="none">
              <a:solidFill>
                <a:srgbClr val="0C5ADB"/>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Clr>
                <a:schemeClr val="dk1"/>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As part of context engineering, metadata must be curated, standardized and governed across knowledge assets with “domain experts(knowledge managers)” in loop.</a:t>
            </a: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26" name="Google Shape;926;p61"/>
          <p:cNvSpPr/>
          <p:nvPr/>
        </p:nvSpPr>
        <p:spPr>
          <a:xfrm>
            <a:off x="9295875" y="113904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Context Isolation and Retrieval</a:t>
            </a:r>
            <a:endParaRPr sz="1400" b="1" i="0" u="none" strike="noStrike" cap="none">
              <a:solidFill>
                <a:srgbClr val="0C5ADB"/>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Clr>
                <a:schemeClr val="dk1"/>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Once the scoped world model is defined, the retrieval layer must be designed to deliver precise, high-relevance context to the agents – selecting and tuning retrieval mechanisms that best match the domain and the knowledge structure. This layer will also enable a controlled  Knowledge caching - enforcing TTLs, provenance, and invalidation rules so cached context remains accurate, auditable, and aligned to the domain’s knowledge structure</a:t>
            </a: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Clr>
                <a:schemeClr val="dk1"/>
              </a:buClr>
              <a:buSzPts val="1000"/>
              <a:buFont typeface="Arial"/>
              <a:buNone/>
            </a:pP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27" name="Google Shape;927;p61"/>
          <p:cNvSpPr/>
          <p:nvPr/>
        </p:nvSpPr>
        <p:spPr>
          <a:xfrm>
            <a:off x="200225" y="329609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Context Shaping</a:t>
            </a:r>
            <a:endParaRPr sz="1400" b="1" i="0" u="none" strike="noStrike" cap="none">
              <a:solidFill>
                <a:srgbClr val="0C5ADB"/>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Clr>
                <a:schemeClr val="dk1"/>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The context served to the agents must be shaped-filtered, structured and reformatted, so that the final context window reflects only the most relevant tools, conversation history, memory fragments. The context window should not be overloaded with information that may cause context poisoning</a:t>
            </a: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28" name="Google Shape;928;p61"/>
          <p:cNvSpPr/>
          <p:nvPr/>
        </p:nvSpPr>
        <p:spPr>
          <a:xfrm>
            <a:off x="3232125" y="329609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Knowledge Management LC</a:t>
            </a:r>
            <a:endParaRPr sz="1400" b="1" i="0" u="none" strike="noStrike" cap="none">
              <a:solidFill>
                <a:srgbClr val="0C5ADB"/>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Clr>
                <a:schemeClr val="dk1"/>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Enterprise knowledge(a major portion is unstructured) need to follow a knowledge management lifecycle – transforming human aligned content into AI aligned assets through systematic curation, metadata enrichment, normalization and context-overlap reduction before making it available for agentic systems</a:t>
            </a: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Clr>
                <a:schemeClr val="dk1"/>
              </a:buClr>
              <a:buSzPts val="1000"/>
              <a:buFont typeface="Arial"/>
              <a:buNone/>
            </a:pP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29" name="Google Shape;929;p61"/>
          <p:cNvSpPr/>
          <p:nvPr/>
        </p:nvSpPr>
        <p:spPr>
          <a:xfrm>
            <a:off x="6264000" y="329609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Incremental Knowledge Ingestion</a:t>
            </a:r>
            <a:endParaRPr sz="1400" b="1" i="0" u="none" strike="noStrike" cap="none">
              <a:solidFill>
                <a:srgbClr val="0C5ADB"/>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Clr>
                <a:schemeClr val="dk1"/>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While developing Agentic systems, it is critical to design for incremental knowledge. The system must intercept change triggers and re-ingest the modified knowledge into vector stores. It is also important to log and version such changes for auditability</a:t>
            </a: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30" name="Google Shape;930;p61"/>
          <p:cNvSpPr/>
          <p:nvPr/>
        </p:nvSpPr>
        <p:spPr>
          <a:xfrm>
            <a:off x="9295875" y="329609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Evaluation and Guardrails</a:t>
            </a:r>
            <a:endParaRPr sz="1400" b="1" i="0" u="none" strike="noStrike" cap="none">
              <a:solidFill>
                <a:srgbClr val="0C5ADB"/>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Clr>
                <a:schemeClr val="dk1"/>
              </a:buClr>
              <a:buSzPts val="1050"/>
              <a:buFont typeface="Arial"/>
              <a:buNone/>
            </a:pPr>
            <a:r>
              <a:rPr lang="en-US" sz="1000" b="0" i="0" u="none" strike="noStrike" cap="none">
                <a:solidFill>
                  <a:schemeClr val="dk1"/>
                </a:solidFill>
                <a:latin typeface="Roboto Condensed"/>
                <a:ea typeface="Roboto Condensed"/>
                <a:cs typeface="Roboto Condensed"/>
                <a:sym typeface="Roboto Condensed"/>
              </a:rPr>
              <a:t>Agentic systems must include guardrails, evaluation pipelines, and human/automated feedback loops to continuously refine reasoning, detect drift, and enforce safety &amp; compliance.</a:t>
            </a: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Clr>
                <a:schemeClr val="dk1"/>
              </a:buClr>
              <a:buSzPts val="1000"/>
              <a:buFont typeface="Arial"/>
              <a:buNone/>
            </a:pP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Clr>
                <a:schemeClr val="dk1"/>
              </a:buClr>
              <a:buSzPts val="1000"/>
              <a:buFont typeface="Arial"/>
              <a:buNone/>
            </a:pP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31" name="Google Shape;931;p61"/>
          <p:cNvSpPr/>
          <p:nvPr/>
        </p:nvSpPr>
        <p:spPr>
          <a:xfrm>
            <a:off x="224200" y="5420458"/>
            <a:ext cx="11790600" cy="488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u="sng">
                <a:solidFill>
                  <a:schemeClr val="hlink"/>
                </a:solidFill>
                <a:latin typeface="Roboto Condensed"/>
                <a:ea typeface="Roboto Condensed"/>
                <a:cs typeface="Roboto Condensed"/>
                <a:sym typeface="Roboto Condensed"/>
                <a:hlinkClick r:id="rId3" action="ppaction://hlinksldjump"/>
              </a:rPr>
              <a:t>Additional Details</a:t>
            </a:r>
            <a:endParaRPr sz="1200" b="1" i="0" u="sng" strike="noStrike" cap="none">
              <a:solidFill>
                <a:srgbClr val="0033A0"/>
              </a:solidFill>
              <a:latin typeface="Roboto Condensed"/>
              <a:ea typeface="Roboto Condensed"/>
              <a:cs typeface="Roboto Condensed"/>
              <a:sym typeface="Roboto Condense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62"/>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Model Layer | Design Principles</a:t>
            </a:r>
            <a:endParaRPr/>
          </a:p>
        </p:txBody>
      </p:sp>
      <p:sp>
        <p:nvSpPr>
          <p:cNvPr id="937" name="Google Shape;937;p62"/>
          <p:cNvSpPr/>
          <p:nvPr/>
        </p:nvSpPr>
        <p:spPr>
          <a:xfrm>
            <a:off x="200225" y="113904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050"/>
              <a:buFont typeface="Arial"/>
              <a:buNone/>
            </a:pPr>
            <a:r>
              <a:rPr lang="en-US" sz="1400" b="1" i="0" u="none" strike="noStrike" cap="none">
                <a:solidFill>
                  <a:srgbClr val="0C5ADB"/>
                </a:solidFill>
                <a:latin typeface="Roboto Condensed"/>
                <a:ea typeface="Roboto Condensed"/>
                <a:cs typeface="Roboto Condensed"/>
                <a:sym typeface="Roboto Condensed"/>
              </a:rPr>
              <a:t>Model selection based on use case </a:t>
            </a:r>
            <a:endParaRPr sz="1400" b="1" i="0" u="none" strike="noStrike" cap="none">
              <a:solidFill>
                <a:srgbClr val="0C5ADB"/>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Design must consider model routing that routes tasks to the most appropriate model based on domain, task complexity, language, and performance constraints.</a:t>
            </a:r>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38" name="Google Shape;938;p62"/>
          <p:cNvSpPr/>
          <p:nvPr/>
        </p:nvSpPr>
        <p:spPr>
          <a:xfrm>
            <a:off x="3232125" y="113904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Model inference acceleration</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Uses quantization, batching  to reduce latency and compute cost.</a:t>
            </a:r>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39" name="Google Shape;939;p62"/>
          <p:cNvSpPr/>
          <p:nvPr/>
        </p:nvSpPr>
        <p:spPr>
          <a:xfrm>
            <a:off x="6264000" y="113904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Model distillation</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Compresses large models into smaller ones without major loss in capability, improving performance and ability to deploy</a:t>
            </a:r>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40" name="Google Shape;940;p62"/>
          <p:cNvSpPr/>
          <p:nvPr/>
        </p:nvSpPr>
        <p:spPr>
          <a:xfrm>
            <a:off x="200225" y="329609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Quotas and rate limits</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A governance layer that enforces execution boundaries such as quotas, rate limits, refusal behavior, and policy controls to keep model usage predictable, compliant, and safe.</a:t>
            </a:r>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41" name="Google Shape;941;p62"/>
          <p:cNvSpPr/>
          <p:nvPr/>
        </p:nvSpPr>
        <p:spPr>
          <a:xfrm>
            <a:off x="3232125" y="329609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Benchmarking recipes</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A structured evaluation framework with standardized metrics, datasets, and scorecards to assess model quality, performance, and safety before deployment</a:t>
            </a: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42" name="Google Shape;942;p62"/>
          <p:cNvSpPr/>
          <p:nvPr/>
        </p:nvSpPr>
        <p:spPr>
          <a:xfrm>
            <a:off x="224200" y="5420458"/>
            <a:ext cx="11790600" cy="4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000"/>
              <a:buFont typeface="Arial"/>
              <a:buNone/>
            </a:pPr>
            <a:r>
              <a:rPr lang="en-US" sz="1200" b="1" u="sng">
                <a:solidFill>
                  <a:schemeClr val="hlink"/>
                </a:solidFill>
                <a:latin typeface="Roboto Condensed"/>
                <a:ea typeface="Roboto Condensed"/>
                <a:cs typeface="Roboto Condensed"/>
                <a:sym typeface="Roboto Condensed"/>
                <a:hlinkClick r:id="rId3" action="ppaction://hlinksldjump"/>
              </a:rPr>
              <a:t>Additional Details</a:t>
            </a:r>
            <a:endParaRPr b="1">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63"/>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Layer | Design Principles (1/2)</a:t>
            </a:r>
            <a:endParaRPr/>
          </a:p>
        </p:txBody>
      </p:sp>
      <p:sp>
        <p:nvSpPr>
          <p:cNvPr id="948" name="Google Shape;948;p63"/>
          <p:cNvSpPr/>
          <p:nvPr/>
        </p:nvSpPr>
        <p:spPr>
          <a:xfrm>
            <a:off x="200225" y="1139049"/>
            <a:ext cx="2743200" cy="20664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Role Based </a:t>
            </a:r>
            <a:endParaRPr/>
          </a:p>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Agents</a:t>
            </a:r>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W</a:t>
            </a:r>
            <a:r>
              <a:rPr lang="en-US" sz="1000">
                <a:solidFill>
                  <a:schemeClr val="dk1"/>
                </a:solidFill>
                <a:latin typeface="Roboto Condensed"/>
                <a:ea typeface="Roboto Condensed"/>
                <a:cs typeface="Roboto Condensed"/>
                <a:sym typeface="Roboto Condensed"/>
              </a:rPr>
              <a:t>hen translating a traditional workflow into an agentic flow: </a:t>
            </a:r>
            <a:endParaRPr sz="1000">
              <a:solidFill>
                <a:schemeClr val="dk1"/>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r>
              <a:rPr lang="en-US" sz="1000">
                <a:solidFill>
                  <a:schemeClr val="dk1"/>
                </a:solidFill>
                <a:latin typeface="Roboto Condensed"/>
                <a:ea typeface="Roboto Condensed"/>
                <a:cs typeface="Roboto Condensed"/>
                <a:sym typeface="Roboto Condensed"/>
              </a:rPr>
              <a:t>Agent boundaries must be clearly defined around roles or sub‑roles (not around individual tasks).</a:t>
            </a:r>
            <a:endParaRPr sz="1000">
              <a:solidFill>
                <a:schemeClr val="dk1"/>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r>
              <a:rPr lang="en-US" sz="1000">
                <a:solidFill>
                  <a:schemeClr val="dk1"/>
                </a:solidFill>
                <a:latin typeface="Roboto Condensed"/>
                <a:ea typeface="Roboto Condensed"/>
                <a:cs typeface="Roboto Condensed"/>
                <a:sym typeface="Roboto Condensed"/>
              </a:rPr>
              <a:t>Each agent should embody a coherent functional responsibility that mirrors how work is naturally partitioned among humans or system roles.</a:t>
            </a:r>
            <a:endParaRPr/>
          </a:p>
          <a:p>
            <a:pPr marL="0" marR="0" lvl="0" indent="0" algn="l" rtl="0">
              <a:lnSpc>
                <a:spcPct val="100000"/>
              </a:lnSpc>
              <a:spcBef>
                <a:spcPts val="0"/>
              </a:spcBef>
              <a:spcAft>
                <a:spcPts val="0"/>
              </a:spcAft>
              <a:buNone/>
            </a:pP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49" name="Google Shape;949;p63"/>
          <p:cNvSpPr/>
          <p:nvPr/>
        </p:nvSpPr>
        <p:spPr>
          <a:xfrm>
            <a:off x="3232125" y="1139049"/>
            <a:ext cx="2743200" cy="20664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Agent </a:t>
            </a:r>
            <a:endParaRPr/>
          </a:p>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Identity</a:t>
            </a:r>
            <a:endParaRPr/>
          </a:p>
          <a:p>
            <a:pPr marL="0" marR="0" lvl="1"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Every agent must possess:</a:t>
            </a:r>
            <a:endParaRPr/>
          </a:p>
          <a:p>
            <a:pPr marL="0" marR="0" lvl="1"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A verifiable identity (issued, signed, and managed through trusted identity infrastructure) to ensure that all interactions, delegations and executions can be authenticated and trusted end-to-end.</a:t>
            </a:r>
            <a:endParaRPr/>
          </a:p>
          <a:p>
            <a:pPr marL="0" marR="0" lvl="3"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Intra-domain agents are first-party identities; </a:t>
            </a:r>
            <a:endParaRPr/>
          </a:p>
          <a:p>
            <a:pPr marL="0" marR="0" lvl="3"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Inter-domain agents require explicit trust agreements and no implicit trust across domains</a:t>
            </a:r>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50" name="Google Shape;950;p63"/>
          <p:cNvSpPr/>
          <p:nvPr/>
        </p:nvSpPr>
        <p:spPr>
          <a:xfrm>
            <a:off x="6264000" y="1139049"/>
            <a:ext cx="2743200" cy="20664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Input and output </a:t>
            </a:r>
            <a:endParaRPr/>
          </a:p>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guardrails</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Agents must operate within clearly defined input and output guardrails(or the constitution of work) – validating, constraining, and shaping data entering and leaving the agent. </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This ensures safe, predictable, and policy-aligned behavior across the agentic system. </a:t>
            </a:r>
            <a:endParaRPr/>
          </a:p>
          <a:p>
            <a:pPr marL="0" marR="0" lvl="0" indent="0" algn="l" rtl="0">
              <a:lnSpc>
                <a:spcPct val="115000"/>
              </a:lnSpc>
              <a:spcBef>
                <a:spcPts val="0"/>
              </a:spcBef>
              <a:spcAft>
                <a:spcPts val="0"/>
              </a:spcAft>
              <a:buNone/>
            </a:pPr>
            <a:r>
              <a:rPr lang="en-US" sz="1000" b="0" i="1" u="none" strike="noStrike" cap="none">
                <a:solidFill>
                  <a:schemeClr val="dk1"/>
                </a:solidFill>
                <a:latin typeface="Roboto Condensed"/>
                <a:ea typeface="Roboto Condensed"/>
                <a:cs typeface="Roboto Condensed"/>
                <a:sym typeface="Roboto Condensed"/>
              </a:rPr>
              <a:t>Guardrails should be applied based on agent risk tier</a:t>
            </a:r>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51" name="Google Shape;951;p63"/>
          <p:cNvSpPr/>
          <p:nvPr/>
        </p:nvSpPr>
        <p:spPr>
          <a:xfrm>
            <a:off x="9295875" y="1139049"/>
            <a:ext cx="2743200" cy="20664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2"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Stateless Agent Services with Externalized Memory Management</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Agent services should remain stateless delegating all forms of memory, transient state, checkpoints and conversational history externalized in a durable persistence layer. It is therefore critical to design the state model of the agents to ensure only relevant information is persisted </a:t>
            </a:r>
            <a:endParaRPr/>
          </a:p>
          <a:p>
            <a:pPr marL="0" marR="0" lvl="0" indent="0" algn="l" rtl="0">
              <a:lnSpc>
                <a:spcPct val="115000"/>
              </a:lnSpc>
              <a:spcBef>
                <a:spcPts val="0"/>
              </a:spcBef>
              <a:spcAft>
                <a:spcPts val="0"/>
              </a:spcAft>
              <a:buClr>
                <a:schemeClr val="dk1"/>
              </a:buClr>
              <a:buSzPts val="1000"/>
              <a:buFont typeface="Arial"/>
              <a:buNone/>
            </a:pP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52" name="Google Shape;952;p63"/>
          <p:cNvSpPr/>
          <p:nvPr/>
        </p:nvSpPr>
        <p:spPr>
          <a:xfrm>
            <a:off x="200225" y="332149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Memory </a:t>
            </a:r>
            <a:endParaRPr/>
          </a:p>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as a Service</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Agentic systems must externalize long term memory into a dedicated “Memory-as-Service” layer – providing standardized APIs for storing, retrieving and managing agent interactions, user preferences rather than embedding memory logic directly within individual agents</a:t>
            </a:r>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53" name="Google Shape;953;p63"/>
          <p:cNvSpPr/>
          <p:nvPr/>
        </p:nvSpPr>
        <p:spPr>
          <a:xfrm>
            <a:off x="3232125" y="332149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Own </a:t>
            </a:r>
            <a:endParaRPr/>
          </a:p>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Your Prompts</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Prompts must be treated as first-class, governable assets – authored, versioned, evaluated and maintained by the respective project team – rather than being embedded ad hoc within application code or use abstraction layers like DSPY</a:t>
            </a:r>
            <a:endParaRPr/>
          </a:p>
          <a:p>
            <a:pPr marL="0" marR="0" lvl="0" indent="0" algn="l" rtl="0">
              <a:lnSpc>
                <a:spcPct val="115000"/>
              </a:lnSpc>
              <a:spcBef>
                <a:spcPts val="0"/>
              </a:spcBef>
              <a:spcAft>
                <a:spcPts val="0"/>
              </a:spcAft>
              <a:buClr>
                <a:schemeClr val="dk1"/>
              </a:buClr>
              <a:buSzPts val="1000"/>
              <a:buFont typeface="Arial"/>
              <a:buNone/>
            </a:pP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54" name="Google Shape;954;p63"/>
          <p:cNvSpPr/>
          <p:nvPr/>
        </p:nvSpPr>
        <p:spPr>
          <a:xfrm>
            <a:off x="6264000" y="332149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Interoperability across </a:t>
            </a:r>
            <a:endParaRPr/>
          </a:p>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Multi-Agent Systems</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Agentic applications must be designed to interoperate seamlessly across heterogenous multi-agent systems-supporting shared protocols, common schemas, standardized messaging patterns, and portable capability definitions to ensure agents can collaborate seamlessly across frameworks and platforms</a:t>
            </a:r>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55" name="Google Shape;955;p63"/>
          <p:cNvSpPr/>
          <p:nvPr/>
        </p:nvSpPr>
        <p:spPr>
          <a:xfrm>
            <a:off x="9295875" y="332149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Integrated </a:t>
            </a:r>
            <a:endParaRPr/>
          </a:p>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Telemetry</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Telemetry must be a native, first-class capability of the agent framework – automatically capturing reasoning traces, tool calls, latency, cost and state transitions – so developers are not responsible for manually instrumenting agents through decorators. Manual instrumentation should be an exception when needed</a:t>
            </a:r>
            <a:endParaRPr/>
          </a:p>
          <a:p>
            <a:pPr marL="0" marR="0" lvl="0" indent="0" algn="l" rtl="0">
              <a:lnSpc>
                <a:spcPct val="115000"/>
              </a:lnSpc>
              <a:spcBef>
                <a:spcPts val="0"/>
              </a:spcBef>
              <a:spcAft>
                <a:spcPts val="0"/>
              </a:spcAft>
              <a:buClr>
                <a:schemeClr val="dk1"/>
              </a:buClr>
              <a:buSzPts val="1000"/>
              <a:buFont typeface="Arial"/>
              <a:buNone/>
            </a:pP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Clr>
                <a:schemeClr val="dk1"/>
              </a:buClr>
              <a:buSzPts val="1000"/>
              <a:buFont typeface="Arial"/>
              <a:buNone/>
            </a:pP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56" name="Google Shape;956;p63"/>
          <p:cNvSpPr/>
          <p:nvPr/>
        </p:nvSpPr>
        <p:spPr>
          <a:xfrm>
            <a:off x="224200" y="5420458"/>
            <a:ext cx="11790600" cy="4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000"/>
              <a:buFont typeface="Arial"/>
              <a:buNone/>
            </a:pPr>
            <a:r>
              <a:rPr lang="en-US" sz="1200" b="1" u="sng">
                <a:solidFill>
                  <a:schemeClr val="hlink"/>
                </a:solidFill>
                <a:latin typeface="Roboto Condensed"/>
                <a:ea typeface="Roboto Condensed"/>
                <a:cs typeface="Roboto Condensed"/>
                <a:sym typeface="Roboto Condensed"/>
                <a:hlinkClick r:id="rId3" action="ppaction://hlinksldjump"/>
              </a:rPr>
              <a:t>Additional Details</a:t>
            </a:r>
            <a:endParaRPr sz="1000" b="1" i="0" u="none" strike="noStrike" cap="none">
              <a:solidFill>
                <a:srgbClr val="000000"/>
              </a:solidFill>
              <a:latin typeface="Roboto Condensed"/>
              <a:ea typeface="Roboto Condensed"/>
              <a:cs typeface="Roboto Condensed"/>
              <a:sym typeface="Roboto Condense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64"/>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Layer | Design Principles (2/2)</a:t>
            </a:r>
            <a:endParaRPr/>
          </a:p>
        </p:txBody>
      </p:sp>
      <p:sp>
        <p:nvSpPr>
          <p:cNvPr id="962" name="Google Shape;962;p64"/>
          <p:cNvSpPr/>
          <p:nvPr/>
        </p:nvSpPr>
        <p:spPr>
          <a:xfrm>
            <a:off x="200225" y="113904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Domain driven MCP Development</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MCP servers must be designed and deployed using Domain driven Design(DDD) principles – where capabilities are exposed along bounded contexts rather than as monolithic endpoints . This will enable multi-tenancy, capability isolation and seamless cross domain reuse</a:t>
            </a:r>
            <a:endParaRPr/>
          </a:p>
          <a:p>
            <a:pPr marL="0" marR="0" lvl="0" indent="0" algn="l" rtl="0">
              <a:lnSpc>
                <a:spcPct val="115000"/>
              </a:lnSpc>
              <a:spcBef>
                <a:spcPts val="0"/>
              </a:spcBef>
              <a:spcAft>
                <a:spcPts val="0"/>
              </a:spcAft>
              <a:buNone/>
            </a:pP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None/>
            </a:pP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963" name="Google Shape;963;p64"/>
          <p:cNvSpPr/>
          <p:nvPr/>
        </p:nvSpPr>
        <p:spPr>
          <a:xfrm>
            <a:off x="3232125" y="113904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Data to Model and Model to Data</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In Agentic Architecture, we must accommodate both “data to model” and “model to data” patterns. Data to model is when we ingest the data from source systems and vectorize them in vector stores. Model to Data is when the model retrieves the data from its source. </a:t>
            </a:r>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chemeClr val="accent1"/>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chemeClr val="accent1"/>
                </a:solidFill>
                <a:latin typeface="Roboto Condensed"/>
                <a:ea typeface="Roboto Condensed"/>
                <a:cs typeface="Roboto Condensed"/>
                <a:sym typeface="Roboto Condensed"/>
              </a:rPr>
            </a:br>
            <a:br>
              <a:rPr lang="en-US" sz="1000" b="0" i="0" u="none" strike="noStrike" cap="none">
                <a:solidFill>
                  <a:schemeClr val="accent1"/>
                </a:solidFill>
                <a:latin typeface="Roboto Condensed"/>
                <a:ea typeface="Roboto Condensed"/>
                <a:cs typeface="Roboto Condensed"/>
                <a:sym typeface="Roboto Condensed"/>
              </a:rPr>
            </a:br>
            <a:endParaRPr sz="1000" b="0" i="0" u="none" strike="noStrike" cap="none">
              <a:solidFill>
                <a:schemeClr val="accent1"/>
              </a:solidFill>
              <a:latin typeface="Roboto Condensed"/>
              <a:ea typeface="Roboto Condensed"/>
              <a:cs typeface="Roboto Condensed"/>
              <a:sym typeface="Roboto Condensed"/>
            </a:endParaRPr>
          </a:p>
        </p:txBody>
      </p:sp>
      <p:sp>
        <p:nvSpPr>
          <p:cNvPr id="964" name="Google Shape;964;p64"/>
          <p:cNvSpPr/>
          <p:nvPr/>
        </p:nvSpPr>
        <p:spPr>
          <a:xfrm>
            <a:off x="6264000" y="113904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Configurable Agents</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Agent behavior must be configurable – allowing prompts, tools , policies and underlying models to be externally defined and dynamically adjusted – so that the agent can evolve without significant code changes as the AI landscape and enterprise requirements continue to evolve</a:t>
            </a:r>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chemeClr val="accent1"/>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chemeClr val="accent1"/>
                </a:solidFill>
                <a:latin typeface="Roboto Condensed"/>
                <a:ea typeface="Roboto Condensed"/>
                <a:cs typeface="Roboto Condensed"/>
                <a:sym typeface="Roboto Condensed"/>
              </a:rPr>
            </a:br>
            <a:br>
              <a:rPr lang="en-US" sz="1000" b="0" i="0" u="none" strike="noStrike" cap="none">
                <a:solidFill>
                  <a:schemeClr val="accent1"/>
                </a:solidFill>
                <a:latin typeface="Roboto Condensed"/>
                <a:ea typeface="Roboto Condensed"/>
                <a:cs typeface="Roboto Condensed"/>
                <a:sym typeface="Roboto Condensed"/>
              </a:rPr>
            </a:br>
            <a:endParaRPr sz="1000" b="0" i="0" u="none" strike="noStrike" cap="none">
              <a:solidFill>
                <a:schemeClr val="accent1"/>
              </a:solidFill>
              <a:latin typeface="Roboto Condensed"/>
              <a:ea typeface="Roboto Condensed"/>
              <a:cs typeface="Roboto Condensed"/>
              <a:sym typeface="Roboto Condensed"/>
            </a:endParaRPr>
          </a:p>
        </p:txBody>
      </p:sp>
      <p:sp>
        <p:nvSpPr>
          <p:cNvPr id="965" name="Google Shape;965;p64"/>
          <p:cNvSpPr/>
          <p:nvPr/>
        </p:nvSpPr>
        <p:spPr>
          <a:xfrm>
            <a:off x="9295875" y="113904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Protocol Aware Agents</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Agent frameworks must natively support standardized interaction protocols such as A2A, so that agents automatically produce protocol-compliant messages, actions, status and tasks without developers manually instrumenting the protocol logic. Where native support is not there, reusable protocol adapters to be provided.</a:t>
            </a:r>
            <a:endParaRPr/>
          </a:p>
          <a:p>
            <a:pPr marL="0" marR="0" lvl="0" indent="0" algn="l" rtl="0">
              <a:lnSpc>
                <a:spcPct val="115000"/>
              </a:lnSpc>
              <a:spcBef>
                <a:spcPts val="0"/>
              </a:spcBef>
              <a:spcAft>
                <a:spcPts val="0"/>
              </a:spcAft>
              <a:buClr>
                <a:schemeClr val="dk1"/>
              </a:buClr>
              <a:buSzPts val="1000"/>
              <a:buFont typeface="Arial"/>
              <a:buNone/>
            </a:pPr>
            <a:endParaRPr sz="1000" b="0" i="0" u="none" strike="noStrike" cap="none">
              <a:solidFill>
                <a:schemeClr val="accent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chemeClr val="accent1"/>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chemeClr val="accent1"/>
                </a:solidFill>
                <a:latin typeface="Roboto Condensed"/>
                <a:ea typeface="Roboto Condensed"/>
                <a:cs typeface="Roboto Condensed"/>
                <a:sym typeface="Roboto Condensed"/>
              </a:rPr>
            </a:br>
            <a:br>
              <a:rPr lang="en-US" sz="1000" b="0" i="0" u="none" strike="noStrike" cap="none">
                <a:solidFill>
                  <a:schemeClr val="accent1"/>
                </a:solidFill>
                <a:latin typeface="Roboto Condensed"/>
                <a:ea typeface="Roboto Condensed"/>
                <a:cs typeface="Roboto Condensed"/>
                <a:sym typeface="Roboto Condensed"/>
              </a:rPr>
            </a:br>
            <a:endParaRPr sz="1000" b="0" i="0" u="none" strike="noStrike" cap="none">
              <a:solidFill>
                <a:schemeClr val="accent1"/>
              </a:solidFill>
              <a:latin typeface="Roboto Condensed"/>
              <a:ea typeface="Roboto Condensed"/>
              <a:cs typeface="Roboto Condensed"/>
              <a:sym typeface="Roboto Condensed"/>
            </a:endParaRPr>
          </a:p>
        </p:txBody>
      </p:sp>
      <p:sp>
        <p:nvSpPr>
          <p:cNvPr id="966" name="Google Shape;966;p64"/>
          <p:cNvSpPr/>
          <p:nvPr/>
        </p:nvSpPr>
        <p:spPr>
          <a:xfrm>
            <a:off x="224200" y="5420458"/>
            <a:ext cx="11790600" cy="4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000"/>
              <a:buFont typeface="Arial"/>
              <a:buNone/>
            </a:pPr>
            <a:r>
              <a:rPr lang="en-US" sz="1200" b="1" u="sng">
                <a:solidFill>
                  <a:schemeClr val="hlink"/>
                </a:solidFill>
                <a:latin typeface="Roboto Condensed"/>
                <a:ea typeface="Roboto Condensed"/>
                <a:cs typeface="Roboto Condensed"/>
                <a:sym typeface="Roboto Condensed"/>
                <a:hlinkClick r:id="rId3" action="ppaction://hlinksldjump"/>
              </a:rPr>
              <a:t>Additional Details</a:t>
            </a:r>
            <a:endParaRPr sz="1000" b="1" i="0" u="none" strike="noStrike" cap="none">
              <a:solidFill>
                <a:srgbClr val="000000"/>
              </a:solidFill>
              <a:latin typeface="Roboto Condensed"/>
              <a:ea typeface="Roboto Condensed"/>
              <a:cs typeface="Roboto Condensed"/>
              <a:sym typeface="Roboto Condense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65"/>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AI Governance | Design Principles</a:t>
            </a:r>
            <a:endParaRPr/>
          </a:p>
        </p:txBody>
      </p:sp>
      <p:sp>
        <p:nvSpPr>
          <p:cNvPr id="972" name="Google Shape;972;p65"/>
          <p:cNvSpPr/>
          <p:nvPr/>
        </p:nvSpPr>
        <p:spPr>
          <a:xfrm>
            <a:off x="200225" y="113904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Certification as Pipeline</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Agent governance should be a pipeline (dev-&gt;stage-&gt;prod) with clear “promotion” criteria. Certification is the gate that confirms an agent met required security and evaluation thresholds for its risk tier</a:t>
            </a:r>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B1CDFB"/>
                </a:solidFill>
                <a:latin typeface="Roboto Condensed"/>
                <a:ea typeface="Roboto Condensed"/>
                <a:cs typeface="Roboto Condensed"/>
                <a:sym typeface="Roboto Condensed"/>
              </a:rPr>
            </a:br>
            <a:br>
              <a:rPr lang="en-US" sz="1000" b="0" i="0" u="none" strike="noStrike" cap="none">
                <a:solidFill>
                  <a:srgbClr val="B1CDFB"/>
                </a:solidFill>
                <a:latin typeface="Roboto Condensed"/>
                <a:ea typeface="Roboto Condensed"/>
                <a:cs typeface="Roboto Condensed"/>
                <a:sym typeface="Roboto Condensed"/>
              </a:rPr>
            </a:br>
            <a:endParaRPr sz="1000" b="0" i="0" u="none" strike="noStrike" cap="none">
              <a:solidFill>
                <a:srgbClr val="B1CDFB"/>
              </a:solidFill>
              <a:latin typeface="Roboto Condensed"/>
              <a:ea typeface="Roboto Condensed"/>
              <a:cs typeface="Roboto Condensed"/>
              <a:sym typeface="Roboto Condensed"/>
            </a:endParaRPr>
          </a:p>
        </p:txBody>
      </p:sp>
      <p:sp>
        <p:nvSpPr>
          <p:cNvPr id="973" name="Google Shape;973;p65"/>
          <p:cNvSpPr/>
          <p:nvPr/>
        </p:nvSpPr>
        <p:spPr>
          <a:xfrm>
            <a:off x="3232125" y="113904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Risk-tiered Controls </a:t>
            </a:r>
            <a:endParaRPr/>
          </a:p>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(Policy Profiles)</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Not all agents need the same rigor. Define tiers and scale requirements for evaluation coverage, approval depth and security restrictions accordingly.</a:t>
            </a:r>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B1CDFB"/>
                </a:solidFill>
                <a:latin typeface="Roboto Condensed"/>
                <a:ea typeface="Roboto Condensed"/>
                <a:cs typeface="Roboto Condensed"/>
                <a:sym typeface="Roboto Condensed"/>
              </a:rPr>
            </a:br>
            <a:br>
              <a:rPr lang="en-US" sz="1000" b="0" i="0" u="none" strike="noStrike" cap="none">
                <a:solidFill>
                  <a:srgbClr val="B1CDFB"/>
                </a:solidFill>
                <a:latin typeface="Roboto Condensed"/>
                <a:ea typeface="Roboto Condensed"/>
                <a:cs typeface="Roboto Condensed"/>
                <a:sym typeface="Roboto Condensed"/>
              </a:rPr>
            </a:br>
            <a:endParaRPr sz="1000" b="0" i="0" u="none" strike="noStrike" cap="none">
              <a:solidFill>
                <a:srgbClr val="B1CDFB"/>
              </a:solidFill>
              <a:latin typeface="Roboto Condensed"/>
              <a:ea typeface="Roboto Condensed"/>
              <a:cs typeface="Roboto Condensed"/>
              <a:sym typeface="Roboto Condensed"/>
            </a:endParaRPr>
          </a:p>
        </p:txBody>
      </p:sp>
      <p:sp>
        <p:nvSpPr>
          <p:cNvPr id="974" name="Google Shape;974;p65"/>
          <p:cNvSpPr/>
          <p:nvPr/>
        </p:nvSpPr>
        <p:spPr>
          <a:xfrm>
            <a:off x="6264000" y="113904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Standardized Artifacts </a:t>
            </a:r>
            <a:endParaRPr/>
          </a:p>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via Agent Card</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Every agent must ship with an Agent Card that document's purpose, intended users, tool/data access, guardrails, evaluation results, known </a:t>
            </a:r>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B1CDFB"/>
                </a:solidFill>
                <a:latin typeface="Roboto Condensed"/>
                <a:ea typeface="Roboto Condensed"/>
                <a:cs typeface="Roboto Condensed"/>
                <a:sym typeface="Roboto Condensed"/>
              </a:rPr>
            </a:br>
            <a:br>
              <a:rPr lang="en-US" sz="1000" b="0" i="0" u="none" strike="noStrike" cap="none">
                <a:solidFill>
                  <a:srgbClr val="B1CDFB"/>
                </a:solidFill>
                <a:latin typeface="Roboto Condensed"/>
                <a:ea typeface="Roboto Condensed"/>
                <a:cs typeface="Roboto Condensed"/>
                <a:sym typeface="Roboto Condensed"/>
              </a:rPr>
            </a:br>
            <a:endParaRPr sz="1000" b="0" i="0" u="none" strike="noStrike" cap="none">
              <a:solidFill>
                <a:srgbClr val="B1CDFB"/>
              </a:solidFill>
              <a:latin typeface="Roboto Condensed"/>
              <a:ea typeface="Roboto Condensed"/>
              <a:cs typeface="Roboto Condensed"/>
              <a:sym typeface="Roboto Condensed"/>
            </a:endParaRPr>
          </a:p>
        </p:txBody>
      </p:sp>
      <p:sp>
        <p:nvSpPr>
          <p:cNvPr id="975" name="Google Shape;975;p65"/>
          <p:cNvSpPr/>
          <p:nvPr/>
        </p:nvSpPr>
        <p:spPr>
          <a:xfrm>
            <a:off x="9295875" y="113904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Registry as the Single Source of truth with Immutable Versioning</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The Agent registry should hold the canonical, versioned definition of each agent. Treat production agents as immutable releases-changes require a new version + recertification</a:t>
            </a:r>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B1CDFB"/>
                </a:solidFill>
                <a:latin typeface="Roboto Condensed"/>
                <a:ea typeface="Roboto Condensed"/>
                <a:cs typeface="Roboto Condensed"/>
                <a:sym typeface="Roboto Condensed"/>
              </a:rPr>
            </a:br>
            <a:endParaRPr sz="1000" b="0" i="0" u="none" strike="noStrike" cap="none">
              <a:solidFill>
                <a:srgbClr val="B1CDFB"/>
              </a:solidFill>
              <a:latin typeface="Roboto Condensed"/>
              <a:ea typeface="Roboto Condensed"/>
              <a:cs typeface="Roboto Condensed"/>
              <a:sym typeface="Roboto Condensed"/>
            </a:endParaRPr>
          </a:p>
        </p:txBody>
      </p:sp>
      <p:sp>
        <p:nvSpPr>
          <p:cNvPr id="976" name="Google Shape;976;p65"/>
          <p:cNvSpPr/>
          <p:nvPr/>
        </p:nvSpPr>
        <p:spPr>
          <a:xfrm>
            <a:off x="200225" y="329609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Identity-first Security with least Privilege by Default</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Each agent has a unique agent identity used for authN/authZ, policy enforcement, and audit logs. Grant least privilege(scoped tools, minimal data, time bound credentials) and prefer just-in-time access for sensitive actions</a:t>
            </a: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B1CDFB"/>
                </a:solidFill>
                <a:latin typeface="Roboto Condensed"/>
                <a:ea typeface="Roboto Condensed"/>
                <a:cs typeface="Roboto Condensed"/>
                <a:sym typeface="Roboto Condensed"/>
              </a:rPr>
            </a:br>
            <a:br>
              <a:rPr lang="en-US" sz="1000" b="0" i="0" u="none" strike="noStrike" cap="none">
                <a:solidFill>
                  <a:srgbClr val="B1CDFB"/>
                </a:solidFill>
                <a:latin typeface="Roboto Condensed"/>
                <a:ea typeface="Roboto Condensed"/>
                <a:cs typeface="Roboto Condensed"/>
                <a:sym typeface="Roboto Condensed"/>
              </a:rPr>
            </a:br>
            <a:endParaRPr sz="1000" b="0" i="0" u="none" strike="noStrike" cap="none">
              <a:solidFill>
                <a:srgbClr val="B1CDFB"/>
              </a:solidFill>
              <a:latin typeface="Roboto Condensed"/>
              <a:ea typeface="Roboto Condensed"/>
              <a:cs typeface="Roboto Condensed"/>
              <a:sym typeface="Roboto Condensed"/>
            </a:endParaRPr>
          </a:p>
        </p:txBody>
      </p:sp>
      <p:sp>
        <p:nvSpPr>
          <p:cNvPr id="977" name="Google Shape;977;p65"/>
          <p:cNvSpPr/>
          <p:nvPr/>
        </p:nvSpPr>
        <p:spPr>
          <a:xfrm>
            <a:off x="3232125" y="329609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Full Traceability and Auditability End-to End</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Every run should produce a trace: inputs, decisions, tool calls, outputs and policy decisions, linked to the agent version in the registry. </a:t>
            </a:r>
            <a:endParaRPr/>
          </a:p>
          <a:p>
            <a:pPr marL="0" marR="0" lvl="0" indent="0" algn="l" rtl="0">
              <a:lnSpc>
                <a:spcPct val="115000"/>
              </a:lnSpc>
              <a:spcBef>
                <a:spcPts val="0"/>
              </a:spcBef>
              <a:spcAft>
                <a:spcPts val="0"/>
              </a:spcAft>
              <a:buClr>
                <a:schemeClr val="dk1"/>
              </a:buClr>
              <a:buSzPts val="1000"/>
              <a:buFont typeface="Arial"/>
              <a:buNone/>
            </a:pPr>
            <a:endParaRPr sz="10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B1CDFB"/>
                </a:solidFill>
                <a:latin typeface="Roboto Condensed"/>
                <a:ea typeface="Roboto Condensed"/>
                <a:cs typeface="Roboto Condensed"/>
                <a:sym typeface="Roboto Condensed"/>
              </a:rPr>
            </a:br>
            <a:br>
              <a:rPr lang="en-US" sz="1000" b="0" i="0" u="none" strike="noStrike" cap="none">
                <a:solidFill>
                  <a:srgbClr val="B1CDFB"/>
                </a:solidFill>
                <a:latin typeface="Roboto Condensed"/>
                <a:ea typeface="Roboto Condensed"/>
                <a:cs typeface="Roboto Condensed"/>
                <a:sym typeface="Roboto Condensed"/>
              </a:rPr>
            </a:br>
            <a:endParaRPr sz="1000" b="0" i="0" u="none" strike="noStrike" cap="none">
              <a:solidFill>
                <a:srgbClr val="B1CDFB"/>
              </a:solidFill>
              <a:latin typeface="Roboto Condensed"/>
              <a:ea typeface="Roboto Condensed"/>
              <a:cs typeface="Roboto Condensed"/>
              <a:sym typeface="Roboto Condensed"/>
            </a:endParaRPr>
          </a:p>
        </p:txBody>
      </p:sp>
      <p:sp>
        <p:nvSpPr>
          <p:cNvPr id="978" name="Google Shape;978;p65"/>
          <p:cNvSpPr/>
          <p:nvPr/>
        </p:nvSpPr>
        <p:spPr>
          <a:xfrm>
            <a:off x="6264000" y="329609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Operational Guardrails + Kill Switches</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Governance should include runtime controls, rate limits, spend/usage budgets, escalation rules and the ability to immediately disable an agent or revoke credentials if something goes wrong.</a:t>
            </a:r>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B1CDFB"/>
                </a:solidFill>
                <a:latin typeface="Roboto Condensed"/>
                <a:ea typeface="Roboto Condensed"/>
                <a:cs typeface="Roboto Condensed"/>
                <a:sym typeface="Roboto Condensed"/>
              </a:rPr>
            </a:br>
            <a:br>
              <a:rPr lang="en-US" sz="1000" b="0" i="0" u="none" strike="noStrike" cap="none">
                <a:solidFill>
                  <a:srgbClr val="B1CDFB"/>
                </a:solidFill>
                <a:latin typeface="Roboto Condensed"/>
                <a:ea typeface="Roboto Condensed"/>
                <a:cs typeface="Roboto Condensed"/>
                <a:sym typeface="Roboto Condensed"/>
              </a:rPr>
            </a:br>
            <a:endParaRPr sz="1000" b="0" i="0" u="none" strike="noStrike" cap="none">
              <a:solidFill>
                <a:srgbClr val="B1CDFB"/>
              </a:solidFill>
              <a:latin typeface="Roboto Condensed"/>
              <a:ea typeface="Roboto Condensed"/>
              <a:cs typeface="Roboto Condensed"/>
              <a:sym typeface="Roboto Condensed"/>
            </a:endParaRPr>
          </a:p>
        </p:txBody>
      </p:sp>
      <p:sp>
        <p:nvSpPr>
          <p:cNvPr id="979" name="Google Shape;979;p65"/>
          <p:cNvSpPr/>
          <p:nvPr/>
        </p:nvSpPr>
        <p:spPr>
          <a:xfrm>
            <a:off x="224200" y="5420458"/>
            <a:ext cx="11790600" cy="4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000"/>
              <a:buFont typeface="Arial"/>
              <a:buNone/>
            </a:pPr>
            <a:r>
              <a:rPr lang="en-US" sz="1200" b="1" u="sng">
                <a:solidFill>
                  <a:schemeClr val="hlink"/>
                </a:solidFill>
                <a:latin typeface="Roboto Condensed"/>
                <a:ea typeface="Roboto Condensed"/>
                <a:cs typeface="Roboto Condensed"/>
                <a:sym typeface="Roboto Condensed"/>
                <a:hlinkClick r:id="rId3" action="ppaction://hlinksldjump"/>
              </a:rPr>
              <a:t>Additional Details</a:t>
            </a:r>
            <a:endParaRPr sz="1000" b="1" i="0" u="none" strike="noStrike" cap="none">
              <a:solidFill>
                <a:srgbClr val="000000"/>
              </a:solidFill>
              <a:latin typeface="Roboto Condensed"/>
              <a:ea typeface="Roboto Condensed"/>
              <a:cs typeface="Roboto Condensed"/>
              <a:sym typeface="Roboto Condense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66"/>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AI Operations | Design Principles</a:t>
            </a:r>
            <a:endParaRPr/>
          </a:p>
        </p:txBody>
      </p:sp>
      <p:sp>
        <p:nvSpPr>
          <p:cNvPr id="985" name="Google Shape;985;p66"/>
          <p:cNvSpPr/>
          <p:nvPr/>
        </p:nvSpPr>
        <p:spPr>
          <a:xfrm>
            <a:off x="200225" y="113904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Prompt as Code</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Prompt templates must live in source control with change history</a:t>
            </a:r>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B1CDFB"/>
                </a:solidFill>
                <a:latin typeface="Roboto Condensed"/>
                <a:ea typeface="Roboto Condensed"/>
                <a:cs typeface="Roboto Condensed"/>
                <a:sym typeface="Roboto Condensed"/>
              </a:rPr>
            </a:br>
            <a:br>
              <a:rPr lang="en-US" sz="1000" b="0" i="0" u="none" strike="noStrike" cap="none">
                <a:solidFill>
                  <a:srgbClr val="B1CDFB"/>
                </a:solidFill>
                <a:latin typeface="Roboto Condensed"/>
                <a:ea typeface="Roboto Condensed"/>
                <a:cs typeface="Roboto Condensed"/>
                <a:sym typeface="Roboto Condensed"/>
              </a:rPr>
            </a:br>
            <a:endParaRPr sz="1000" b="0" i="0" u="none" strike="noStrike" cap="none">
              <a:solidFill>
                <a:srgbClr val="B1CDFB"/>
              </a:solidFill>
              <a:latin typeface="Roboto Condensed"/>
              <a:ea typeface="Roboto Condensed"/>
              <a:cs typeface="Roboto Condensed"/>
              <a:sym typeface="Roboto Condensed"/>
            </a:endParaRPr>
          </a:p>
        </p:txBody>
      </p:sp>
      <p:sp>
        <p:nvSpPr>
          <p:cNvPr id="986" name="Google Shape;986;p66"/>
          <p:cNvSpPr/>
          <p:nvPr/>
        </p:nvSpPr>
        <p:spPr>
          <a:xfrm>
            <a:off x="3232125" y="113904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Model Routing</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Route by use-case and risk tier: cheaper models for low-risk tasks , stronger models for complex/high impact tasks with automatic fallback</a:t>
            </a:r>
            <a:endParaRPr/>
          </a:p>
          <a:p>
            <a:pPr marL="0" marR="0" lvl="0" indent="0" algn="l" rtl="0">
              <a:lnSpc>
                <a:spcPct val="115000"/>
              </a:lnSpc>
              <a:spcBef>
                <a:spcPts val="0"/>
              </a:spcBef>
              <a:spcAft>
                <a:spcPts val="0"/>
              </a:spcAft>
              <a:buNone/>
            </a:pPr>
            <a:r>
              <a:rPr lang="en-US" sz="1000" b="0" i="0" u="none" strike="noStrike" cap="none">
                <a:solidFill>
                  <a:schemeClr val="dk1"/>
                </a:solidFill>
                <a:latin typeface="Roboto Condensed"/>
                <a:ea typeface="Roboto Condensed"/>
                <a:cs typeface="Roboto Condensed"/>
                <a:sym typeface="Roboto Condensed"/>
              </a:rPr>
              <a:t>.</a:t>
            </a:r>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B1CDFB"/>
                </a:solidFill>
                <a:latin typeface="Roboto Condensed"/>
                <a:ea typeface="Roboto Condensed"/>
                <a:cs typeface="Roboto Condensed"/>
                <a:sym typeface="Roboto Condensed"/>
              </a:rPr>
            </a:br>
            <a:br>
              <a:rPr lang="en-US" sz="1000" b="0" i="0" u="none" strike="noStrike" cap="none">
                <a:solidFill>
                  <a:srgbClr val="B1CDFB"/>
                </a:solidFill>
                <a:latin typeface="Roboto Condensed"/>
                <a:ea typeface="Roboto Condensed"/>
                <a:cs typeface="Roboto Condensed"/>
                <a:sym typeface="Roboto Condensed"/>
              </a:rPr>
            </a:br>
            <a:endParaRPr sz="1000" b="0" i="0" u="none" strike="noStrike" cap="none">
              <a:solidFill>
                <a:srgbClr val="B1CDFB"/>
              </a:solidFill>
              <a:latin typeface="Roboto Condensed"/>
              <a:ea typeface="Roboto Condensed"/>
              <a:cs typeface="Roboto Condensed"/>
              <a:sym typeface="Roboto Condensed"/>
            </a:endParaRPr>
          </a:p>
        </p:txBody>
      </p:sp>
      <p:sp>
        <p:nvSpPr>
          <p:cNvPr id="987" name="Google Shape;987;p66"/>
          <p:cNvSpPr/>
          <p:nvPr/>
        </p:nvSpPr>
        <p:spPr>
          <a:xfrm>
            <a:off x="6264000" y="113904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Cost Controls</a:t>
            </a:r>
            <a:endParaRPr/>
          </a:p>
          <a:p>
            <a:pPr marL="0" marR="0" lvl="0" indent="0" algn="l" rtl="0">
              <a:lnSpc>
                <a:spcPct val="100000"/>
              </a:lnSpc>
              <a:spcBef>
                <a:spcPts val="0"/>
              </a:spcBef>
              <a:spcAft>
                <a:spcPts val="0"/>
              </a:spcAft>
              <a:buNone/>
            </a:pPr>
            <a:r>
              <a:rPr lang="en-US" sz="1000" b="0" i="0" u="none" strike="noStrike" cap="none">
                <a:solidFill>
                  <a:srgbClr val="000000"/>
                </a:solidFill>
                <a:latin typeface="Roboto Condensed"/>
                <a:ea typeface="Roboto Condensed"/>
                <a:cs typeface="Roboto Condensed"/>
                <a:sym typeface="Roboto Condensed"/>
              </a:rPr>
              <a:t>Budgets, rate limits, caching and unit cost tracking are built into platform observability so that spend scales predictably</a:t>
            </a:r>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B1CDFB"/>
                </a:solidFill>
                <a:latin typeface="Roboto Condensed"/>
                <a:ea typeface="Roboto Condensed"/>
                <a:cs typeface="Roboto Condensed"/>
                <a:sym typeface="Roboto Condensed"/>
              </a:rPr>
            </a:br>
            <a:br>
              <a:rPr lang="en-US" sz="1000" b="0" i="0" u="none" strike="noStrike" cap="none">
                <a:solidFill>
                  <a:srgbClr val="B1CDFB"/>
                </a:solidFill>
                <a:latin typeface="Roboto Condensed"/>
                <a:ea typeface="Roboto Condensed"/>
                <a:cs typeface="Roboto Condensed"/>
                <a:sym typeface="Roboto Condensed"/>
              </a:rPr>
            </a:br>
            <a:endParaRPr sz="1000" b="0" i="0" u="none" strike="noStrike" cap="none">
              <a:solidFill>
                <a:srgbClr val="B1CDFB"/>
              </a:solidFill>
              <a:latin typeface="Roboto Condensed"/>
              <a:ea typeface="Roboto Condensed"/>
              <a:cs typeface="Roboto Condensed"/>
              <a:sym typeface="Roboto Condensed"/>
            </a:endParaRPr>
          </a:p>
        </p:txBody>
      </p:sp>
      <p:sp>
        <p:nvSpPr>
          <p:cNvPr id="988" name="Google Shape;988;p66"/>
          <p:cNvSpPr/>
          <p:nvPr/>
        </p:nvSpPr>
        <p:spPr>
          <a:xfrm>
            <a:off x="9295875" y="113904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Feedback Driven Iteration Loops</a:t>
            </a:r>
            <a:endParaRPr/>
          </a:p>
          <a:p>
            <a:pPr marL="0" marR="0" lvl="0" indent="0" algn="l" rtl="0">
              <a:lnSpc>
                <a:spcPct val="100000"/>
              </a:lnSpc>
              <a:spcBef>
                <a:spcPts val="0"/>
              </a:spcBef>
              <a:spcAft>
                <a:spcPts val="0"/>
              </a:spcAft>
              <a:buNone/>
            </a:pPr>
            <a:r>
              <a:rPr lang="en-US" sz="1000" b="0" i="0" u="none" strike="noStrike" cap="none">
                <a:solidFill>
                  <a:srgbClr val="000000"/>
                </a:solidFill>
                <a:latin typeface="Roboto Condensed"/>
                <a:ea typeface="Roboto Condensed"/>
                <a:cs typeface="Roboto Condensed"/>
                <a:sym typeface="Roboto Condensed"/>
              </a:rPr>
              <a:t>Capture human feedback and production traces, convert them into test cases, and continuously improve prompts and agent output efficiency</a:t>
            </a:r>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B1CDFB"/>
                </a:solidFill>
                <a:latin typeface="Roboto Condensed"/>
                <a:ea typeface="Roboto Condensed"/>
                <a:cs typeface="Roboto Condensed"/>
                <a:sym typeface="Roboto Condensed"/>
              </a:rPr>
            </a:br>
            <a:endParaRPr sz="1000" b="0" i="0" u="none" strike="noStrike" cap="none">
              <a:solidFill>
                <a:srgbClr val="B1CDFB"/>
              </a:solidFill>
              <a:latin typeface="Roboto Condensed"/>
              <a:ea typeface="Roboto Condensed"/>
              <a:cs typeface="Roboto Condensed"/>
              <a:sym typeface="Roboto Condensed"/>
            </a:endParaRPr>
          </a:p>
        </p:txBody>
      </p:sp>
      <p:sp>
        <p:nvSpPr>
          <p:cNvPr id="989" name="Google Shape;989;p66"/>
          <p:cNvSpPr/>
          <p:nvPr/>
        </p:nvSpPr>
        <p:spPr>
          <a:xfrm>
            <a:off x="200225" y="329609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Feedback Driven Iteration Loops</a:t>
            </a:r>
            <a:endParaRPr/>
          </a:p>
          <a:p>
            <a:pPr marL="0" marR="0" lvl="0" indent="0" algn="l" rtl="0">
              <a:lnSpc>
                <a:spcPct val="100000"/>
              </a:lnSpc>
              <a:spcBef>
                <a:spcPts val="0"/>
              </a:spcBef>
              <a:spcAft>
                <a:spcPts val="0"/>
              </a:spcAft>
              <a:buNone/>
            </a:pPr>
            <a:r>
              <a:rPr lang="en-US" sz="1000" b="0" i="0" u="none" strike="noStrike" cap="none">
                <a:solidFill>
                  <a:srgbClr val="000000"/>
                </a:solidFill>
                <a:latin typeface="Roboto Condensed"/>
                <a:ea typeface="Roboto Condensed"/>
                <a:cs typeface="Roboto Condensed"/>
                <a:sym typeface="Roboto Condensed"/>
              </a:rPr>
              <a:t>Capture human feedback and production traces, convert them into test cases, and continuously improve prompts and agent output efficiency</a:t>
            </a:r>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B1CDFB"/>
                </a:solidFill>
                <a:latin typeface="Roboto Condensed"/>
                <a:ea typeface="Roboto Condensed"/>
                <a:cs typeface="Roboto Condensed"/>
                <a:sym typeface="Roboto Condensed"/>
              </a:rPr>
            </a:br>
            <a:br>
              <a:rPr lang="en-US" sz="1000" b="0" i="0" u="none" strike="noStrike" cap="none">
                <a:solidFill>
                  <a:srgbClr val="B1CDFB"/>
                </a:solidFill>
                <a:latin typeface="Roboto Condensed"/>
                <a:ea typeface="Roboto Condensed"/>
                <a:cs typeface="Roboto Condensed"/>
                <a:sym typeface="Roboto Condensed"/>
              </a:rPr>
            </a:br>
            <a:endParaRPr sz="1000" b="0" i="0" u="none" strike="noStrike" cap="none">
              <a:solidFill>
                <a:srgbClr val="B1CDFB"/>
              </a:solidFill>
              <a:latin typeface="Roboto Condensed"/>
              <a:ea typeface="Roboto Condensed"/>
              <a:cs typeface="Roboto Condensed"/>
              <a:sym typeface="Roboto Condensed"/>
            </a:endParaRPr>
          </a:p>
        </p:txBody>
      </p:sp>
      <p:sp>
        <p:nvSpPr>
          <p:cNvPr id="990" name="Google Shape;990;p66"/>
          <p:cNvSpPr/>
          <p:nvPr/>
        </p:nvSpPr>
        <p:spPr>
          <a:xfrm>
            <a:off x="3232125" y="3296099"/>
            <a:ext cx="2743200" cy="19602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rgbClr val="0C5ADB"/>
                </a:solidFill>
                <a:latin typeface="Roboto Condensed"/>
                <a:ea typeface="Roboto Condensed"/>
                <a:cs typeface="Roboto Condensed"/>
                <a:sym typeface="Roboto Condensed"/>
              </a:rPr>
              <a:t>Centralized Policy Enforcement</a:t>
            </a:r>
            <a:endParaRPr/>
          </a:p>
          <a:p>
            <a:pPr marL="0" marR="0" lvl="0" indent="0" algn="l" rtl="0">
              <a:lnSpc>
                <a:spcPct val="100000"/>
              </a:lnSpc>
              <a:spcBef>
                <a:spcPts val="0"/>
              </a:spcBef>
              <a:spcAft>
                <a:spcPts val="0"/>
              </a:spcAft>
              <a:buNone/>
            </a:pPr>
            <a:r>
              <a:rPr lang="en-US" sz="1000" b="0" i="0" u="none" strike="noStrike" cap="none">
                <a:solidFill>
                  <a:srgbClr val="000000"/>
                </a:solidFill>
                <a:latin typeface="Roboto Condensed"/>
                <a:ea typeface="Roboto Condensed"/>
                <a:cs typeface="Roboto Condensed"/>
                <a:sym typeface="Roboto Condensed"/>
              </a:rPr>
              <a:t>All model traffic flows through the gateway so auth, content/PII policies, tool/MCP allowlists, and tenant controls are enforced consistently</a:t>
            </a:r>
            <a:endParaRPr/>
          </a:p>
          <a:p>
            <a:pPr marL="0" marR="0" lvl="0" indent="0" algn="l" rtl="0">
              <a:lnSpc>
                <a:spcPct val="115000"/>
              </a:lnSpc>
              <a:spcBef>
                <a:spcPts val="0"/>
              </a:spcBef>
              <a:spcAft>
                <a:spcPts val="0"/>
              </a:spcAft>
              <a:buClr>
                <a:schemeClr val="dk1"/>
              </a:buClr>
              <a:buSzPts val="1000"/>
              <a:buFont typeface="Arial"/>
              <a:buNone/>
            </a:pPr>
            <a:endParaRPr sz="10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B1CDFB"/>
                </a:solidFill>
                <a:latin typeface="Roboto Condensed"/>
                <a:ea typeface="Roboto Condensed"/>
                <a:cs typeface="Roboto Condensed"/>
                <a:sym typeface="Roboto Condensed"/>
              </a:rPr>
            </a:br>
            <a:br>
              <a:rPr lang="en-US" sz="1000" b="0" i="0" u="none" strike="noStrike" cap="none">
                <a:solidFill>
                  <a:srgbClr val="B1CDFB"/>
                </a:solidFill>
                <a:latin typeface="Roboto Condensed"/>
                <a:ea typeface="Roboto Condensed"/>
                <a:cs typeface="Roboto Condensed"/>
                <a:sym typeface="Roboto Condensed"/>
              </a:rPr>
            </a:br>
            <a:endParaRPr sz="1000" b="0" i="0" u="none" strike="noStrike" cap="none">
              <a:solidFill>
                <a:srgbClr val="B1CDFB"/>
              </a:solidFill>
              <a:latin typeface="Roboto Condensed"/>
              <a:ea typeface="Roboto Condensed"/>
              <a:cs typeface="Roboto Condensed"/>
              <a:sym typeface="Roboto Condensed"/>
            </a:endParaRPr>
          </a:p>
        </p:txBody>
      </p:sp>
      <p:sp>
        <p:nvSpPr>
          <p:cNvPr id="991" name="Google Shape;991;p66"/>
          <p:cNvSpPr/>
          <p:nvPr/>
        </p:nvSpPr>
        <p:spPr>
          <a:xfrm>
            <a:off x="224200" y="5420458"/>
            <a:ext cx="11790600" cy="4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000"/>
              <a:buFont typeface="Arial"/>
              <a:buNone/>
            </a:pPr>
            <a:r>
              <a:rPr lang="en-US" sz="1200" b="1" u="sng">
                <a:solidFill>
                  <a:schemeClr val="hlink"/>
                </a:solidFill>
                <a:latin typeface="Roboto Condensed"/>
                <a:ea typeface="Roboto Condensed"/>
                <a:cs typeface="Roboto Condensed"/>
                <a:sym typeface="Roboto Condensed"/>
                <a:hlinkClick r:id="rId3" action="ppaction://hlinksldjump"/>
              </a:rPr>
              <a:t>Additional Details</a:t>
            </a:r>
            <a:endParaRPr sz="1000" b="1" i="0" u="none" strike="noStrike" cap="none">
              <a:solidFill>
                <a:srgbClr val="000000"/>
              </a:solidFill>
              <a:latin typeface="Roboto Condensed"/>
              <a:ea typeface="Roboto Condensed"/>
              <a:cs typeface="Roboto Condensed"/>
              <a:sym typeface="Roboto Condense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67"/>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Arial"/>
              <a:buNone/>
            </a:pPr>
            <a:r>
              <a:rPr lang="en-US" sz="4000">
                <a:solidFill>
                  <a:srgbClr val="000000"/>
                </a:solidFill>
              </a:rPr>
              <a:t>Agentic AI Platform Roadmap</a:t>
            </a:r>
            <a:endParaRPr/>
          </a:p>
          <a:p>
            <a:pPr marL="457200" marR="0" lvl="0" indent="-228600" algn="l" rtl="0">
              <a:lnSpc>
                <a:spcPct val="90000"/>
              </a:lnSpc>
              <a:spcBef>
                <a:spcPts val="1000"/>
              </a:spcBef>
              <a:spcAft>
                <a:spcPts val="0"/>
              </a:spcAft>
              <a:buClr>
                <a:schemeClr val="dk1"/>
              </a:buClr>
              <a:buSzPts val="4800"/>
              <a:buFont typeface="Arial"/>
              <a:buNone/>
            </a:pPr>
            <a:endParaRPr sz="4000"/>
          </a:p>
        </p:txBody>
      </p:sp>
      <p:pic>
        <p:nvPicPr>
          <p:cNvPr id="997" name="Google Shape;997;p67"/>
          <p:cNvPicPr preferRelativeResize="0"/>
          <p:nvPr/>
        </p:nvPicPr>
        <p:blipFill rotWithShape="1">
          <a:blip r:embed="rId3">
            <a:alphaModFix/>
          </a:blip>
          <a:srcRect/>
          <a:stretch/>
        </p:blipFill>
        <p:spPr>
          <a:xfrm>
            <a:off x="1078158" y="825500"/>
            <a:ext cx="5207100" cy="5207100"/>
          </a:xfrm>
          <a:prstGeom prst="ellipse">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68"/>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20"/>
              <a:buNone/>
            </a:pPr>
            <a:r>
              <a:rPr lang="en-US"/>
              <a:t>Platform Capabilities Roadmap</a:t>
            </a:r>
            <a:endParaRPr/>
          </a:p>
        </p:txBody>
      </p:sp>
      <p:sp>
        <p:nvSpPr>
          <p:cNvPr id="1003" name="Google Shape;1003;p68"/>
          <p:cNvSpPr/>
          <p:nvPr/>
        </p:nvSpPr>
        <p:spPr>
          <a:xfrm>
            <a:off x="-6300" y="5881746"/>
            <a:ext cx="12198300" cy="976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04" name="Google Shape;1004;p68"/>
          <p:cNvSpPr/>
          <p:nvPr/>
        </p:nvSpPr>
        <p:spPr>
          <a:xfrm>
            <a:off x="-6300" y="1846046"/>
            <a:ext cx="11994300" cy="1228200"/>
          </a:xfrm>
          <a:prstGeom prst="rect">
            <a:avLst/>
          </a:prstGeom>
          <a:solidFill>
            <a:srgbClr val="E7E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Condensed"/>
                <a:ea typeface="Roboto Condensed"/>
                <a:cs typeface="Roboto Condensed"/>
                <a:sym typeface="Roboto Condensed"/>
              </a:rPr>
              <a:t>AI Operations</a:t>
            </a:r>
            <a:endParaRPr sz="1400" b="0" i="0" u="none" strike="noStrike" cap="none">
              <a:solidFill>
                <a:srgbClr val="000000"/>
              </a:solidFill>
              <a:latin typeface="Roboto Condensed"/>
              <a:ea typeface="Roboto Condensed"/>
              <a:cs typeface="Roboto Condensed"/>
              <a:sym typeface="Roboto Condensed"/>
            </a:endParaRPr>
          </a:p>
        </p:txBody>
      </p:sp>
      <p:sp>
        <p:nvSpPr>
          <p:cNvPr id="1005" name="Google Shape;1005;p68"/>
          <p:cNvSpPr txBox="1"/>
          <p:nvPr/>
        </p:nvSpPr>
        <p:spPr>
          <a:xfrm>
            <a:off x="9908469" y="115725"/>
            <a:ext cx="2171700" cy="602100"/>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rgbClr val="000000"/>
              </a:buClr>
              <a:buSzPts val="1100"/>
              <a:buFont typeface="Arial"/>
              <a:buNone/>
            </a:pPr>
            <a:r>
              <a:rPr lang="en-US" sz="1100" b="0" i="0" u="none" strike="noStrike" cap="none">
                <a:solidFill>
                  <a:srgbClr val="FFFFFF"/>
                </a:solidFill>
                <a:latin typeface="Roboto Condensed"/>
                <a:ea typeface="Roboto Condensed"/>
                <a:cs typeface="Roboto Condensed"/>
                <a:sym typeface="Roboto Condensed"/>
              </a:rPr>
              <a:t>Agentic capabilities with repeatable patterns go into the platform</a:t>
            </a:r>
            <a:endParaRPr sz="1100" b="0" i="0" u="none" strike="noStrike" cap="none">
              <a:solidFill>
                <a:srgbClr val="FFFFFF"/>
              </a:solidFill>
              <a:latin typeface="Roboto Condensed"/>
              <a:ea typeface="Roboto Condensed"/>
              <a:cs typeface="Roboto Condensed"/>
              <a:sym typeface="Roboto Condensed"/>
            </a:endParaRPr>
          </a:p>
        </p:txBody>
      </p:sp>
      <p:graphicFrame>
        <p:nvGraphicFramePr>
          <p:cNvPr id="1006" name="Google Shape;1006;p68"/>
          <p:cNvGraphicFramePr/>
          <p:nvPr/>
        </p:nvGraphicFramePr>
        <p:xfrm>
          <a:off x="86973" y="892399"/>
          <a:ext cx="3000000" cy="3000000"/>
        </p:xfrm>
        <a:graphic>
          <a:graphicData uri="http://schemas.openxmlformats.org/drawingml/2006/table">
            <a:tbl>
              <a:tblPr firstRow="1" bandRow="1">
                <a:noFill/>
                <a:tableStyleId>{D97ABCE1-8541-4B7E-89E1-7A8682356085}</a:tableStyleId>
              </a:tblPr>
              <a:tblGrid>
                <a:gridCol w="566575">
                  <a:extLst>
                    <a:ext uri="{9D8B030D-6E8A-4147-A177-3AD203B41FA5}">
                      <a16:colId xmlns:a16="http://schemas.microsoft.com/office/drawing/2014/main" val="20000"/>
                    </a:ext>
                  </a:extLst>
                </a:gridCol>
                <a:gridCol w="56657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FFFFFF"/>
                          </a:solidFill>
                          <a:latin typeface="Roboto"/>
                          <a:ea typeface="Roboto"/>
                          <a:cs typeface="Roboto"/>
                          <a:sym typeface="Roboto"/>
                        </a:rPr>
                        <a:t>Q3</a:t>
                      </a:r>
                      <a:endParaRPr sz="100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FFFFFF"/>
                          </a:solidFill>
                          <a:latin typeface="Roboto"/>
                          <a:ea typeface="Roboto"/>
                          <a:cs typeface="Roboto"/>
                          <a:sym typeface="Roboto"/>
                        </a:rPr>
                        <a:t>Q4</a:t>
                      </a:r>
                      <a:endParaRPr sz="100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cxnSp>
        <p:nvCxnSpPr>
          <p:cNvPr id="1007" name="Google Shape;1007;p68"/>
          <p:cNvCxnSpPr/>
          <p:nvPr/>
        </p:nvCxnSpPr>
        <p:spPr>
          <a:xfrm>
            <a:off x="86973" y="832300"/>
            <a:ext cx="1267200" cy="900"/>
          </a:xfrm>
          <a:prstGeom prst="straightConnector1">
            <a:avLst/>
          </a:prstGeom>
          <a:noFill/>
          <a:ln w="9525" cap="flat" cmpd="sng">
            <a:solidFill>
              <a:schemeClr val="lt1"/>
            </a:solidFill>
            <a:prstDash val="solid"/>
            <a:round/>
            <a:headEnd type="triangle" w="med" len="med"/>
            <a:tailEnd type="triangle" w="med" len="med"/>
          </a:ln>
        </p:spPr>
      </p:cxnSp>
      <p:sp>
        <p:nvSpPr>
          <p:cNvPr id="1008" name="Google Shape;1008;p68"/>
          <p:cNvSpPr/>
          <p:nvPr/>
        </p:nvSpPr>
        <p:spPr>
          <a:xfrm>
            <a:off x="140412" y="671266"/>
            <a:ext cx="1353300" cy="19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Roboto Condensed"/>
                <a:ea typeface="Roboto Condensed"/>
                <a:cs typeface="Roboto Condensed"/>
                <a:sym typeface="Roboto Condensed"/>
              </a:rPr>
              <a:t>FY26</a:t>
            </a:r>
            <a:endParaRPr sz="1000" b="0" i="0" u="none" strike="noStrike" cap="none">
              <a:solidFill>
                <a:schemeClr val="lt1"/>
              </a:solidFill>
              <a:latin typeface="Roboto Condensed"/>
              <a:ea typeface="Roboto Condensed"/>
              <a:cs typeface="Roboto Condensed"/>
              <a:sym typeface="Roboto Condensed"/>
            </a:endParaRPr>
          </a:p>
        </p:txBody>
      </p:sp>
      <p:graphicFrame>
        <p:nvGraphicFramePr>
          <p:cNvPr id="1009" name="Google Shape;1009;p68"/>
          <p:cNvGraphicFramePr/>
          <p:nvPr/>
        </p:nvGraphicFramePr>
        <p:xfrm>
          <a:off x="1216766" y="892399"/>
          <a:ext cx="3000000" cy="3000000"/>
        </p:xfrm>
        <a:graphic>
          <a:graphicData uri="http://schemas.openxmlformats.org/drawingml/2006/table">
            <a:tbl>
              <a:tblPr firstRow="1" bandRow="1">
                <a:noFill/>
                <a:tableStyleId>{D97ABCE1-8541-4B7E-89E1-7A8682356085}</a:tableStyleId>
              </a:tblPr>
              <a:tblGrid>
                <a:gridCol w="619025">
                  <a:extLst>
                    <a:ext uri="{9D8B030D-6E8A-4147-A177-3AD203B41FA5}">
                      <a16:colId xmlns:a16="http://schemas.microsoft.com/office/drawing/2014/main" val="20000"/>
                    </a:ext>
                  </a:extLst>
                </a:gridCol>
                <a:gridCol w="61902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Q1</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Q2</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graphicFrame>
        <p:nvGraphicFramePr>
          <p:cNvPr id="1010" name="Google Shape;1010;p68"/>
          <p:cNvGraphicFramePr/>
          <p:nvPr/>
        </p:nvGraphicFramePr>
        <p:xfrm>
          <a:off x="2458065" y="892399"/>
          <a:ext cx="3000000" cy="3000000"/>
        </p:xfrm>
        <a:graphic>
          <a:graphicData uri="http://schemas.openxmlformats.org/drawingml/2006/table">
            <a:tbl>
              <a:tblPr firstRow="1" bandRow="1">
                <a:noFill/>
                <a:tableStyleId>{D97ABCE1-8541-4B7E-89E1-7A8682356085}</a:tableStyleId>
              </a:tblPr>
              <a:tblGrid>
                <a:gridCol w="566575">
                  <a:extLst>
                    <a:ext uri="{9D8B030D-6E8A-4147-A177-3AD203B41FA5}">
                      <a16:colId xmlns:a16="http://schemas.microsoft.com/office/drawing/2014/main" val="20000"/>
                    </a:ext>
                  </a:extLst>
                </a:gridCol>
                <a:gridCol w="56657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Q3</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Q4</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cxnSp>
        <p:nvCxnSpPr>
          <p:cNvPr id="1011" name="Google Shape;1011;p68"/>
          <p:cNvCxnSpPr/>
          <p:nvPr/>
        </p:nvCxnSpPr>
        <p:spPr>
          <a:xfrm>
            <a:off x="1403633" y="833242"/>
            <a:ext cx="2321400" cy="0"/>
          </a:xfrm>
          <a:prstGeom prst="straightConnector1">
            <a:avLst/>
          </a:prstGeom>
          <a:noFill/>
          <a:ln w="9525" cap="flat" cmpd="sng">
            <a:solidFill>
              <a:schemeClr val="lt1"/>
            </a:solidFill>
            <a:prstDash val="solid"/>
            <a:round/>
            <a:headEnd type="triangle" w="med" len="med"/>
            <a:tailEnd type="triangle" w="med" len="med"/>
          </a:ln>
        </p:spPr>
      </p:cxnSp>
      <p:sp>
        <p:nvSpPr>
          <p:cNvPr id="1012" name="Google Shape;1012;p68"/>
          <p:cNvSpPr/>
          <p:nvPr/>
        </p:nvSpPr>
        <p:spPr>
          <a:xfrm>
            <a:off x="1768836" y="671266"/>
            <a:ext cx="1353300" cy="19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Roboto Condensed"/>
                <a:ea typeface="Roboto Condensed"/>
                <a:cs typeface="Roboto Condensed"/>
                <a:sym typeface="Roboto Condensed"/>
              </a:rPr>
              <a:t>FY27</a:t>
            </a:r>
            <a:endParaRPr sz="1000" b="0" i="0" u="none" strike="noStrike" cap="none">
              <a:solidFill>
                <a:schemeClr val="lt1"/>
              </a:solidFill>
              <a:latin typeface="Roboto Condensed"/>
              <a:ea typeface="Roboto Condensed"/>
              <a:cs typeface="Roboto Condensed"/>
              <a:sym typeface="Roboto Condensed"/>
            </a:endParaRPr>
          </a:p>
        </p:txBody>
      </p:sp>
      <p:graphicFrame>
        <p:nvGraphicFramePr>
          <p:cNvPr id="1013" name="Google Shape;1013;p68"/>
          <p:cNvGraphicFramePr/>
          <p:nvPr/>
        </p:nvGraphicFramePr>
        <p:xfrm>
          <a:off x="3587858" y="892399"/>
          <a:ext cx="3000000" cy="3000000"/>
        </p:xfrm>
        <a:graphic>
          <a:graphicData uri="http://schemas.openxmlformats.org/drawingml/2006/table">
            <a:tbl>
              <a:tblPr firstRow="1" bandRow="1">
                <a:noFill/>
                <a:tableStyleId>{D97ABCE1-8541-4B7E-89E1-7A8682356085}</a:tableStyleId>
              </a:tblPr>
              <a:tblGrid>
                <a:gridCol w="619025">
                  <a:extLst>
                    <a:ext uri="{9D8B030D-6E8A-4147-A177-3AD203B41FA5}">
                      <a16:colId xmlns:a16="http://schemas.microsoft.com/office/drawing/2014/main" val="20000"/>
                    </a:ext>
                  </a:extLst>
                </a:gridCol>
                <a:gridCol w="61902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Q1</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Q2</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graphicFrame>
        <p:nvGraphicFramePr>
          <p:cNvPr id="1014" name="Google Shape;1014;p68"/>
          <p:cNvGraphicFramePr/>
          <p:nvPr/>
        </p:nvGraphicFramePr>
        <p:xfrm>
          <a:off x="4833415" y="892399"/>
          <a:ext cx="3000000" cy="3000000"/>
        </p:xfrm>
        <a:graphic>
          <a:graphicData uri="http://schemas.openxmlformats.org/drawingml/2006/table">
            <a:tbl>
              <a:tblPr firstRow="1" bandRow="1">
                <a:noFill/>
                <a:tableStyleId>{D97ABCE1-8541-4B7E-89E1-7A8682356085}</a:tableStyleId>
              </a:tblPr>
              <a:tblGrid>
                <a:gridCol w="566575">
                  <a:extLst>
                    <a:ext uri="{9D8B030D-6E8A-4147-A177-3AD203B41FA5}">
                      <a16:colId xmlns:a16="http://schemas.microsoft.com/office/drawing/2014/main" val="20000"/>
                    </a:ext>
                  </a:extLst>
                </a:gridCol>
                <a:gridCol w="56657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Q3</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Q4</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cxnSp>
        <p:nvCxnSpPr>
          <p:cNvPr id="1015" name="Google Shape;1015;p68"/>
          <p:cNvCxnSpPr/>
          <p:nvPr/>
        </p:nvCxnSpPr>
        <p:spPr>
          <a:xfrm>
            <a:off x="3785192" y="833242"/>
            <a:ext cx="2388000" cy="0"/>
          </a:xfrm>
          <a:prstGeom prst="straightConnector1">
            <a:avLst/>
          </a:prstGeom>
          <a:noFill/>
          <a:ln w="9525" cap="flat" cmpd="sng">
            <a:solidFill>
              <a:schemeClr val="lt1"/>
            </a:solidFill>
            <a:prstDash val="solid"/>
            <a:round/>
            <a:headEnd type="triangle" w="med" len="med"/>
            <a:tailEnd type="triangle" w="med" len="med"/>
          </a:ln>
        </p:spPr>
      </p:cxnSp>
      <p:sp>
        <p:nvSpPr>
          <p:cNvPr id="1016" name="Google Shape;1016;p68"/>
          <p:cNvSpPr/>
          <p:nvPr/>
        </p:nvSpPr>
        <p:spPr>
          <a:xfrm>
            <a:off x="4253930" y="671266"/>
            <a:ext cx="1353300" cy="19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Roboto Condensed"/>
                <a:ea typeface="Roboto Condensed"/>
                <a:cs typeface="Roboto Condensed"/>
                <a:sym typeface="Roboto Condensed"/>
              </a:rPr>
              <a:t>FY28</a:t>
            </a:r>
            <a:endParaRPr sz="1000" b="0" i="0" u="none" strike="noStrike" cap="none">
              <a:solidFill>
                <a:schemeClr val="lt1"/>
              </a:solidFill>
              <a:latin typeface="Roboto Condensed"/>
              <a:ea typeface="Roboto Condensed"/>
              <a:cs typeface="Roboto Condensed"/>
              <a:sym typeface="Roboto Condensed"/>
            </a:endParaRPr>
          </a:p>
        </p:txBody>
      </p:sp>
      <p:graphicFrame>
        <p:nvGraphicFramePr>
          <p:cNvPr id="1017" name="Google Shape;1017;p68"/>
          <p:cNvGraphicFramePr/>
          <p:nvPr/>
        </p:nvGraphicFramePr>
        <p:xfrm>
          <a:off x="5963208" y="892399"/>
          <a:ext cx="3000000" cy="3000000"/>
        </p:xfrm>
        <a:graphic>
          <a:graphicData uri="http://schemas.openxmlformats.org/drawingml/2006/table">
            <a:tbl>
              <a:tblPr firstRow="1" bandRow="1">
                <a:noFill/>
                <a:tableStyleId>{D97ABCE1-8541-4B7E-89E1-7A8682356085}</a:tableStyleId>
              </a:tblPr>
              <a:tblGrid>
                <a:gridCol w="619025">
                  <a:extLst>
                    <a:ext uri="{9D8B030D-6E8A-4147-A177-3AD203B41FA5}">
                      <a16:colId xmlns:a16="http://schemas.microsoft.com/office/drawing/2014/main" val="20000"/>
                    </a:ext>
                  </a:extLst>
                </a:gridCol>
                <a:gridCol w="61902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Q1</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Q2</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graphicFrame>
        <p:nvGraphicFramePr>
          <p:cNvPr id="1018" name="Google Shape;1018;p68"/>
          <p:cNvGraphicFramePr/>
          <p:nvPr/>
        </p:nvGraphicFramePr>
        <p:xfrm>
          <a:off x="7204507" y="892399"/>
          <a:ext cx="3000000" cy="3000000"/>
        </p:xfrm>
        <a:graphic>
          <a:graphicData uri="http://schemas.openxmlformats.org/drawingml/2006/table">
            <a:tbl>
              <a:tblPr firstRow="1" bandRow="1">
                <a:noFill/>
                <a:tableStyleId>{D97ABCE1-8541-4B7E-89E1-7A8682356085}</a:tableStyleId>
              </a:tblPr>
              <a:tblGrid>
                <a:gridCol w="566575">
                  <a:extLst>
                    <a:ext uri="{9D8B030D-6E8A-4147-A177-3AD203B41FA5}">
                      <a16:colId xmlns:a16="http://schemas.microsoft.com/office/drawing/2014/main" val="20000"/>
                    </a:ext>
                  </a:extLst>
                </a:gridCol>
                <a:gridCol w="56657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Q3</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Q4</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cxnSp>
        <p:nvCxnSpPr>
          <p:cNvPr id="1019" name="Google Shape;1019;p68"/>
          <p:cNvCxnSpPr/>
          <p:nvPr/>
        </p:nvCxnSpPr>
        <p:spPr>
          <a:xfrm>
            <a:off x="6220250" y="833242"/>
            <a:ext cx="2276100" cy="0"/>
          </a:xfrm>
          <a:prstGeom prst="straightConnector1">
            <a:avLst/>
          </a:prstGeom>
          <a:noFill/>
          <a:ln w="9525" cap="flat" cmpd="sng">
            <a:solidFill>
              <a:schemeClr val="lt1"/>
            </a:solidFill>
            <a:prstDash val="solid"/>
            <a:round/>
            <a:headEnd type="triangle" w="med" len="med"/>
            <a:tailEnd type="triangle" w="med" len="med"/>
          </a:ln>
        </p:spPr>
      </p:cxnSp>
      <p:sp>
        <p:nvSpPr>
          <p:cNvPr id="1020" name="Google Shape;1020;p68"/>
          <p:cNvSpPr/>
          <p:nvPr/>
        </p:nvSpPr>
        <p:spPr>
          <a:xfrm>
            <a:off x="6523869" y="671266"/>
            <a:ext cx="1353300" cy="19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Roboto Condensed"/>
                <a:ea typeface="Roboto Condensed"/>
                <a:cs typeface="Roboto Condensed"/>
                <a:sym typeface="Roboto Condensed"/>
              </a:rPr>
              <a:t>FY29</a:t>
            </a:r>
            <a:endParaRPr sz="1000" b="0" i="0" u="none" strike="noStrike" cap="none">
              <a:solidFill>
                <a:schemeClr val="lt1"/>
              </a:solidFill>
              <a:latin typeface="Roboto Condensed"/>
              <a:ea typeface="Roboto Condensed"/>
              <a:cs typeface="Roboto Condensed"/>
              <a:sym typeface="Roboto Condensed"/>
            </a:endParaRPr>
          </a:p>
        </p:txBody>
      </p:sp>
      <p:graphicFrame>
        <p:nvGraphicFramePr>
          <p:cNvPr id="1021" name="Google Shape;1021;p68"/>
          <p:cNvGraphicFramePr/>
          <p:nvPr/>
        </p:nvGraphicFramePr>
        <p:xfrm>
          <a:off x="8334300" y="892399"/>
          <a:ext cx="3000000" cy="3000000"/>
        </p:xfrm>
        <a:graphic>
          <a:graphicData uri="http://schemas.openxmlformats.org/drawingml/2006/table">
            <a:tbl>
              <a:tblPr firstRow="1" bandRow="1">
                <a:noFill/>
                <a:tableStyleId>{D97ABCE1-8541-4B7E-89E1-7A8682356085}</a:tableStyleId>
              </a:tblPr>
              <a:tblGrid>
                <a:gridCol w="619025">
                  <a:extLst>
                    <a:ext uri="{9D8B030D-6E8A-4147-A177-3AD203B41FA5}">
                      <a16:colId xmlns:a16="http://schemas.microsoft.com/office/drawing/2014/main" val="20000"/>
                    </a:ext>
                  </a:extLst>
                </a:gridCol>
                <a:gridCol w="61902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Q1</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Q2</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graphicFrame>
        <p:nvGraphicFramePr>
          <p:cNvPr id="1022" name="Google Shape;1022;p68"/>
          <p:cNvGraphicFramePr/>
          <p:nvPr/>
        </p:nvGraphicFramePr>
        <p:xfrm>
          <a:off x="9575617" y="892399"/>
          <a:ext cx="3000000" cy="3000000"/>
        </p:xfrm>
        <a:graphic>
          <a:graphicData uri="http://schemas.openxmlformats.org/drawingml/2006/table">
            <a:tbl>
              <a:tblPr firstRow="1" bandRow="1">
                <a:noFill/>
                <a:tableStyleId>{D97ABCE1-8541-4B7E-89E1-7A8682356085}</a:tableStyleId>
              </a:tblPr>
              <a:tblGrid>
                <a:gridCol w="566575">
                  <a:extLst>
                    <a:ext uri="{9D8B030D-6E8A-4147-A177-3AD203B41FA5}">
                      <a16:colId xmlns:a16="http://schemas.microsoft.com/office/drawing/2014/main" val="20000"/>
                    </a:ext>
                  </a:extLst>
                </a:gridCol>
                <a:gridCol w="56657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Q3</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Q4</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cxnSp>
        <p:nvCxnSpPr>
          <p:cNvPr id="1023" name="Google Shape;1023;p68"/>
          <p:cNvCxnSpPr/>
          <p:nvPr/>
        </p:nvCxnSpPr>
        <p:spPr>
          <a:xfrm>
            <a:off x="8533615" y="833242"/>
            <a:ext cx="2171700" cy="7500"/>
          </a:xfrm>
          <a:prstGeom prst="straightConnector1">
            <a:avLst/>
          </a:prstGeom>
          <a:noFill/>
          <a:ln w="9525" cap="flat" cmpd="sng">
            <a:solidFill>
              <a:schemeClr val="lt1"/>
            </a:solidFill>
            <a:prstDash val="solid"/>
            <a:round/>
            <a:headEnd type="triangle" w="med" len="med"/>
            <a:tailEnd type="triangle" w="med" len="med"/>
          </a:ln>
        </p:spPr>
      </p:cxnSp>
      <p:sp>
        <p:nvSpPr>
          <p:cNvPr id="1024" name="Google Shape;1024;p68"/>
          <p:cNvSpPr/>
          <p:nvPr/>
        </p:nvSpPr>
        <p:spPr>
          <a:xfrm>
            <a:off x="8793808" y="671266"/>
            <a:ext cx="1353300" cy="19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Roboto Condensed"/>
                <a:ea typeface="Roboto Condensed"/>
                <a:cs typeface="Roboto Condensed"/>
                <a:sym typeface="Roboto Condensed"/>
              </a:rPr>
              <a:t>FY30</a:t>
            </a:r>
            <a:endParaRPr sz="1000" b="0" i="0" u="none" strike="noStrike" cap="none">
              <a:solidFill>
                <a:schemeClr val="lt1"/>
              </a:solidFill>
              <a:latin typeface="Roboto Condensed"/>
              <a:ea typeface="Roboto Condensed"/>
              <a:cs typeface="Roboto Condensed"/>
              <a:sym typeface="Roboto Condensed"/>
            </a:endParaRPr>
          </a:p>
        </p:txBody>
      </p:sp>
      <p:graphicFrame>
        <p:nvGraphicFramePr>
          <p:cNvPr id="1025" name="Google Shape;1025;p68"/>
          <p:cNvGraphicFramePr/>
          <p:nvPr/>
        </p:nvGraphicFramePr>
        <p:xfrm>
          <a:off x="10705410" y="892399"/>
          <a:ext cx="3000000" cy="3000000"/>
        </p:xfrm>
        <a:graphic>
          <a:graphicData uri="http://schemas.openxmlformats.org/drawingml/2006/table">
            <a:tbl>
              <a:tblPr firstRow="1" bandRow="1">
                <a:noFill/>
                <a:tableStyleId>{D97ABCE1-8541-4B7E-89E1-7A8682356085}</a:tableStyleId>
              </a:tblPr>
              <a:tblGrid>
                <a:gridCol w="619025">
                  <a:extLst>
                    <a:ext uri="{9D8B030D-6E8A-4147-A177-3AD203B41FA5}">
                      <a16:colId xmlns:a16="http://schemas.microsoft.com/office/drawing/2014/main" val="20000"/>
                    </a:ext>
                  </a:extLst>
                </a:gridCol>
                <a:gridCol w="619025">
                  <a:extLst>
                    <a:ext uri="{9D8B030D-6E8A-4147-A177-3AD203B41FA5}">
                      <a16:colId xmlns:a16="http://schemas.microsoft.com/office/drawing/2014/main" val="20001"/>
                    </a:ext>
                  </a:extLst>
                </a:gridCol>
              </a:tblGrid>
              <a:tr h="183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Q1</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Q2</a:t>
                      </a:r>
                      <a:endParaRPr sz="1000" b="1" i="0" u="none" strike="noStrike" cap="none">
                        <a:solidFill>
                          <a:srgbClr val="FFFFFF"/>
                        </a:solidFill>
                        <a:latin typeface="Roboto"/>
                        <a:ea typeface="Roboto"/>
                        <a:cs typeface="Roboto"/>
                        <a:sym typeface="Robot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A484F"/>
                    </a:solidFill>
                  </a:tcPr>
                </a:tc>
                <a:extLst>
                  <a:ext uri="{0D108BD9-81ED-4DB2-BD59-A6C34878D82A}">
                    <a16:rowId xmlns:a16="http://schemas.microsoft.com/office/drawing/2014/main" val="10000"/>
                  </a:ext>
                </a:extLst>
              </a:tr>
            </a:tbl>
          </a:graphicData>
        </a:graphic>
      </p:graphicFrame>
      <p:sp>
        <p:nvSpPr>
          <p:cNvPr id="1026" name="Google Shape;1026;p68"/>
          <p:cNvSpPr/>
          <p:nvPr/>
        </p:nvSpPr>
        <p:spPr>
          <a:xfrm>
            <a:off x="-6300" y="6169286"/>
            <a:ext cx="11997000" cy="276900"/>
          </a:xfrm>
          <a:prstGeom prst="rect">
            <a:avLst/>
          </a:prstGeom>
          <a:solidFill>
            <a:srgbClr val="E7E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Condensed"/>
                <a:ea typeface="Roboto Condensed"/>
                <a:cs typeface="Roboto Condensed"/>
                <a:sym typeface="Roboto Condensed"/>
              </a:rPr>
              <a:t>Cloud and Infrastructure            </a:t>
            </a:r>
            <a:endParaRPr sz="1400" b="0" i="0" u="none" strike="noStrike" cap="none">
              <a:solidFill>
                <a:srgbClr val="000000"/>
              </a:solidFill>
              <a:latin typeface="Roboto Condensed"/>
              <a:ea typeface="Roboto Condensed"/>
              <a:cs typeface="Roboto Condensed"/>
              <a:sym typeface="Roboto Condensed"/>
            </a:endParaRPr>
          </a:p>
        </p:txBody>
      </p:sp>
      <p:sp>
        <p:nvSpPr>
          <p:cNvPr id="1027" name="Google Shape;1027;p68"/>
          <p:cNvSpPr/>
          <p:nvPr/>
        </p:nvSpPr>
        <p:spPr>
          <a:xfrm>
            <a:off x="-6300" y="4765151"/>
            <a:ext cx="11994300" cy="1364100"/>
          </a:xfrm>
          <a:prstGeom prst="rect">
            <a:avLst/>
          </a:prstGeom>
          <a:solidFill>
            <a:srgbClr val="E7E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Condensed"/>
                <a:ea typeface="Roboto Condensed"/>
                <a:cs typeface="Roboto Condensed"/>
                <a:sym typeface="Roboto Condensed"/>
              </a:rPr>
              <a:t>Knowledge</a:t>
            </a:r>
            <a:endParaRPr sz="1400" b="0" i="0" u="none" strike="noStrike" cap="none">
              <a:solidFill>
                <a:srgbClr val="000000"/>
              </a:solidFill>
              <a:latin typeface="Roboto Condensed"/>
              <a:ea typeface="Roboto Condensed"/>
              <a:cs typeface="Roboto Condensed"/>
              <a:sym typeface="Roboto Condensed"/>
            </a:endParaRPr>
          </a:p>
        </p:txBody>
      </p:sp>
      <p:sp>
        <p:nvSpPr>
          <p:cNvPr id="1028" name="Google Shape;1028;p68"/>
          <p:cNvSpPr/>
          <p:nvPr/>
        </p:nvSpPr>
        <p:spPr>
          <a:xfrm>
            <a:off x="-6300" y="3114281"/>
            <a:ext cx="11994300" cy="602100"/>
          </a:xfrm>
          <a:prstGeom prst="rect">
            <a:avLst/>
          </a:prstGeom>
          <a:solidFill>
            <a:srgbClr val="E7E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Condensed"/>
                <a:ea typeface="Roboto Condensed"/>
                <a:cs typeface="Roboto Condensed"/>
                <a:sym typeface="Roboto Condensed"/>
              </a:rPr>
              <a:t>AI Governance</a:t>
            </a:r>
            <a:endParaRPr sz="1400" b="0" i="0" u="none" strike="noStrike" cap="none">
              <a:solidFill>
                <a:srgbClr val="000000"/>
              </a:solidFill>
              <a:latin typeface="Roboto Condensed"/>
              <a:ea typeface="Roboto Condensed"/>
              <a:cs typeface="Roboto Condensed"/>
              <a:sym typeface="Roboto Condensed"/>
            </a:endParaRPr>
          </a:p>
        </p:txBody>
      </p:sp>
      <p:sp>
        <p:nvSpPr>
          <p:cNvPr id="1029" name="Google Shape;1029;p68"/>
          <p:cNvSpPr/>
          <p:nvPr/>
        </p:nvSpPr>
        <p:spPr>
          <a:xfrm>
            <a:off x="822969" y="6332760"/>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030" name="Google Shape;1030;p68"/>
          <p:cNvSpPr/>
          <p:nvPr/>
        </p:nvSpPr>
        <p:spPr>
          <a:xfrm>
            <a:off x="574109" y="6235926"/>
            <a:ext cx="1884600" cy="276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Cloud Foundation setup for Agentic AI</a:t>
            </a:r>
            <a:endParaRPr sz="1400" b="0" i="0" u="none" strike="noStrike" cap="none">
              <a:solidFill>
                <a:srgbClr val="000000"/>
              </a:solidFill>
              <a:latin typeface="Roboto Condensed"/>
              <a:ea typeface="Roboto Condensed"/>
              <a:cs typeface="Roboto Condensed"/>
              <a:sym typeface="Roboto Condensed"/>
            </a:endParaRPr>
          </a:p>
        </p:txBody>
      </p:sp>
      <p:sp>
        <p:nvSpPr>
          <p:cNvPr id="1031" name="Google Shape;1031;p68"/>
          <p:cNvSpPr/>
          <p:nvPr/>
        </p:nvSpPr>
        <p:spPr>
          <a:xfrm>
            <a:off x="935682" y="6055356"/>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032" name="Google Shape;1032;p68"/>
          <p:cNvSpPr/>
          <p:nvPr/>
        </p:nvSpPr>
        <p:spPr>
          <a:xfrm>
            <a:off x="389259" y="5881746"/>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Knowledge Ingestion</a:t>
            </a:r>
            <a:br>
              <a:rPr lang="en-US" sz="600" b="0" i="1" u="none" strike="noStrike" cap="none">
                <a:solidFill>
                  <a:srgbClr val="000000"/>
                </a:solidFill>
                <a:latin typeface="Roboto Condensed"/>
                <a:ea typeface="Roboto Condensed"/>
                <a:cs typeface="Roboto Condensed"/>
                <a:sym typeface="Roboto Condensed"/>
              </a:rPr>
            </a:br>
            <a:r>
              <a:rPr lang="en-US" sz="600" b="0" i="1" u="none" strike="noStrike" cap="none">
                <a:solidFill>
                  <a:srgbClr val="000000"/>
                </a:solidFill>
                <a:latin typeface="Roboto Condensed"/>
                <a:ea typeface="Roboto Condensed"/>
                <a:cs typeface="Roboto Condensed"/>
                <a:sym typeface="Roboto Condensed"/>
              </a:rPr>
              <a:t>(D2K pipeline)</a:t>
            </a:r>
            <a:endParaRPr sz="1400" b="0" i="0" u="none" strike="noStrike" cap="none">
              <a:solidFill>
                <a:srgbClr val="000000"/>
              </a:solidFill>
              <a:latin typeface="Roboto Condensed"/>
              <a:ea typeface="Roboto Condensed"/>
              <a:cs typeface="Roboto Condensed"/>
              <a:sym typeface="Roboto Condensed"/>
            </a:endParaRPr>
          </a:p>
        </p:txBody>
      </p:sp>
      <p:sp>
        <p:nvSpPr>
          <p:cNvPr id="1033" name="Google Shape;1033;p68"/>
          <p:cNvSpPr/>
          <p:nvPr/>
        </p:nvSpPr>
        <p:spPr>
          <a:xfrm>
            <a:off x="1174288" y="5741523"/>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034" name="Google Shape;1034;p68"/>
          <p:cNvSpPr/>
          <p:nvPr/>
        </p:nvSpPr>
        <p:spPr>
          <a:xfrm>
            <a:off x="809443" y="5565773"/>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Knowledge Retrieval</a:t>
            </a:r>
            <a:br>
              <a:rPr lang="en-US" sz="600" b="0" i="1" u="none" strike="noStrike" cap="none">
                <a:solidFill>
                  <a:srgbClr val="000000"/>
                </a:solidFill>
                <a:latin typeface="Roboto Condensed"/>
                <a:ea typeface="Roboto Condensed"/>
                <a:cs typeface="Roboto Condensed"/>
                <a:sym typeface="Roboto Condensed"/>
              </a:rPr>
            </a:br>
            <a:r>
              <a:rPr lang="en-US" sz="600" b="0" i="1" u="none" strike="noStrike" cap="none">
                <a:solidFill>
                  <a:srgbClr val="000000"/>
                </a:solidFill>
                <a:latin typeface="Roboto Condensed"/>
                <a:ea typeface="Roboto Condensed"/>
                <a:cs typeface="Roboto Condensed"/>
                <a:sym typeface="Roboto Condensed"/>
              </a:rPr>
              <a:t>(Semantic, Hybrid, Graph RAG)</a:t>
            </a:r>
            <a:endParaRPr sz="1400" b="0" i="0" u="none" strike="noStrike" cap="none">
              <a:solidFill>
                <a:srgbClr val="000000"/>
              </a:solidFill>
              <a:latin typeface="Roboto Condensed"/>
              <a:ea typeface="Roboto Condensed"/>
              <a:cs typeface="Roboto Condensed"/>
              <a:sym typeface="Roboto Condensed"/>
            </a:endParaRPr>
          </a:p>
        </p:txBody>
      </p:sp>
      <p:sp>
        <p:nvSpPr>
          <p:cNvPr id="1035" name="Google Shape;1035;p68"/>
          <p:cNvSpPr/>
          <p:nvPr/>
        </p:nvSpPr>
        <p:spPr>
          <a:xfrm>
            <a:off x="670637" y="5327954"/>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Metadata Management</a:t>
            </a:r>
            <a:endParaRPr sz="1400" b="0" i="0" u="none" strike="noStrike" cap="none">
              <a:solidFill>
                <a:srgbClr val="000000"/>
              </a:solidFill>
              <a:latin typeface="Roboto Condensed"/>
              <a:ea typeface="Roboto Condensed"/>
              <a:cs typeface="Roboto Condensed"/>
              <a:sym typeface="Roboto Condensed"/>
            </a:endParaRPr>
          </a:p>
        </p:txBody>
      </p:sp>
      <p:sp>
        <p:nvSpPr>
          <p:cNvPr id="1036" name="Google Shape;1036;p68"/>
          <p:cNvSpPr/>
          <p:nvPr/>
        </p:nvSpPr>
        <p:spPr>
          <a:xfrm>
            <a:off x="1054025" y="5488359"/>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037" name="Google Shape;1037;p68"/>
          <p:cNvSpPr/>
          <p:nvPr/>
        </p:nvSpPr>
        <p:spPr>
          <a:xfrm>
            <a:off x="205673" y="5119253"/>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Vector Stores</a:t>
            </a:r>
            <a:endParaRPr sz="1400" b="0" i="0" u="none" strike="noStrike" cap="none">
              <a:solidFill>
                <a:srgbClr val="000000"/>
              </a:solidFill>
              <a:latin typeface="Roboto Condensed"/>
              <a:ea typeface="Roboto Condensed"/>
              <a:cs typeface="Roboto Condensed"/>
              <a:sym typeface="Roboto Condensed"/>
            </a:endParaRPr>
          </a:p>
        </p:txBody>
      </p:sp>
      <p:sp>
        <p:nvSpPr>
          <p:cNvPr id="1038" name="Google Shape;1038;p68"/>
          <p:cNvSpPr/>
          <p:nvPr/>
        </p:nvSpPr>
        <p:spPr>
          <a:xfrm>
            <a:off x="833129" y="5281781"/>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039" name="Google Shape;1039;p68"/>
          <p:cNvSpPr/>
          <p:nvPr/>
        </p:nvSpPr>
        <p:spPr>
          <a:xfrm>
            <a:off x="1228283" y="5012300"/>
            <a:ext cx="975300" cy="179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Knowledge Graph Builder</a:t>
            </a:r>
            <a:endParaRPr sz="1400" b="0" i="0" u="none" strike="noStrike" cap="none">
              <a:solidFill>
                <a:srgbClr val="000000"/>
              </a:solidFill>
              <a:latin typeface="Roboto Condensed"/>
              <a:ea typeface="Roboto Condensed"/>
              <a:cs typeface="Roboto Condensed"/>
              <a:sym typeface="Roboto Condensed"/>
            </a:endParaRPr>
          </a:p>
        </p:txBody>
      </p:sp>
      <p:sp>
        <p:nvSpPr>
          <p:cNvPr id="1040" name="Google Shape;1040;p68"/>
          <p:cNvSpPr/>
          <p:nvPr/>
        </p:nvSpPr>
        <p:spPr>
          <a:xfrm>
            <a:off x="1212671" y="5082609"/>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041" name="Google Shape;1041;p68"/>
          <p:cNvSpPr/>
          <p:nvPr/>
        </p:nvSpPr>
        <p:spPr>
          <a:xfrm>
            <a:off x="1258095" y="4897736"/>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042" name="Google Shape;1042;p68"/>
          <p:cNvSpPr/>
          <p:nvPr/>
        </p:nvSpPr>
        <p:spPr>
          <a:xfrm>
            <a:off x="-6300" y="3756416"/>
            <a:ext cx="11994300" cy="968700"/>
          </a:xfrm>
          <a:prstGeom prst="rect">
            <a:avLst/>
          </a:prstGeom>
          <a:solidFill>
            <a:srgbClr val="E7E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Condensed"/>
                <a:ea typeface="Roboto Condensed"/>
                <a:cs typeface="Roboto Condensed"/>
                <a:sym typeface="Roboto Condensed"/>
              </a:rPr>
              <a:t>Agent and Model</a:t>
            </a:r>
            <a:endParaRPr sz="1400" b="0" i="0" u="none" strike="noStrike" cap="none">
              <a:solidFill>
                <a:srgbClr val="000000"/>
              </a:solidFill>
              <a:latin typeface="Roboto Condensed"/>
              <a:ea typeface="Roboto Condensed"/>
              <a:cs typeface="Roboto Condensed"/>
              <a:sym typeface="Roboto Condensed"/>
            </a:endParaRPr>
          </a:p>
        </p:txBody>
      </p:sp>
      <p:sp>
        <p:nvSpPr>
          <p:cNvPr id="1043" name="Google Shape;1043;p68"/>
          <p:cNvSpPr/>
          <p:nvPr/>
        </p:nvSpPr>
        <p:spPr>
          <a:xfrm>
            <a:off x="407579" y="4372279"/>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Model Registry Setup</a:t>
            </a:r>
            <a:endParaRPr sz="1400" b="0" i="0" u="none" strike="noStrike" cap="none">
              <a:solidFill>
                <a:srgbClr val="000000"/>
              </a:solidFill>
              <a:latin typeface="Roboto Condensed"/>
              <a:ea typeface="Roboto Condensed"/>
              <a:cs typeface="Roboto Condensed"/>
              <a:sym typeface="Roboto Condensed"/>
            </a:endParaRPr>
          </a:p>
        </p:txBody>
      </p:sp>
      <p:sp>
        <p:nvSpPr>
          <p:cNvPr id="1044" name="Google Shape;1044;p68"/>
          <p:cNvSpPr/>
          <p:nvPr/>
        </p:nvSpPr>
        <p:spPr>
          <a:xfrm>
            <a:off x="745381" y="4205681"/>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Model Security(Model Armor)</a:t>
            </a:r>
            <a:endParaRPr sz="1400" b="0" i="0" u="none" strike="noStrike" cap="none">
              <a:solidFill>
                <a:srgbClr val="000000"/>
              </a:solidFill>
              <a:latin typeface="Roboto Condensed"/>
              <a:ea typeface="Roboto Condensed"/>
              <a:cs typeface="Roboto Condensed"/>
              <a:sym typeface="Roboto Condensed"/>
            </a:endParaRPr>
          </a:p>
        </p:txBody>
      </p:sp>
      <p:sp>
        <p:nvSpPr>
          <p:cNvPr id="1045" name="Google Shape;1045;p68"/>
          <p:cNvSpPr/>
          <p:nvPr/>
        </p:nvSpPr>
        <p:spPr>
          <a:xfrm>
            <a:off x="1169489" y="4357079"/>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046" name="Google Shape;1046;p68"/>
          <p:cNvSpPr/>
          <p:nvPr/>
        </p:nvSpPr>
        <p:spPr>
          <a:xfrm>
            <a:off x="784820" y="2825817"/>
            <a:ext cx="1384200" cy="232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Explainability/ Observability</a:t>
            </a:r>
            <a:endParaRPr sz="1400" b="0" i="0" u="none" strike="noStrike" cap="none">
              <a:solidFill>
                <a:srgbClr val="000000"/>
              </a:solidFill>
              <a:latin typeface="Roboto Condensed"/>
              <a:ea typeface="Roboto Condensed"/>
              <a:cs typeface="Roboto Condensed"/>
              <a:sym typeface="Roboto Condensed"/>
            </a:endParaRPr>
          </a:p>
        </p:txBody>
      </p:sp>
      <p:sp>
        <p:nvSpPr>
          <p:cNvPr id="1047" name="Google Shape;1047;p68"/>
          <p:cNvSpPr/>
          <p:nvPr/>
        </p:nvSpPr>
        <p:spPr>
          <a:xfrm>
            <a:off x="753881" y="2909021"/>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048" name="Google Shape;1048;p68"/>
          <p:cNvSpPr/>
          <p:nvPr/>
        </p:nvSpPr>
        <p:spPr>
          <a:xfrm>
            <a:off x="1266827" y="3563638"/>
            <a:ext cx="1011000" cy="180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Evaluation</a:t>
            </a:r>
            <a:endParaRPr sz="1400" b="0" i="0" u="none" strike="noStrike" cap="none">
              <a:solidFill>
                <a:srgbClr val="000000"/>
              </a:solidFill>
              <a:latin typeface="Roboto Condensed"/>
              <a:ea typeface="Roboto Condensed"/>
              <a:cs typeface="Roboto Condensed"/>
              <a:sym typeface="Roboto Condensed"/>
            </a:endParaRPr>
          </a:p>
        </p:txBody>
      </p:sp>
      <p:sp>
        <p:nvSpPr>
          <p:cNvPr id="1049" name="Google Shape;1049;p68"/>
          <p:cNvSpPr/>
          <p:nvPr/>
        </p:nvSpPr>
        <p:spPr>
          <a:xfrm>
            <a:off x="1269855" y="3593624"/>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050" name="Google Shape;1050;p68"/>
          <p:cNvSpPr/>
          <p:nvPr/>
        </p:nvSpPr>
        <p:spPr>
          <a:xfrm>
            <a:off x="956161" y="2346541"/>
            <a:ext cx="953400" cy="20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MCP Gateway setup</a:t>
            </a:r>
            <a:endParaRPr sz="1400" b="0" i="0" u="none" strike="noStrike" cap="none">
              <a:solidFill>
                <a:srgbClr val="000000"/>
              </a:solidFill>
              <a:latin typeface="Roboto Condensed"/>
              <a:ea typeface="Roboto Condensed"/>
              <a:cs typeface="Roboto Condensed"/>
              <a:sym typeface="Roboto Condensed"/>
            </a:endParaRPr>
          </a:p>
        </p:txBody>
      </p:sp>
      <p:sp>
        <p:nvSpPr>
          <p:cNvPr id="1051" name="Google Shape;1051;p68"/>
          <p:cNvSpPr/>
          <p:nvPr/>
        </p:nvSpPr>
        <p:spPr>
          <a:xfrm>
            <a:off x="900512" y="2396757"/>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052" name="Google Shape;1052;p68"/>
          <p:cNvSpPr/>
          <p:nvPr/>
        </p:nvSpPr>
        <p:spPr>
          <a:xfrm>
            <a:off x="918594" y="2530100"/>
            <a:ext cx="1111200" cy="270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AI Gateway Setup</a:t>
            </a:r>
            <a:endParaRPr sz="1400" b="0" i="0" u="none" strike="noStrike" cap="none">
              <a:solidFill>
                <a:srgbClr val="000000"/>
              </a:solidFill>
              <a:latin typeface="Roboto Condensed"/>
              <a:ea typeface="Roboto Condensed"/>
              <a:cs typeface="Roboto Condensed"/>
              <a:sym typeface="Roboto Condensed"/>
            </a:endParaRPr>
          </a:p>
        </p:txBody>
      </p:sp>
      <p:sp>
        <p:nvSpPr>
          <p:cNvPr id="1053" name="Google Shape;1053;p68"/>
          <p:cNvSpPr/>
          <p:nvPr/>
        </p:nvSpPr>
        <p:spPr>
          <a:xfrm>
            <a:off x="877652" y="2623140"/>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054" name="Google Shape;1054;p68"/>
          <p:cNvSpPr/>
          <p:nvPr/>
        </p:nvSpPr>
        <p:spPr>
          <a:xfrm>
            <a:off x="933361" y="2190828"/>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055" name="Google Shape;1055;p68"/>
          <p:cNvSpPr/>
          <p:nvPr/>
        </p:nvSpPr>
        <p:spPr>
          <a:xfrm>
            <a:off x="984544" y="2144044"/>
            <a:ext cx="1002600" cy="128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Deploy</a:t>
            </a:r>
            <a:endParaRPr sz="1400" b="0" i="0" u="none" strike="noStrike" cap="none">
              <a:solidFill>
                <a:srgbClr val="000000"/>
              </a:solidFill>
              <a:latin typeface="Roboto Condensed"/>
              <a:ea typeface="Roboto Condensed"/>
              <a:cs typeface="Roboto Condensed"/>
              <a:sym typeface="Roboto Condensed"/>
            </a:endParaRPr>
          </a:p>
        </p:txBody>
      </p:sp>
      <p:sp>
        <p:nvSpPr>
          <p:cNvPr id="1056" name="Google Shape;1056;p68"/>
          <p:cNvSpPr/>
          <p:nvPr/>
        </p:nvSpPr>
        <p:spPr>
          <a:xfrm>
            <a:off x="956571" y="4516186"/>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1057" name="Google Shape;1057;p68"/>
          <p:cNvCxnSpPr/>
          <p:nvPr/>
        </p:nvCxnSpPr>
        <p:spPr>
          <a:xfrm>
            <a:off x="364605" y="6395496"/>
            <a:ext cx="390600" cy="0"/>
          </a:xfrm>
          <a:prstGeom prst="straightConnector1">
            <a:avLst/>
          </a:prstGeom>
          <a:noFill/>
          <a:ln w="12700" cap="flat" cmpd="sng">
            <a:solidFill>
              <a:srgbClr val="0033A0"/>
            </a:solidFill>
            <a:prstDash val="solid"/>
            <a:round/>
            <a:headEnd type="oval" w="med" len="med"/>
            <a:tailEnd type="oval" w="med" len="med"/>
          </a:ln>
        </p:spPr>
      </p:cxnSp>
      <p:cxnSp>
        <p:nvCxnSpPr>
          <p:cNvPr id="1058" name="Google Shape;1058;p68"/>
          <p:cNvCxnSpPr/>
          <p:nvPr/>
        </p:nvCxnSpPr>
        <p:spPr>
          <a:xfrm>
            <a:off x="495300" y="6076865"/>
            <a:ext cx="373500" cy="4500"/>
          </a:xfrm>
          <a:prstGeom prst="straightConnector1">
            <a:avLst/>
          </a:prstGeom>
          <a:noFill/>
          <a:ln w="12700" cap="flat" cmpd="sng">
            <a:solidFill>
              <a:srgbClr val="0033A0"/>
            </a:solidFill>
            <a:prstDash val="solid"/>
            <a:round/>
            <a:headEnd type="oval" w="med" len="med"/>
            <a:tailEnd type="oval" w="med" len="med"/>
          </a:ln>
        </p:spPr>
      </p:cxnSp>
      <p:cxnSp>
        <p:nvCxnSpPr>
          <p:cNvPr id="1059" name="Google Shape;1059;p68"/>
          <p:cNvCxnSpPr/>
          <p:nvPr/>
        </p:nvCxnSpPr>
        <p:spPr>
          <a:xfrm>
            <a:off x="614867" y="5768181"/>
            <a:ext cx="495300" cy="0"/>
          </a:xfrm>
          <a:prstGeom prst="straightConnector1">
            <a:avLst/>
          </a:prstGeom>
          <a:noFill/>
          <a:ln w="12700" cap="flat" cmpd="sng">
            <a:solidFill>
              <a:srgbClr val="0033A0"/>
            </a:solidFill>
            <a:prstDash val="solid"/>
            <a:round/>
            <a:headEnd type="oval" w="med" len="med"/>
            <a:tailEnd type="oval" w="med" len="med"/>
          </a:ln>
        </p:spPr>
      </p:cxnSp>
      <p:cxnSp>
        <p:nvCxnSpPr>
          <p:cNvPr id="1060" name="Google Shape;1060;p68"/>
          <p:cNvCxnSpPr/>
          <p:nvPr/>
        </p:nvCxnSpPr>
        <p:spPr>
          <a:xfrm>
            <a:off x="540123" y="5518713"/>
            <a:ext cx="430500" cy="0"/>
          </a:xfrm>
          <a:prstGeom prst="straightConnector1">
            <a:avLst/>
          </a:prstGeom>
          <a:noFill/>
          <a:ln w="12700" cap="flat" cmpd="sng">
            <a:solidFill>
              <a:srgbClr val="0033A0"/>
            </a:solidFill>
            <a:prstDash val="solid"/>
            <a:round/>
            <a:headEnd type="oval" w="med" len="med"/>
            <a:tailEnd type="oval" w="med" len="med"/>
          </a:ln>
        </p:spPr>
      </p:cxnSp>
      <p:cxnSp>
        <p:nvCxnSpPr>
          <p:cNvPr id="1061" name="Google Shape;1061;p68"/>
          <p:cNvCxnSpPr/>
          <p:nvPr/>
        </p:nvCxnSpPr>
        <p:spPr>
          <a:xfrm>
            <a:off x="614688" y="5304567"/>
            <a:ext cx="147900" cy="0"/>
          </a:xfrm>
          <a:prstGeom prst="straightConnector1">
            <a:avLst/>
          </a:prstGeom>
          <a:noFill/>
          <a:ln w="12700" cap="flat" cmpd="sng">
            <a:solidFill>
              <a:srgbClr val="0033A0"/>
            </a:solidFill>
            <a:prstDash val="solid"/>
            <a:round/>
            <a:headEnd type="oval" w="med" len="med"/>
            <a:tailEnd type="oval" w="med" len="med"/>
          </a:ln>
        </p:spPr>
      </p:cxnSp>
      <p:cxnSp>
        <p:nvCxnSpPr>
          <p:cNvPr id="1062" name="Google Shape;1062;p68"/>
          <p:cNvCxnSpPr/>
          <p:nvPr/>
        </p:nvCxnSpPr>
        <p:spPr>
          <a:xfrm>
            <a:off x="633132" y="5107517"/>
            <a:ext cx="510900" cy="2100"/>
          </a:xfrm>
          <a:prstGeom prst="straightConnector1">
            <a:avLst/>
          </a:prstGeom>
          <a:noFill/>
          <a:ln w="12700" cap="flat" cmpd="sng">
            <a:solidFill>
              <a:srgbClr val="0033A0"/>
            </a:solidFill>
            <a:prstDash val="solid"/>
            <a:round/>
            <a:headEnd type="oval" w="med" len="med"/>
            <a:tailEnd type="oval" w="med" len="med"/>
          </a:ln>
        </p:spPr>
      </p:cxnSp>
      <p:cxnSp>
        <p:nvCxnSpPr>
          <p:cNvPr id="1063" name="Google Shape;1063;p68"/>
          <p:cNvCxnSpPr/>
          <p:nvPr/>
        </p:nvCxnSpPr>
        <p:spPr>
          <a:xfrm>
            <a:off x="674875" y="4922114"/>
            <a:ext cx="510900" cy="2100"/>
          </a:xfrm>
          <a:prstGeom prst="straightConnector1">
            <a:avLst/>
          </a:prstGeom>
          <a:noFill/>
          <a:ln w="12700" cap="flat" cmpd="sng">
            <a:solidFill>
              <a:srgbClr val="0033A0"/>
            </a:solidFill>
            <a:prstDash val="solid"/>
            <a:round/>
            <a:headEnd type="oval" w="med" len="med"/>
            <a:tailEnd type="oval" w="med" len="med"/>
          </a:ln>
        </p:spPr>
      </p:cxnSp>
      <p:cxnSp>
        <p:nvCxnSpPr>
          <p:cNvPr id="1064" name="Google Shape;1064;p68"/>
          <p:cNvCxnSpPr/>
          <p:nvPr/>
        </p:nvCxnSpPr>
        <p:spPr>
          <a:xfrm>
            <a:off x="390462" y="4556624"/>
            <a:ext cx="510900" cy="2100"/>
          </a:xfrm>
          <a:prstGeom prst="straightConnector1">
            <a:avLst/>
          </a:prstGeom>
          <a:noFill/>
          <a:ln w="12700" cap="flat" cmpd="sng">
            <a:solidFill>
              <a:srgbClr val="0033A0"/>
            </a:solidFill>
            <a:prstDash val="solid"/>
            <a:round/>
            <a:headEnd type="oval" w="med" len="med"/>
            <a:tailEnd type="oval" w="med" len="med"/>
          </a:ln>
        </p:spPr>
      </p:cxnSp>
      <p:cxnSp>
        <p:nvCxnSpPr>
          <p:cNvPr id="1065" name="Google Shape;1065;p68"/>
          <p:cNvCxnSpPr/>
          <p:nvPr/>
        </p:nvCxnSpPr>
        <p:spPr>
          <a:xfrm>
            <a:off x="582660" y="4384193"/>
            <a:ext cx="510900" cy="2100"/>
          </a:xfrm>
          <a:prstGeom prst="straightConnector1">
            <a:avLst/>
          </a:prstGeom>
          <a:noFill/>
          <a:ln w="12700" cap="flat" cmpd="sng">
            <a:solidFill>
              <a:srgbClr val="0033A0"/>
            </a:solidFill>
            <a:prstDash val="solid"/>
            <a:round/>
            <a:headEnd type="oval" w="med" len="med"/>
            <a:tailEnd type="oval" w="med" len="med"/>
          </a:ln>
        </p:spPr>
      </p:cxnSp>
      <p:cxnSp>
        <p:nvCxnSpPr>
          <p:cNvPr id="1066" name="Google Shape;1066;p68"/>
          <p:cNvCxnSpPr/>
          <p:nvPr/>
        </p:nvCxnSpPr>
        <p:spPr>
          <a:xfrm>
            <a:off x="525276" y="3622582"/>
            <a:ext cx="660300" cy="0"/>
          </a:xfrm>
          <a:prstGeom prst="straightConnector1">
            <a:avLst/>
          </a:prstGeom>
          <a:noFill/>
          <a:ln w="12700" cap="flat" cmpd="sng">
            <a:solidFill>
              <a:srgbClr val="0033A0"/>
            </a:solidFill>
            <a:prstDash val="solid"/>
            <a:round/>
            <a:headEnd type="oval" w="med" len="med"/>
            <a:tailEnd type="oval" w="med" len="med"/>
          </a:ln>
        </p:spPr>
      </p:cxnSp>
      <p:cxnSp>
        <p:nvCxnSpPr>
          <p:cNvPr id="1067" name="Google Shape;1067;p68"/>
          <p:cNvCxnSpPr/>
          <p:nvPr/>
        </p:nvCxnSpPr>
        <p:spPr>
          <a:xfrm>
            <a:off x="193550" y="2924492"/>
            <a:ext cx="510900" cy="2100"/>
          </a:xfrm>
          <a:prstGeom prst="straightConnector1">
            <a:avLst/>
          </a:prstGeom>
          <a:noFill/>
          <a:ln w="12700" cap="flat" cmpd="sng">
            <a:solidFill>
              <a:srgbClr val="0033A0"/>
            </a:solidFill>
            <a:prstDash val="solid"/>
            <a:round/>
            <a:headEnd type="oval" w="med" len="med"/>
            <a:tailEnd type="oval" w="med" len="med"/>
          </a:ln>
        </p:spPr>
      </p:cxnSp>
      <p:cxnSp>
        <p:nvCxnSpPr>
          <p:cNvPr id="1068" name="Google Shape;1068;p68"/>
          <p:cNvCxnSpPr/>
          <p:nvPr/>
        </p:nvCxnSpPr>
        <p:spPr>
          <a:xfrm>
            <a:off x="285384" y="2658103"/>
            <a:ext cx="510900" cy="2100"/>
          </a:xfrm>
          <a:prstGeom prst="straightConnector1">
            <a:avLst/>
          </a:prstGeom>
          <a:noFill/>
          <a:ln w="12700" cap="flat" cmpd="sng">
            <a:solidFill>
              <a:srgbClr val="0033A0"/>
            </a:solidFill>
            <a:prstDash val="solid"/>
            <a:round/>
            <a:headEnd type="oval" w="med" len="med"/>
            <a:tailEnd type="oval" w="med" len="med"/>
          </a:ln>
        </p:spPr>
      </p:cxnSp>
      <p:cxnSp>
        <p:nvCxnSpPr>
          <p:cNvPr id="1069" name="Google Shape;1069;p68"/>
          <p:cNvCxnSpPr/>
          <p:nvPr/>
        </p:nvCxnSpPr>
        <p:spPr>
          <a:xfrm>
            <a:off x="314502" y="2422358"/>
            <a:ext cx="510900" cy="2100"/>
          </a:xfrm>
          <a:prstGeom prst="straightConnector1">
            <a:avLst/>
          </a:prstGeom>
          <a:noFill/>
          <a:ln w="12700" cap="flat" cmpd="sng">
            <a:solidFill>
              <a:srgbClr val="0033A0"/>
            </a:solidFill>
            <a:prstDash val="solid"/>
            <a:round/>
            <a:headEnd type="oval" w="med" len="med"/>
            <a:tailEnd type="oval" w="med" len="med"/>
          </a:ln>
        </p:spPr>
      </p:cxnSp>
      <p:cxnSp>
        <p:nvCxnSpPr>
          <p:cNvPr id="1070" name="Google Shape;1070;p68"/>
          <p:cNvCxnSpPr/>
          <p:nvPr/>
        </p:nvCxnSpPr>
        <p:spPr>
          <a:xfrm>
            <a:off x="385608" y="2215735"/>
            <a:ext cx="483300" cy="0"/>
          </a:xfrm>
          <a:prstGeom prst="straightConnector1">
            <a:avLst/>
          </a:prstGeom>
          <a:noFill/>
          <a:ln w="12700" cap="flat" cmpd="sng">
            <a:solidFill>
              <a:srgbClr val="0033A0"/>
            </a:solidFill>
            <a:prstDash val="solid"/>
            <a:round/>
            <a:headEnd type="oval" w="med" len="med"/>
            <a:tailEnd type="oval" w="med" len="med"/>
          </a:ln>
        </p:spPr>
      </p:cxnSp>
      <p:sp>
        <p:nvSpPr>
          <p:cNvPr id="1071" name="Google Shape;1071;p68"/>
          <p:cNvSpPr/>
          <p:nvPr/>
        </p:nvSpPr>
        <p:spPr>
          <a:xfrm>
            <a:off x="988891" y="4185154"/>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072" name="Google Shape;1072;p68"/>
          <p:cNvSpPr/>
          <p:nvPr/>
        </p:nvSpPr>
        <p:spPr>
          <a:xfrm>
            <a:off x="396901" y="4013101"/>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Memory</a:t>
            </a:r>
            <a:endParaRPr sz="1400" b="0" i="0" u="none" strike="noStrike" cap="none">
              <a:solidFill>
                <a:srgbClr val="000000"/>
              </a:solidFill>
              <a:latin typeface="Roboto Condensed"/>
              <a:ea typeface="Roboto Condensed"/>
              <a:cs typeface="Roboto Condensed"/>
              <a:sym typeface="Roboto Condensed"/>
            </a:endParaRPr>
          </a:p>
        </p:txBody>
      </p:sp>
      <p:cxnSp>
        <p:nvCxnSpPr>
          <p:cNvPr id="1073" name="Google Shape;1073;p68"/>
          <p:cNvCxnSpPr/>
          <p:nvPr/>
        </p:nvCxnSpPr>
        <p:spPr>
          <a:xfrm>
            <a:off x="380352" y="4214909"/>
            <a:ext cx="510900" cy="2100"/>
          </a:xfrm>
          <a:prstGeom prst="straightConnector1">
            <a:avLst/>
          </a:prstGeom>
          <a:noFill/>
          <a:ln w="12700" cap="flat" cmpd="sng">
            <a:solidFill>
              <a:srgbClr val="0033A0"/>
            </a:solidFill>
            <a:prstDash val="solid"/>
            <a:round/>
            <a:headEnd type="oval" w="med" len="med"/>
            <a:tailEnd type="oval" w="med" len="med"/>
          </a:ln>
        </p:spPr>
      </p:cxnSp>
      <p:sp>
        <p:nvSpPr>
          <p:cNvPr id="1074" name="Google Shape;1074;p68"/>
          <p:cNvSpPr/>
          <p:nvPr/>
        </p:nvSpPr>
        <p:spPr>
          <a:xfrm>
            <a:off x="1643575" y="3776957"/>
            <a:ext cx="920700" cy="189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Prompt Registry</a:t>
            </a:r>
            <a:endParaRPr sz="1400" b="0" i="0" u="none" strike="noStrike" cap="none">
              <a:solidFill>
                <a:srgbClr val="000000"/>
              </a:solidFill>
              <a:latin typeface="Roboto Condensed"/>
              <a:ea typeface="Roboto Condensed"/>
              <a:cs typeface="Roboto Condensed"/>
              <a:sym typeface="Roboto Condensed"/>
            </a:endParaRPr>
          </a:p>
        </p:txBody>
      </p:sp>
      <p:sp>
        <p:nvSpPr>
          <p:cNvPr id="1075" name="Google Shape;1075;p68"/>
          <p:cNvSpPr/>
          <p:nvPr/>
        </p:nvSpPr>
        <p:spPr>
          <a:xfrm>
            <a:off x="1642173" y="3841555"/>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076" name="Google Shape;1076;p68"/>
          <p:cNvSpPr/>
          <p:nvPr/>
        </p:nvSpPr>
        <p:spPr>
          <a:xfrm>
            <a:off x="647708" y="3829453"/>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Pre-built pre-built utility Agents</a:t>
            </a:r>
            <a:endParaRPr sz="1400" b="0" i="0" u="none" strike="noStrike" cap="none">
              <a:solidFill>
                <a:srgbClr val="000000"/>
              </a:solidFill>
              <a:latin typeface="Roboto Condensed"/>
              <a:ea typeface="Roboto Condensed"/>
              <a:cs typeface="Roboto Condensed"/>
              <a:sym typeface="Roboto Condensed"/>
            </a:endParaRPr>
          </a:p>
        </p:txBody>
      </p:sp>
      <p:sp>
        <p:nvSpPr>
          <p:cNvPr id="1077" name="Google Shape;1077;p68"/>
          <p:cNvSpPr/>
          <p:nvPr/>
        </p:nvSpPr>
        <p:spPr>
          <a:xfrm>
            <a:off x="1182683" y="3995628"/>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1078" name="Google Shape;1078;p68"/>
          <p:cNvCxnSpPr/>
          <p:nvPr/>
        </p:nvCxnSpPr>
        <p:spPr>
          <a:xfrm>
            <a:off x="153294" y="4032475"/>
            <a:ext cx="940200" cy="0"/>
          </a:xfrm>
          <a:prstGeom prst="straightConnector1">
            <a:avLst/>
          </a:prstGeom>
          <a:noFill/>
          <a:ln w="12700" cap="flat" cmpd="sng">
            <a:solidFill>
              <a:srgbClr val="0033A0"/>
            </a:solidFill>
            <a:prstDash val="solid"/>
            <a:round/>
            <a:headEnd type="oval" w="med" len="med"/>
            <a:tailEnd type="oval" w="med" len="med"/>
          </a:ln>
        </p:spPr>
      </p:cxnSp>
      <p:sp>
        <p:nvSpPr>
          <p:cNvPr id="1079" name="Google Shape;1079;p68"/>
          <p:cNvSpPr/>
          <p:nvPr/>
        </p:nvSpPr>
        <p:spPr>
          <a:xfrm>
            <a:off x="1488440" y="4603384"/>
            <a:ext cx="846600" cy="162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Pattern Catalog</a:t>
            </a:r>
            <a:endParaRPr sz="1400" b="0" i="0" u="none" strike="noStrike" cap="none">
              <a:solidFill>
                <a:srgbClr val="000000"/>
              </a:solidFill>
              <a:latin typeface="Roboto Condensed"/>
              <a:ea typeface="Roboto Condensed"/>
              <a:cs typeface="Roboto Condensed"/>
              <a:sym typeface="Roboto Condensed"/>
            </a:endParaRPr>
          </a:p>
        </p:txBody>
      </p:sp>
      <p:sp>
        <p:nvSpPr>
          <p:cNvPr id="1080" name="Google Shape;1080;p68"/>
          <p:cNvSpPr/>
          <p:nvPr/>
        </p:nvSpPr>
        <p:spPr>
          <a:xfrm>
            <a:off x="1503615" y="4650808"/>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1081" name="Google Shape;1081;p68"/>
          <p:cNvCxnSpPr/>
          <p:nvPr/>
        </p:nvCxnSpPr>
        <p:spPr>
          <a:xfrm>
            <a:off x="172800" y="4685728"/>
            <a:ext cx="1230900" cy="0"/>
          </a:xfrm>
          <a:prstGeom prst="straightConnector1">
            <a:avLst/>
          </a:prstGeom>
          <a:noFill/>
          <a:ln w="12700" cap="flat" cmpd="sng">
            <a:solidFill>
              <a:srgbClr val="0033A0"/>
            </a:solidFill>
            <a:prstDash val="solid"/>
            <a:round/>
            <a:headEnd type="oval" w="med" len="med"/>
            <a:tailEnd type="oval" w="med" len="med"/>
          </a:ln>
        </p:spPr>
      </p:cxnSp>
      <p:sp>
        <p:nvSpPr>
          <p:cNvPr id="1082" name="Google Shape;1082;p68"/>
          <p:cNvSpPr/>
          <p:nvPr/>
        </p:nvSpPr>
        <p:spPr>
          <a:xfrm>
            <a:off x="1197984" y="3091340"/>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Certification</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(Process) </a:t>
            </a:r>
            <a:endParaRPr sz="1400" b="0" i="0" u="none" strike="noStrike" cap="none">
              <a:solidFill>
                <a:srgbClr val="000000"/>
              </a:solidFill>
              <a:latin typeface="Roboto Condensed"/>
              <a:ea typeface="Roboto Condensed"/>
              <a:cs typeface="Roboto Condensed"/>
              <a:sym typeface="Roboto Condensed"/>
            </a:endParaRPr>
          </a:p>
        </p:txBody>
      </p:sp>
      <p:cxnSp>
        <p:nvCxnSpPr>
          <p:cNvPr id="1083" name="Google Shape;1083;p68"/>
          <p:cNvCxnSpPr/>
          <p:nvPr/>
        </p:nvCxnSpPr>
        <p:spPr>
          <a:xfrm>
            <a:off x="1313854" y="3298000"/>
            <a:ext cx="410100" cy="0"/>
          </a:xfrm>
          <a:prstGeom prst="straightConnector1">
            <a:avLst/>
          </a:prstGeom>
          <a:noFill/>
          <a:ln w="12700" cap="flat" cmpd="sng">
            <a:solidFill>
              <a:srgbClr val="0033A0"/>
            </a:solidFill>
            <a:prstDash val="solid"/>
            <a:round/>
            <a:headEnd type="oval" w="med" len="med"/>
            <a:tailEnd type="oval" w="med" len="med"/>
          </a:ln>
        </p:spPr>
      </p:cxnSp>
      <p:sp>
        <p:nvSpPr>
          <p:cNvPr id="1084" name="Google Shape;1084;p68"/>
          <p:cNvSpPr/>
          <p:nvPr/>
        </p:nvSpPr>
        <p:spPr>
          <a:xfrm>
            <a:off x="1807453" y="3287431"/>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085" name="Google Shape;1085;p68"/>
          <p:cNvSpPr/>
          <p:nvPr/>
        </p:nvSpPr>
        <p:spPr>
          <a:xfrm>
            <a:off x="2629981" y="3176532"/>
            <a:ext cx="788400" cy="235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Certification</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(Implement) </a:t>
            </a:r>
            <a:endParaRPr sz="1400" b="0" i="0" u="none" strike="noStrike" cap="none">
              <a:solidFill>
                <a:srgbClr val="000000"/>
              </a:solidFill>
              <a:latin typeface="Roboto Condensed"/>
              <a:ea typeface="Roboto Condensed"/>
              <a:cs typeface="Roboto Condensed"/>
              <a:sym typeface="Roboto Condensed"/>
            </a:endParaRPr>
          </a:p>
        </p:txBody>
      </p:sp>
      <p:cxnSp>
        <p:nvCxnSpPr>
          <p:cNvPr id="1086" name="Google Shape;1086;p68"/>
          <p:cNvCxnSpPr/>
          <p:nvPr/>
        </p:nvCxnSpPr>
        <p:spPr>
          <a:xfrm>
            <a:off x="2205927" y="3417760"/>
            <a:ext cx="410100" cy="0"/>
          </a:xfrm>
          <a:prstGeom prst="straightConnector1">
            <a:avLst/>
          </a:prstGeom>
          <a:noFill/>
          <a:ln w="12700" cap="flat" cmpd="sng">
            <a:solidFill>
              <a:srgbClr val="0033A0"/>
            </a:solidFill>
            <a:prstDash val="solid"/>
            <a:round/>
            <a:headEnd type="oval" w="med" len="med"/>
            <a:tailEnd type="oval" w="med" len="med"/>
          </a:ln>
        </p:spPr>
      </p:cxnSp>
      <p:cxnSp>
        <p:nvCxnSpPr>
          <p:cNvPr id="1087" name="Google Shape;1087;p68"/>
          <p:cNvCxnSpPr/>
          <p:nvPr/>
        </p:nvCxnSpPr>
        <p:spPr>
          <a:xfrm>
            <a:off x="2559003" y="3952854"/>
            <a:ext cx="3346800" cy="0"/>
          </a:xfrm>
          <a:prstGeom prst="straightConnector1">
            <a:avLst/>
          </a:prstGeom>
          <a:noFill/>
          <a:ln w="12700" cap="flat" cmpd="sng">
            <a:solidFill>
              <a:srgbClr val="0033A0"/>
            </a:solidFill>
            <a:prstDash val="solid"/>
            <a:round/>
            <a:headEnd type="oval" w="med" len="med"/>
            <a:tailEnd type="oval" w="med" len="med"/>
          </a:ln>
        </p:spPr>
      </p:cxnSp>
      <p:sp>
        <p:nvSpPr>
          <p:cNvPr id="1088" name="Google Shape;1088;p68"/>
          <p:cNvSpPr/>
          <p:nvPr/>
        </p:nvSpPr>
        <p:spPr>
          <a:xfrm>
            <a:off x="5808340" y="3982623"/>
            <a:ext cx="1966200" cy="268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POCs for strategic differentiation</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Commerce, Agent Marketplace, Agent ECONOMY)</a:t>
            </a:r>
            <a:endParaRPr sz="1400" b="0" i="0" u="none" strike="noStrike" cap="none">
              <a:solidFill>
                <a:srgbClr val="000000"/>
              </a:solidFill>
              <a:latin typeface="Roboto Condensed"/>
              <a:ea typeface="Roboto Condensed"/>
              <a:cs typeface="Roboto Condensed"/>
              <a:sym typeface="Roboto Condensed"/>
            </a:endParaRPr>
          </a:p>
        </p:txBody>
      </p:sp>
      <p:sp>
        <p:nvSpPr>
          <p:cNvPr id="1089" name="Google Shape;1089;p68"/>
          <p:cNvSpPr/>
          <p:nvPr/>
        </p:nvSpPr>
        <p:spPr>
          <a:xfrm>
            <a:off x="5999643" y="3906589"/>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1090" name="Google Shape;1090;p68"/>
          <p:cNvCxnSpPr/>
          <p:nvPr/>
        </p:nvCxnSpPr>
        <p:spPr>
          <a:xfrm>
            <a:off x="4814033" y="4351112"/>
            <a:ext cx="6966600" cy="0"/>
          </a:xfrm>
          <a:prstGeom prst="straightConnector1">
            <a:avLst/>
          </a:prstGeom>
          <a:noFill/>
          <a:ln w="12700" cap="flat" cmpd="sng">
            <a:solidFill>
              <a:srgbClr val="0033A0"/>
            </a:solidFill>
            <a:prstDash val="solid"/>
            <a:round/>
            <a:headEnd type="oval" w="med" len="med"/>
            <a:tailEnd type="oval" w="med" len="med"/>
          </a:ln>
        </p:spPr>
      </p:cxnSp>
      <p:sp>
        <p:nvSpPr>
          <p:cNvPr id="1091" name="Google Shape;1091;p68"/>
          <p:cNvSpPr/>
          <p:nvPr/>
        </p:nvSpPr>
        <p:spPr>
          <a:xfrm>
            <a:off x="9136858" y="1809607"/>
            <a:ext cx="2116800" cy="243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Platform Operations. Maintenance and enhancements(Vector Store, Agent Engine provisioning)</a:t>
            </a:r>
            <a:endParaRPr sz="1400" b="0" i="0" u="none" strike="noStrike" cap="none">
              <a:solidFill>
                <a:srgbClr val="000000"/>
              </a:solidFill>
              <a:latin typeface="Roboto Condensed"/>
              <a:ea typeface="Roboto Condensed"/>
              <a:cs typeface="Roboto Condensed"/>
              <a:sym typeface="Roboto Condensed"/>
            </a:endParaRPr>
          </a:p>
        </p:txBody>
      </p:sp>
      <p:sp>
        <p:nvSpPr>
          <p:cNvPr id="1092" name="Google Shape;1092;p68"/>
          <p:cNvSpPr/>
          <p:nvPr/>
        </p:nvSpPr>
        <p:spPr>
          <a:xfrm>
            <a:off x="11714153" y="4198776"/>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1093" name="Google Shape;1093;p68"/>
          <p:cNvCxnSpPr/>
          <p:nvPr/>
        </p:nvCxnSpPr>
        <p:spPr>
          <a:xfrm>
            <a:off x="2489117" y="2906775"/>
            <a:ext cx="2475000" cy="0"/>
          </a:xfrm>
          <a:prstGeom prst="straightConnector1">
            <a:avLst/>
          </a:prstGeom>
          <a:noFill/>
          <a:ln w="12700" cap="flat" cmpd="sng">
            <a:solidFill>
              <a:srgbClr val="0033A0"/>
            </a:solidFill>
            <a:prstDash val="solid"/>
            <a:round/>
            <a:headEnd type="oval" w="med" len="med"/>
            <a:tailEnd type="oval" w="med" len="med"/>
          </a:ln>
        </p:spPr>
      </p:cxnSp>
      <p:sp>
        <p:nvSpPr>
          <p:cNvPr id="1094" name="Google Shape;1094;p68"/>
          <p:cNvSpPr/>
          <p:nvPr/>
        </p:nvSpPr>
        <p:spPr>
          <a:xfrm>
            <a:off x="4750823" y="2625413"/>
            <a:ext cx="10791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Fine tuning workbench</a:t>
            </a:r>
            <a:endParaRPr sz="1400" b="0" i="0" u="none" strike="noStrike" cap="none">
              <a:solidFill>
                <a:srgbClr val="000000"/>
              </a:solidFill>
              <a:latin typeface="Roboto Condensed"/>
              <a:ea typeface="Roboto Condensed"/>
              <a:cs typeface="Roboto Condensed"/>
              <a:sym typeface="Roboto Condensed"/>
            </a:endParaRPr>
          </a:p>
        </p:txBody>
      </p:sp>
      <p:sp>
        <p:nvSpPr>
          <p:cNvPr id="1095" name="Google Shape;1095;p68"/>
          <p:cNvSpPr/>
          <p:nvPr/>
        </p:nvSpPr>
        <p:spPr>
          <a:xfrm>
            <a:off x="4884841" y="2776730"/>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1096" name="Google Shape;1096;p68"/>
          <p:cNvCxnSpPr/>
          <p:nvPr/>
        </p:nvCxnSpPr>
        <p:spPr>
          <a:xfrm rot="10800000" flipH="1">
            <a:off x="6156183" y="4900564"/>
            <a:ext cx="5624400" cy="9900"/>
          </a:xfrm>
          <a:prstGeom prst="straightConnector1">
            <a:avLst/>
          </a:prstGeom>
          <a:noFill/>
          <a:ln w="12700" cap="flat" cmpd="sng">
            <a:solidFill>
              <a:srgbClr val="0033A0"/>
            </a:solidFill>
            <a:prstDash val="solid"/>
            <a:round/>
            <a:headEnd type="oval" w="med" len="med"/>
            <a:tailEnd type="oval" w="med" len="med"/>
          </a:ln>
        </p:spPr>
      </p:cxnSp>
      <p:sp>
        <p:nvSpPr>
          <p:cNvPr id="1097" name="Google Shape;1097;p68"/>
          <p:cNvSpPr/>
          <p:nvPr/>
        </p:nvSpPr>
        <p:spPr>
          <a:xfrm>
            <a:off x="11734981" y="4780971"/>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098" name="Google Shape;1098;p68"/>
          <p:cNvSpPr/>
          <p:nvPr/>
        </p:nvSpPr>
        <p:spPr>
          <a:xfrm>
            <a:off x="9941154" y="4912557"/>
            <a:ext cx="2116800" cy="266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Mind of Costco Ecosystem</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(Organizational Knowledge Graph,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Organization Memory Graph)</a:t>
            </a:r>
            <a:endParaRPr sz="1400" b="0" i="0" u="none" strike="noStrike" cap="none">
              <a:solidFill>
                <a:srgbClr val="000000"/>
              </a:solidFill>
              <a:latin typeface="Roboto Condensed"/>
              <a:ea typeface="Roboto Condensed"/>
              <a:cs typeface="Roboto Condensed"/>
              <a:sym typeface="Roboto Condensed"/>
            </a:endParaRPr>
          </a:p>
        </p:txBody>
      </p:sp>
      <p:cxnSp>
        <p:nvCxnSpPr>
          <p:cNvPr id="1099" name="Google Shape;1099;p68"/>
          <p:cNvCxnSpPr/>
          <p:nvPr/>
        </p:nvCxnSpPr>
        <p:spPr>
          <a:xfrm rot="10800000" flipH="1">
            <a:off x="1745622" y="2027324"/>
            <a:ext cx="10035000" cy="15900"/>
          </a:xfrm>
          <a:prstGeom prst="straightConnector1">
            <a:avLst/>
          </a:prstGeom>
          <a:noFill/>
          <a:ln w="12700" cap="flat" cmpd="sng">
            <a:solidFill>
              <a:srgbClr val="0033A0"/>
            </a:solidFill>
            <a:prstDash val="solid"/>
            <a:round/>
            <a:headEnd type="oval" w="med" len="med"/>
            <a:tailEnd type="triangle" w="med" len="med"/>
          </a:ln>
        </p:spPr>
      </p:cxnSp>
      <p:sp>
        <p:nvSpPr>
          <p:cNvPr id="1100" name="Google Shape;1100;p68"/>
          <p:cNvSpPr/>
          <p:nvPr/>
        </p:nvSpPr>
        <p:spPr>
          <a:xfrm>
            <a:off x="10154214" y="4330936"/>
            <a:ext cx="17208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Autonomous agents – Controlled Autonomy</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(Continuous Sensing of the environment and perform IT/Business operation actions) </a:t>
            </a:r>
            <a:endParaRPr sz="1400" b="0" i="0" u="none" strike="noStrike" cap="none">
              <a:solidFill>
                <a:srgbClr val="000000"/>
              </a:solidFill>
              <a:latin typeface="Roboto Condensed"/>
              <a:ea typeface="Roboto Condensed"/>
              <a:cs typeface="Roboto Condensed"/>
              <a:sym typeface="Roboto Condensed"/>
            </a:endParaRPr>
          </a:p>
        </p:txBody>
      </p:sp>
      <p:sp>
        <p:nvSpPr>
          <p:cNvPr id="1101" name="Google Shape;1101;p68"/>
          <p:cNvSpPr/>
          <p:nvPr/>
        </p:nvSpPr>
        <p:spPr>
          <a:xfrm>
            <a:off x="2635761" y="3232966"/>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1102" name="Google Shape;1102;p68"/>
          <p:cNvCxnSpPr/>
          <p:nvPr/>
        </p:nvCxnSpPr>
        <p:spPr>
          <a:xfrm rot="10800000" flipH="1">
            <a:off x="3338061" y="3605660"/>
            <a:ext cx="8438400" cy="12300"/>
          </a:xfrm>
          <a:prstGeom prst="straightConnector1">
            <a:avLst/>
          </a:prstGeom>
          <a:noFill/>
          <a:ln w="12700" cap="flat" cmpd="sng">
            <a:solidFill>
              <a:srgbClr val="0033A0"/>
            </a:solidFill>
            <a:prstDash val="solid"/>
            <a:round/>
            <a:headEnd type="oval" w="med" len="med"/>
            <a:tailEnd type="triangle" w="med" len="med"/>
          </a:ln>
        </p:spPr>
      </p:cxnSp>
      <p:sp>
        <p:nvSpPr>
          <p:cNvPr id="1103" name="Google Shape;1103;p68"/>
          <p:cNvSpPr/>
          <p:nvPr/>
        </p:nvSpPr>
        <p:spPr>
          <a:xfrm>
            <a:off x="9888728" y="3285440"/>
            <a:ext cx="21168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Onboarding</a:t>
            </a:r>
            <a:endParaRPr sz="1400" b="0" i="0" u="none" strike="noStrike" cap="none">
              <a:solidFill>
                <a:srgbClr val="000000"/>
              </a:solidFill>
              <a:latin typeface="Roboto Condensed"/>
              <a:ea typeface="Roboto Condensed"/>
              <a:cs typeface="Roboto Condensed"/>
              <a:sym typeface="Roboto Condensed"/>
            </a:endParaRPr>
          </a:p>
        </p:txBody>
      </p:sp>
      <p:cxnSp>
        <p:nvCxnSpPr>
          <p:cNvPr id="1104" name="Google Shape;1104;p68"/>
          <p:cNvCxnSpPr/>
          <p:nvPr/>
        </p:nvCxnSpPr>
        <p:spPr>
          <a:xfrm>
            <a:off x="3731534" y="4648127"/>
            <a:ext cx="2792400" cy="0"/>
          </a:xfrm>
          <a:prstGeom prst="straightConnector1">
            <a:avLst/>
          </a:prstGeom>
          <a:noFill/>
          <a:ln w="12700" cap="flat" cmpd="sng">
            <a:solidFill>
              <a:srgbClr val="0033A0"/>
            </a:solidFill>
            <a:prstDash val="solid"/>
            <a:round/>
            <a:headEnd type="oval" w="med" len="med"/>
            <a:tailEnd type="oval" w="med" len="med"/>
          </a:ln>
        </p:spPr>
      </p:cxnSp>
      <p:sp>
        <p:nvSpPr>
          <p:cNvPr id="1105" name="Google Shape;1105;p68"/>
          <p:cNvSpPr/>
          <p:nvPr/>
        </p:nvSpPr>
        <p:spPr>
          <a:xfrm>
            <a:off x="6424277" y="4504892"/>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106" name="Google Shape;1106;p68"/>
          <p:cNvSpPr txBox="1"/>
          <p:nvPr/>
        </p:nvSpPr>
        <p:spPr>
          <a:xfrm>
            <a:off x="6400954" y="4431630"/>
            <a:ext cx="16815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Improvement</a:t>
            </a:r>
            <a:endParaRPr sz="1400" b="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(RL Models, Cross Encoder re-rankers)</a:t>
            </a:r>
            <a:endParaRPr sz="1400" b="0" i="0" u="none" strike="noStrike" cap="none">
              <a:solidFill>
                <a:srgbClr val="000000"/>
              </a:solidFill>
              <a:latin typeface="Roboto Condensed"/>
              <a:ea typeface="Roboto Condensed"/>
              <a:cs typeface="Roboto Condensed"/>
              <a:sym typeface="Roboto Condensed"/>
            </a:endParaRPr>
          </a:p>
        </p:txBody>
      </p:sp>
      <p:sp>
        <p:nvSpPr>
          <p:cNvPr id="1107" name="Google Shape;1107;p68"/>
          <p:cNvSpPr/>
          <p:nvPr/>
        </p:nvSpPr>
        <p:spPr>
          <a:xfrm>
            <a:off x="3372262" y="4280268"/>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Model Benchmarking</a:t>
            </a:r>
            <a:endParaRPr sz="1400" b="0" i="0" u="none" strike="noStrike" cap="none">
              <a:solidFill>
                <a:srgbClr val="000000"/>
              </a:solidFill>
              <a:latin typeface="Roboto Condensed"/>
              <a:ea typeface="Roboto Condensed"/>
              <a:cs typeface="Roboto Condensed"/>
              <a:sym typeface="Roboto Condensed"/>
            </a:endParaRPr>
          </a:p>
        </p:txBody>
      </p:sp>
      <p:cxnSp>
        <p:nvCxnSpPr>
          <p:cNvPr id="1108" name="Google Shape;1108;p68"/>
          <p:cNvCxnSpPr/>
          <p:nvPr/>
        </p:nvCxnSpPr>
        <p:spPr>
          <a:xfrm>
            <a:off x="2327155" y="4483290"/>
            <a:ext cx="1516800" cy="0"/>
          </a:xfrm>
          <a:prstGeom prst="straightConnector1">
            <a:avLst/>
          </a:prstGeom>
          <a:noFill/>
          <a:ln w="12700" cap="flat" cmpd="sng">
            <a:solidFill>
              <a:srgbClr val="0033A0"/>
            </a:solidFill>
            <a:prstDash val="solid"/>
            <a:round/>
            <a:headEnd type="oval" w="med" len="med"/>
            <a:tailEnd type="oval" w="med" len="med"/>
          </a:ln>
        </p:spPr>
      </p:cxnSp>
      <p:sp>
        <p:nvSpPr>
          <p:cNvPr id="1109" name="Google Shape;1109;p68"/>
          <p:cNvSpPr/>
          <p:nvPr/>
        </p:nvSpPr>
        <p:spPr>
          <a:xfrm>
            <a:off x="3920661" y="4456800"/>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110" name="Google Shape;1110;p68"/>
          <p:cNvSpPr/>
          <p:nvPr/>
        </p:nvSpPr>
        <p:spPr>
          <a:xfrm>
            <a:off x="5145877" y="2230842"/>
            <a:ext cx="36903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AI Gateway Setup Enhancements(A2A integration, Integrate with other 3</a:t>
            </a:r>
            <a:r>
              <a:rPr lang="en-US" sz="600" b="0" i="1" u="none" strike="noStrike" cap="none" baseline="30000">
                <a:solidFill>
                  <a:srgbClr val="000000"/>
                </a:solidFill>
                <a:latin typeface="Roboto Condensed"/>
                <a:ea typeface="Roboto Condensed"/>
                <a:cs typeface="Roboto Condensed"/>
                <a:sym typeface="Roboto Condensed"/>
              </a:rPr>
              <a:t>rd</a:t>
            </a:r>
            <a:r>
              <a:rPr lang="en-US" sz="600" b="0" i="1" u="none" strike="noStrike" cap="none">
                <a:solidFill>
                  <a:srgbClr val="000000"/>
                </a:solidFill>
                <a:latin typeface="Roboto Condensed"/>
                <a:ea typeface="Roboto Condensed"/>
                <a:cs typeface="Roboto Condensed"/>
                <a:sym typeface="Roboto Condensed"/>
              </a:rPr>
              <a:t> party models like OpenAI, Anthropic)</a:t>
            </a:r>
            <a:endParaRPr sz="1400" b="0" i="0" u="none" strike="noStrike" cap="none">
              <a:solidFill>
                <a:srgbClr val="000000"/>
              </a:solidFill>
              <a:latin typeface="Roboto Condensed"/>
              <a:ea typeface="Roboto Condensed"/>
              <a:cs typeface="Roboto Condensed"/>
              <a:sym typeface="Roboto Condensed"/>
            </a:endParaRPr>
          </a:p>
        </p:txBody>
      </p:sp>
      <p:cxnSp>
        <p:nvCxnSpPr>
          <p:cNvPr id="1111" name="Google Shape;1111;p68"/>
          <p:cNvCxnSpPr/>
          <p:nvPr/>
        </p:nvCxnSpPr>
        <p:spPr>
          <a:xfrm rot="10800000" flipH="1">
            <a:off x="1923553" y="2492201"/>
            <a:ext cx="9862500" cy="18000"/>
          </a:xfrm>
          <a:prstGeom prst="straightConnector1">
            <a:avLst/>
          </a:prstGeom>
          <a:noFill/>
          <a:ln w="12700" cap="flat" cmpd="sng">
            <a:solidFill>
              <a:srgbClr val="0033A0"/>
            </a:solidFill>
            <a:prstDash val="solid"/>
            <a:round/>
            <a:headEnd type="oval" w="med" len="med"/>
            <a:tailEnd type="triangle" w="med" len="med"/>
          </a:ln>
        </p:spPr>
      </p:cxnSp>
      <p:cxnSp>
        <p:nvCxnSpPr>
          <p:cNvPr id="1112" name="Google Shape;1112;p68"/>
          <p:cNvCxnSpPr/>
          <p:nvPr/>
        </p:nvCxnSpPr>
        <p:spPr>
          <a:xfrm>
            <a:off x="2555150" y="6329810"/>
            <a:ext cx="9221400" cy="1800"/>
          </a:xfrm>
          <a:prstGeom prst="straightConnector1">
            <a:avLst/>
          </a:prstGeom>
          <a:noFill/>
          <a:ln w="12700" cap="flat" cmpd="sng">
            <a:solidFill>
              <a:srgbClr val="0033A0"/>
            </a:solidFill>
            <a:prstDash val="solid"/>
            <a:round/>
            <a:headEnd type="oval" w="med" len="med"/>
            <a:tailEnd type="triangle" w="med" len="med"/>
          </a:ln>
        </p:spPr>
      </p:cxnSp>
      <p:sp>
        <p:nvSpPr>
          <p:cNvPr id="1113" name="Google Shape;1113;p68"/>
          <p:cNvSpPr/>
          <p:nvPr/>
        </p:nvSpPr>
        <p:spPr>
          <a:xfrm>
            <a:off x="9911066" y="6170246"/>
            <a:ext cx="2116800" cy="180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Ongoing Support and Maintenance </a:t>
            </a:r>
            <a:endParaRPr sz="600" b="0" i="1" u="none" strike="noStrike" cap="none">
              <a:solidFill>
                <a:srgbClr val="000000"/>
              </a:solidFill>
              <a:latin typeface="Roboto Condensed"/>
              <a:ea typeface="Roboto Condensed"/>
              <a:cs typeface="Roboto Condensed"/>
              <a:sym typeface="Roboto Condensed"/>
            </a:endParaRPr>
          </a:p>
        </p:txBody>
      </p:sp>
      <p:cxnSp>
        <p:nvCxnSpPr>
          <p:cNvPr id="1114" name="Google Shape;1114;p68"/>
          <p:cNvCxnSpPr/>
          <p:nvPr/>
        </p:nvCxnSpPr>
        <p:spPr>
          <a:xfrm>
            <a:off x="2712725" y="3826546"/>
            <a:ext cx="9063600" cy="0"/>
          </a:xfrm>
          <a:prstGeom prst="straightConnector1">
            <a:avLst/>
          </a:prstGeom>
          <a:noFill/>
          <a:ln w="12700" cap="flat" cmpd="sng">
            <a:solidFill>
              <a:srgbClr val="0033A0"/>
            </a:solidFill>
            <a:prstDash val="solid"/>
            <a:round/>
            <a:headEnd type="oval" w="med" len="med"/>
            <a:tailEnd type="triangle" w="med" len="med"/>
          </a:ln>
        </p:spPr>
      </p:cxnSp>
      <p:sp>
        <p:nvSpPr>
          <p:cNvPr id="1115" name="Google Shape;1115;p68"/>
          <p:cNvSpPr/>
          <p:nvPr/>
        </p:nvSpPr>
        <p:spPr>
          <a:xfrm>
            <a:off x="8844978" y="3802321"/>
            <a:ext cx="29988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Roboto Condensed"/>
                <a:ea typeface="Roboto Condensed"/>
                <a:cs typeface="Roboto Condensed"/>
                <a:sym typeface="Roboto Condensed"/>
              </a:rPr>
              <a:t>Publishing Costco Specific Agents for external marketplace integration (e.g., Generative Engine Optimization(GEO), instant checkout from ChatGPT)</a:t>
            </a:r>
            <a:endParaRPr sz="600" b="0" i="1" u="none" strike="noStrike" cap="none">
              <a:solidFill>
                <a:srgbClr val="000000"/>
              </a:solidFill>
              <a:latin typeface="Roboto Condensed"/>
              <a:ea typeface="Roboto Condensed"/>
              <a:cs typeface="Roboto Condensed"/>
              <a:sym typeface="Roboto Condensed"/>
            </a:endParaRPr>
          </a:p>
        </p:txBody>
      </p:sp>
      <p:cxnSp>
        <p:nvCxnSpPr>
          <p:cNvPr id="1116" name="Google Shape;1116;p68"/>
          <p:cNvCxnSpPr/>
          <p:nvPr/>
        </p:nvCxnSpPr>
        <p:spPr>
          <a:xfrm>
            <a:off x="2757482" y="2264231"/>
            <a:ext cx="2618400" cy="0"/>
          </a:xfrm>
          <a:prstGeom prst="straightConnector1">
            <a:avLst/>
          </a:prstGeom>
          <a:noFill/>
          <a:ln w="12700" cap="flat" cmpd="sng">
            <a:solidFill>
              <a:srgbClr val="0033A0"/>
            </a:solidFill>
            <a:prstDash val="solid"/>
            <a:round/>
            <a:headEnd type="oval" w="med" len="med"/>
            <a:tailEnd type="oval" w="med" len="med"/>
          </a:ln>
        </p:spPr>
      </p:cxnSp>
      <p:sp>
        <p:nvSpPr>
          <p:cNvPr id="1117" name="Google Shape;1117;p68"/>
          <p:cNvSpPr/>
          <p:nvPr/>
        </p:nvSpPr>
        <p:spPr>
          <a:xfrm>
            <a:off x="3825048" y="2006104"/>
            <a:ext cx="21168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Commerce (UCP)</a:t>
            </a:r>
            <a:endParaRPr sz="1400" b="0" i="0" u="none" strike="noStrike" cap="none">
              <a:solidFill>
                <a:srgbClr val="000000"/>
              </a:solidFill>
              <a:latin typeface="Roboto Condensed"/>
              <a:ea typeface="Roboto Condensed"/>
              <a:cs typeface="Roboto Condensed"/>
              <a:sym typeface="Roboto Condensed"/>
            </a:endParaRPr>
          </a:p>
        </p:txBody>
      </p:sp>
      <p:sp>
        <p:nvSpPr>
          <p:cNvPr id="1118" name="Google Shape;1118;p68"/>
          <p:cNvSpPr/>
          <p:nvPr/>
        </p:nvSpPr>
        <p:spPr>
          <a:xfrm>
            <a:off x="5464727" y="2223834"/>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1119" name="Google Shape;1119;p68"/>
          <p:cNvCxnSpPr/>
          <p:nvPr/>
        </p:nvCxnSpPr>
        <p:spPr>
          <a:xfrm rot="10800000" flipH="1">
            <a:off x="1527072" y="5372566"/>
            <a:ext cx="10249200" cy="29400"/>
          </a:xfrm>
          <a:prstGeom prst="straightConnector1">
            <a:avLst/>
          </a:prstGeom>
          <a:noFill/>
          <a:ln w="12700" cap="flat" cmpd="sng">
            <a:solidFill>
              <a:srgbClr val="0033A0"/>
            </a:solidFill>
            <a:prstDash val="solid"/>
            <a:round/>
            <a:headEnd type="oval" w="med" len="med"/>
            <a:tailEnd type="triangle" w="med" len="med"/>
          </a:ln>
        </p:spPr>
      </p:cxnSp>
      <p:sp>
        <p:nvSpPr>
          <p:cNvPr id="1120" name="Google Shape;1120;p68"/>
          <p:cNvSpPr/>
          <p:nvPr/>
        </p:nvSpPr>
        <p:spPr>
          <a:xfrm>
            <a:off x="10099164" y="5294486"/>
            <a:ext cx="18846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Knowledge Graph Builder Enhancements</a:t>
            </a:r>
            <a:endParaRPr sz="1400" b="0" i="0" u="none" strike="noStrike" cap="none">
              <a:solidFill>
                <a:srgbClr val="000000"/>
              </a:solidFill>
              <a:latin typeface="Roboto Condensed"/>
              <a:ea typeface="Roboto Condensed"/>
              <a:cs typeface="Roboto Condensed"/>
              <a:sym typeface="Roboto Condensed"/>
            </a:endParaRPr>
          </a:p>
        </p:txBody>
      </p:sp>
      <p:cxnSp>
        <p:nvCxnSpPr>
          <p:cNvPr id="1121" name="Google Shape;1121;p68"/>
          <p:cNvCxnSpPr/>
          <p:nvPr/>
        </p:nvCxnSpPr>
        <p:spPr>
          <a:xfrm>
            <a:off x="1354024" y="1293717"/>
            <a:ext cx="900" cy="5047200"/>
          </a:xfrm>
          <a:prstGeom prst="straightConnector1">
            <a:avLst/>
          </a:prstGeom>
          <a:noFill/>
          <a:ln w="9525" cap="flat" cmpd="sng">
            <a:solidFill>
              <a:srgbClr val="DDDDDD"/>
            </a:solidFill>
            <a:prstDash val="dot"/>
            <a:round/>
            <a:headEnd type="none" w="sm" len="sm"/>
            <a:tailEnd type="none" w="sm" len="sm"/>
          </a:ln>
        </p:spPr>
      </p:cxnSp>
      <p:cxnSp>
        <p:nvCxnSpPr>
          <p:cNvPr id="1122" name="Google Shape;1122;p68"/>
          <p:cNvCxnSpPr/>
          <p:nvPr/>
        </p:nvCxnSpPr>
        <p:spPr>
          <a:xfrm flipH="1">
            <a:off x="2593074" y="1217263"/>
            <a:ext cx="14100" cy="5047200"/>
          </a:xfrm>
          <a:prstGeom prst="straightConnector1">
            <a:avLst/>
          </a:prstGeom>
          <a:noFill/>
          <a:ln w="9525" cap="flat" cmpd="sng">
            <a:solidFill>
              <a:srgbClr val="DDDDDD"/>
            </a:solidFill>
            <a:prstDash val="dot"/>
            <a:round/>
            <a:headEnd type="none" w="sm" len="sm"/>
            <a:tailEnd type="none" w="sm" len="sm"/>
          </a:ln>
        </p:spPr>
      </p:cxnSp>
      <p:cxnSp>
        <p:nvCxnSpPr>
          <p:cNvPr id="1123" name="Google Shape;1123;p68"/>
          <p:cNvCxnSpPr/>
          <p:nvPr/>
        </p:nvCxnSpPr>
        <p:spPr>
          <a:xfrm>
            <a:off x="3725116" y="1217263"/>
            <a:ext cx="0" cy="5047200"/>
          </a:xfrm>
          <a:prstGeom prst="straightConnector1">
            <a:avLst/>
          </a:prstGeom>
          <a:noFill/>
          <a:ln w="9525" cap="flat" cmpd="sng">
            <a:solidFill>
              <a:srgbClr val="DDDDDD"/>
            </a:solidFill>
            <a:prstDash val="dot"/>
            <a:round/>
            <a:headEnd type="none" w="sm" len="sm"/>
            <a:tailEnd type="none" w="sm" len="sm"/>
          </a:ln>
        </p:spPr>
      </p:cxnSp>
      <p:cxnSp>
        <p:nvCxnSpPr>
          <p:cNvPr id="1124" name="Google Shape;1124;p68"/>
          <p:cNvCxnSpPr/>
          <p:nvPr/>
        </p:nvCxnSpPr>
        <p:spPr>
          <a:xfrm flipH="1">
            <a:off x="4964166" y="1217263"/>
            <a:ext cx="14100" cy="5047200"/>
          </a:xfrm>
          <a:prstGeom prst="straightConnector1">
            <a:avLst/>
          </a:prstGeom>
          <a:noFill/>
          <a:ln w="9525" cap="flat" cmpd="sng">
            <a:solidFill>
              <a:srgbClr val="DDDDDD"/>
            </a:solidFill>
            <a:prstDash val="dot"/>
            <a:round/>
            <a:headEnd type="none" w="sm" len="sm"/>
            <a:tailEnd type="none" w="sm" len="sm"/>
          </a:ln>
        </p:spPr>
      </p:cxnSp>
      <p:cxnSp>
        <p:nvCxnSpPr>
          <p:cNvPr id="1125" name="Google Shape;1125;p68"/>
          <p:cNvCxnSpPr/>
          <p:nvPr/>
        </p:nvCxnSpPr>
        <p:spPr>
          <a:xfrm flipH="1">
            <a:off x="6095966" y="1197978"/>
            <a:ext cx="4500" cy="5127000"/>
          </a:xfrm>
          <a:prstGeom prst="straightConnector1">
            <a:avLst/>
          </a:prstGeom>
          <a:noFill/>
          <a:ln w="9525" cap="flat" cmpd="sng">
            <a:solidFill>
              <a:srgbClr val="DDDDDD"/>
            </a:solidFill>
            <a:prstDash val="dot"/>
            <a:round/>
            <a:headEnd type="none" w="sm" len="sm"/>
            <a:tailEnd type="none" w="sm" len="sm"/>
          </a:ln>
        </p:spPr>
      </p:cxnSp>
      <p:cxnSp>
        <p:nvCxnSpPr>
          <p:cNvPr id="1126" name="Google Shape;1126;p68"/>
          <p:cNvCxnSpPr/>
          <p:nvPr/>
        </p:nvCxnSpPr>
        <p:spPr>
          <a:xfrm flipH="1">
            <a:off x="7339516" y="1217263"/>
            <a:ext cx="14100" cy="5047200"/>
          </a:xfrm>
          <a:prstGeom prst="straightConnector1">
            <a:avLst/>
          </a:prstGeom>
          <a:noFill/>
          <a:ln w="9525" cap="flat" cmpd="sng">
            <a:solidFill>
              <a:srgbClr val="DDDDDD"/>
            </a:solidFill>
            <a:prstDash val="dot"/>
            <a:round/>
            <a:headEnd type="none" w="sm" len="sm"/>
            <a:tailEnd type="none" w="sm" len="sm"/>
          </a:ln>
        </p:spPr>
      </p:cxnSp>
      <p:cxnSp>
        <p:nvCxnSpPr>
          <p:cNvPr id="1127" name="Google Shape;1127;p68"/>
          <p:cNvCxnSpPr/>
          <p:nvPr/>
        </p:nvCxnSpPr>
        <p:spPr>
          <a:xfrm>
            <a:off x="8471558" y="1217263"/>
            <a:ext cx="49500" cy="5047200"/>
          </a:xfrm>
          <a:prstGeom prst="straightConnector1">
            <a:avLst/>
          </a:prstGeom>
          <a:noFill/>
          <a:ln w="9525" cap="flat" cmpd="sng">
            <a:solidFill>
              <a:srgbClr val="DDDDDD"/>
            </a:solidFill>
            <a:prstDash val="dot"/>
            <a:round/>
            <a:headEnd type="none" w="sm" len="sm"/>
            <a:tailEnd type="none" w="sm" len="sm"/>
          </a:ln>
        </p:spPr>
      </p:cxnSp>
      <p:cxnSp>
        <p:nvCxnSpPr>
          <p:cNvPr id="1128" name="Google Shape;1128;p68"/>
          <p:cNvCxnSpPr/>
          <p:nvPr/>
        </p:nvCxnSpPr>
        <p:spPr>
          <a:xfrm>
            <a:off x="9724708" y="1217263"/>
            <a:ext cx="0" cy="5047200"/>
          </a:xfrm>
          <a:prstGeom prst="straightConnector1">
            <a:avLst/>
          </a:prstGeom>
          <a:noFill/>
          <a:ln w="9525" cap="flat" cmpd="sng">
            <a:solidFill>
              <a:srgbClr val="DDDDDD"/>
            </a:solidFill>
            <a:prstDash val="dot"/>
            <a:round/>
            <a:headEnd type="none" w="sm" len="sm"/>
            <a:tailEnd type="none" w="sm" len="sm"/>
          </a:ln>
        </p:spPr>
      </p:cxnSp>
      <p:cxnSp>
        <p:nvCxnSpPr>
          <p:cNvPr id="1129" name="Google Shape;1129;p68"/>
          <p:cNvCxnSpPr/>
          <p:nvPr/>
        </p:nvCxnSpPr>
        <p:spPr>
          <a:xfrm>
            <a:off x="10842668" y="1217263"/>
            <a:ext cx="900" cy="5047200"/>
          </a:xfrm>
          <a:prstGeom prst="straightConnector1">
            <a:avLst/>
          </a:prstGeom>
          <a:noFill/>
          <a:ln w="9525" cap="flat" cmpd="sng">
            <a:solidFill>
              <a:srgbClr val="DDDDDD"/>
            </a:solidFill>
            <a:prstDash val="dot"/>
            <a:round/>
            <a:headEnd type="none" w="sm" len="sm"/>
            <a:tailEnd type="none" w="sm" len="sm"/>
          </a:ln>
        </p:spPr>
      </p:cxnSp>
      <p:grpSp>
        <p:nvGrpSpPr>
          <p:cNvPr id="1130" name="Google Shape;1130;p68"/>
          <p:cNvGrpSpPr/>
          <p:nvPr/>
        </p:nvGrpSpPr>
        <p:grpSpPr>
          <a:xfrm>
            <a:off x="11383647" y="429539"/>
            <a:ext cx="1166110" cy="246300"/>
            <a:chOff x="10052357" y="275167"/>
            <a:chExt cx="1166110" cy="246300"/>
          </a:xfrm>
        </p:grpSpPr>
        <p:sp>
          <p:nvSpPr>
            <p:cNvPr id="1131" name="Google Shape;1131;p68"/>
            <p:cNvSpPr/>
            <p:nvPr/>
          </p:nvSpPr>
          <p:spPr>
            <a:xfrm>
              <a:off x="10052357" y="376413"/>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132" name="Google Shape;1132;p68"/>
            <p:cNvSpPr txBox="1"/>
            <p:nvPr/>
          </p:nvSpPr>
          <p:spPr>
            <a:xfrm>
              <a:off x="10092267" y="275167"/>
              <a:ext cx="11262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Roboto Condensed"/>
                  <a:ea typeface="Roboto Condensed"/>
                  <a:cs typeface="Roboto Condensed"/>
                  <a:sym typeface="Roboto Condensed"/>
                </a:rPr>
                <a:t>Milestones</a:t>
              </a:r>
              <a:endParaRPr sz="1400" b="0" i="0" u="none" strike="noStrike" cap="none">
                <a:solidFill>
                  <a:srgbClr val="000000"/>
                </a:solidFill>
                <a:latin typeface="Arial"/>
                <a:ea typeface="Arial"/>
                <a:cs typeface="Arial"/>
                <a:sym typeface="Arial"/>
              </a:endParaRPr>
            </a:p>
          </p:txBody>
        </p:sp>
      </p:grpSp>
      <p:cxnSp>
        <p:nvCxnSpPr>
          <p:cNvPr id="1133" name="Google Shape;1133;p68"/>
          <p:cNvCxnSpPr/>
          <p:nvPr/>
        </p:nvCxnSpPr>
        <p:spPr>
          <a:xfrm>
            <a:off x="518651" y="3441019"/>
            <a:ext cx="660300" cy="0"/>
          </a:xfrm>
          <a:prstGeom prst="straightConnector1">
            <a:avLst/>
          </a:prstGeom>
          <a:noFill/>
          <a:ln w="12700" cap="flat" cmpd="sng">
            <a:solidFill>
              <a:srgbClr val="0033A0"/>
            </a:solidFill>
            <a:prstDash val="solid"/>
            <a:round/>
            <a:headEnd type="oval" w="med" len="med"/>
            <a:tailEnd type="oval" w="med" len="med"/>
          </a:ln>
        </p:spPr>
      </p:cxnSp>
      <p:sp>
        <p:nvSpPr>
          <p:cNvPr id="1134" name="Google Shape;1134;p68"/>
          <p:cNvSpPr/>
          <p:nvPr/>
        </p:nvSpPr>
        <p:spPr>
          <a:xfrm>
            <a:off x="1255274" y="3420017"/>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135" name="Google Shape;1135;p68"/>
          <p:cNvSpPr txBox="1"/>
          <p:nvPr/>
        </p:nvSpPr>
        <p:spPr>
          <a:xfrm>
            <a:off x="1157242" y="3370560"/>
            <a:ext cx="7749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Security</a:t>
            </a:r>
            <a:endParaRPr sz="600" b="0" i="0" u="none" strike="noStrike" cap="none">
              <a:solidFill>
                <a:srgbClr val="000000"/>
              </a:solidFill>
              <a:latin typeface="Roboto Condensed"/>
              <a:ea typeface="Roboto Condensed"/>
              <a:cs typeface="Roboto Condensed"/>
              <a:sym typeface="Roboto Condensed"/>
            </a:endParaRPr>
          </a:p>
        </p:txBody>
      </p:sp>
      <p:sp>
        <p:nvSpPr>
          <p:cNvPr id="1136" name="Google Shape;1136;p68"/>
          <p:cNvSpPr/>
          <p:nvPr/>
        </p:nvSpPr>
        <p:spPr>
          <a:xfrm>
            <a:off x="-6300" y="1364711"/>
            <a:ext cx="11994300" cy="441300"/>
          </a:xfrm>
          <a:prstGeom prst="rect">
            <a:avLst/>
          </a:prstGeom>
          <a:solidFill>
            <a:srgbClr val="E7E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Condensed"/>
                <a:ea typeface="Roboto Condensed"/>
                <a:cs typeface="Roboto Condensed"/>
                <a:sym typeface="Roboto Condensed"/>
              </a:rPr>
              <a:t>KAD,POCs and Testing</a:t>
            </a:r>
            <a:endParaRPr sz="1400" b="0" i="0" u="none" strike="noStrike" cap="none">
              <a:solidFill>
                <a:srgbClr val="000000"/>
              </a:solidFill>
              <a:latin typeface="Roboto Condensed"/>
              <a:ea typeface="Roboto Condensed"/>
              <a:cs typeface="Roboto Condensed"/>
              <a:sym typeface="Roboto Condensed"/>
            </a:endParaRPr>
          </a:p>
        </p:txBody>
      </p:sp>
      <p:cxnSp>
        <p:nvCxnSpPr>
          <p:cNvPr id="1137" name="Google Shape;1137;p68"/>
          <p:cNvCxnSpPr/>
          <p:nvPr/>
        </p:nvCxnSpPr>
        <p:spPr>
          <a:xfrm>
            <a:off x="224350" y="1762077"/>
            <a:ext cx="483300" cy="0"/>
          </a:xfrm>
          <a:prstGeom prst="straightConnector1">
            <a:avLst/>
          </a:prstGeom>
          <a:noFill/>
          <a:ln w="12700" cap="flat" cmpd="sng">
            <a:solidFill>
              <a:srgbClr val="0033A0"/>
            </a:solidFill>
            <a:prstDash val="solid"/>
            <a:round/>
            <a:headEnd type="oval" w="med" len="med"/>
            <a:tailEnd type="oval" w="med" len="med"/>
          </a:ln>
        </p:spPr>
      </p:cxnSp>
      <p:sp>
        <p:nvSpPr>
          <p:cNvPr id="1138" name="Google Shape;1138;p68"/>
          <p:cNvSpPr/>
          <p:nvPr/>
        </p:nvSpPr>
        <p:spPr>
          <a:xfrm>
            <a:off x="733782" y="1602333"/>
            <a:ext cx="895200" cy="243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AI Gateway, Observability, Graph DB</a:t>
            </a:r>
            <a:endParaRPr sz="1400" b="0" i="0" u="none" strike="noStrike" cap="none">
              <a:solidFill>
                <a:srgbClr val="000000"/>
              </a:solidFill>
              <a:latin typeface="Roboto Condensed"/>
              <a:ea typeface="Roboto Condensed"/>
              <a:cs typeface="Roboto Condensed"/>
              <a:sym typeface="Roboto Condensed"/>
            </a:endParaRPr>
          </a:p>
        </p:txBody>
      </p:sp>
      <p:cxnSp>
        <p:nvCxnSpPr>
          <p:cNvPr id="1139" name="Google Shape;1139;p68"/>
          <p:cNvCxnSpPr/>
          <p:nvPr/>
        </p:nvCxnSpPr>
        <p:spPr>
          <a:xfrm>
            <a:off x="495300" y="1590181"/>
            <a:ext cx="615000" cy="0"/>
          </a:xfrm>
          <a:prstGeom prst="straightConnector1">
            <a:avLst/>
          </a:prstGeom>
          <a:noFill/>
          <a:ln w="12700" cap="flat" cmpd="sng">
            <a:solidFill>
              <a:srgbClr val="0033A0"/>
            </a:solidFill>
            <a:prstDash val="solid"/>
            <a:round/>
            <a:headEnd type="oval" w="med" len="med"/>
            <a:tailEnd type="oval" w="med" len="med"/>
          </a:ln>
        </p:spPr>
      </p:cxnSp>
      <p:sp>
        <p:nvSpPr>
          <p:cNvPr id="1140" name="Google Shape;1140;p68"/>
          <p:cNvSpPr/>
          <p:nvPr/>
        </p:nvSpPr>
        <p:spPr>
          <a:xfrm>
            <a:off x="2281501" y="1574342"/>
            <a:ext cx="895200" cy="243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AI for BI</a:t>
            </a:r>
            <a:endParaRPr sz="1400" b="0" i="0" u="none" strike="noStrike" cap="none">
              <a:solidFill>
                <a:srgbClr val="000000"/>
              </a:solidFill>
              <a:latin typeface="Roboto Condensed"/>
              <a:ea typeface="Roboto Condensed"/>
              <a:cs typeface="Roboto Condensed"/>
              <a:sym typeface="Roboto Condensed"/>
            </a:endParaRPr>
          </a:p>
        </p:txBody>
      </p:sp>
      <p:cxnSp>
        <p:nvCxnSpPr>
          <p:cNvPr id="1141" name="Google Shape;1141;p68"/>
          <p:cNvCxnSpPr/>
          <p:nvPr/>
        </p:nvCxnSpPr>
        <p:spPr>
          <a:xfrm>
            <a:off x="1842623" y="5979061"/>
            <a:ext cx="1336500" cy="0"/>
          </a:xfrm>
          <a:prstGeom prst="straightConnector1">
            <a:avLst/>
          </a:prstGeom>
          <a:noFill/>
          <a:ln w="12700" cap="flat" cmpd="sng">
            <a:solidFill>
              <a:srgbClr val="0033A0"/>
            </a:solidFill>
            <a:prstDash val="solid"/>
            <a:round/>
            <a:headEnd type="oval" w="med" len="med"/>
            <a:tailEnd type="oval" w="med" len="med"/>
          </a:ln>
        </p:spPr>
      </p:cxnSp>
      <p:sp>
        <p:nvSpPr>
          <p:cNvPr id="1142" name="Google Shape;1142;p68"/>
          <p:cNvSpPr/>
          <p:nvPr/>
        </p:nvSpPr>
        <p:spPr>
          <a:xfrm>
            <a:off x="2054853" y="5748269"/>
            <a:ext cx="1556100" cy="266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Certify D2K with Knowledge Assist</a:t>
            </a:r>
            <a:endParaRPr sz="1400" b="0" i="0" u="none" strike="noStrike" cap="none">
              <a:solidFill>
                <a:srgbClr val="000000"/>
              </a:solidFill>
              <a:latin typeface="Roboto Condensed"/>
              <a:ea typeface="Roboto Condensed"/>
              <a:cs typeface="Roboto Condensed"/>
              <a:sym typeface="Roboto Condensed"/>
            </a:endParaRPr>
          </a:p>
        </p:txBody>
      </p:sp>
      <p:sp>
        <p:nvSpPr>
          <p:cNvPr id="1143" name="Google Shape;1143;p68"/>
          <p:cNvSpPr/>
          <p:nvPr/>
        </p:nvSpPr>
        <p:spPr>
          <a:xfrm>
            <a:off x="3421196" y="5852330"/>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1144" name="Google Shape;1144;p68"/>
          <p:cNvCxnSpPr/>
          <p:nvPr/>
        </p:nvCxnSpPr>
        <p:spPr>
          <a:xfrm>
            <a:off x="1768836" y="1769166"/>
            <a:ext cx="707400" cy="0"/>
          </a:xfrm>
          <a:prstGeom prst="straightConnector1">
            <a:avLst/>
          </a:prstGeom>
          <a:noFill/>
          <a:ln w="12700" cap="flat" cmpd="sng">
            <a:solidFill>
              <a:srgbClr val="0033A0"/>
            </a:solidFill>
            <a:prstDash val="solid"/>
            <a:round/>
            <a:headEnd type="oval" w="med" len="med"/>
            <a:tailEnd type="oval" w="med" len="med"/>
          </a:ln>
        </p:spPr>
      </p:cxnSp>
      <p:sp>
        <p:nvSpPr>
          <p:cNvPr id="1145" name="Google Shape;1145;p68"/>
          <p:cNvSpPr/>
          <p:nvPr/>
        </p:nvSpPr>
        <p:spPr>
          <a:xfrm>
            <a:off x="1034490" y="1356126"/>
            <a:ext cx="1825800" cy="26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Platform Testing(Pen Testing, Vulnerability testing)</a:t>
            </a:r>
            <a:endParaRPr sz="1400" b="0" i="0" u="none" strike="noStrike" cap="none">
              <a:solidFill>
                <a:srgbClr val="000000"/>
              </a:solidFill>
              <a:latin typeface="Roboto Condensed"/>
              <a:ea typeface="Roboto Condensed"/>
              <a:cs typeface="Roboto Condensed"/>
              <a:sym typeface="Roboto Condensed"/>
            </a:endParaRPr>
          </a:p>
        </p:txBody>
      </p:sp>
      <p:cxnSp>
        <p:nvCxnSpPr>
          <p:cNvPr id="1146" name="Google Shape;1146;p68"/>
          <p:cNvCxnSpPr/>
          <p:nvPr/>
        </p:nvCxnSpPr>
        <p:spPr>
          <a:xfrm>
            <a:off x="2359283" y="3676481"/>
            <a:ext cx="410100" cy="0"/>
          </a:xfrm>
          <a:prstGeom prst="straightConnector1">
            <a:avLst/>
          </a:prstGeom>
          <a:noFill/>
          <a:ln w="12700" cap="flat" cmpd="sng">
            <a:solidFill>
              <a:srgbClr val="0033A0"/>
            </a:solidFill>
            <a:prstDash val="solid"/>
            <a:round/>
            <a:headEnd type="oval" w="med" len="med"/>
            <a:tailEnd type="oval" w="med" len="med"/>
          </a:ln>
        </p:spPr>
      </p:cxnSp>
      <p:sp>
        <p:nvSpPr>
          <p:cNvPr id="1147" name="Google Shape;1147;p68"/>
          <p:cNvSpPr/>
          <p:nvPr/>
        </p:nvSpPr>
        <p:spPr>
          <a:xfrm>
            <a:off x="2694043" y="3429000"/>
            <a:ext cx="788400" cy="235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Agent Registry</a:t>
            </a:r>
            <a:endParaRPr sz="1400" b="0" i="0" u="none" strike="noStrike" cap="none">
              <a:solidFill>
                <a:srgbClr val="000000"/>
              </a:solidFill>
              <a:latin typeface="Roboto Condensed"/>
              <a:ea typeface="Roboto Condensed"/>
              <a:cs typeface="Roboto Condensed"/>
              <a:sym typeface="Roboto Condensed"/>
            </a:endParaRPr>
          </a:p>
        </p:txBody>
      </p:sp>
      <p:sp>
        <p:nvSpPr>
          <p:cNvPr id="1148" name="Google Shape;1148;p68"/>
          <p:cNvSpPr/>
          <p:nvPr/>
        </p:nvSpPr>
        <p:spPr>
          <a:xfrm>
            <a:off x="2703100" y="3550171"/>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149" name="Google Shape;1149;p68"/>
          <p:cNvSpPr/>
          <p:nvPr/>
        </p:nvSpPr>
        <p:spPr>
          <a:xfrm>
            <a:off x="1280895" y="4809319"/>
            <a:ext cx="1506000" cy="24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Taxonomy and Ontology Management</a:t>
            </a:r>
            <a:endParaRPr sz="1400" b="0" i="0" u="none" strike="noStrike" cap="none">
              <a:solidFill>
                <a:srgbClr val="000000"/>
              </a:solidFill>
              <a:latin typeface="Roboto Condensed"/>
              <a:ea typeface="Roboto Condensed"/>
              <a:cs typeface="Roboto Condensed"/>
              <a:sym typeface="Roboto Condensed"/>
            </a:endParaRPr>
          </a:p>
        </p:txBody>
      </p:sp>
      <p:cxnSp>
        <p:nvCxnSpPr>
          <p:cNvPr id="1150" name="Google Shape;1150;p68"/>
          <p:cNvCxnSpPr/>
          <p:nvPr/>
        </p:nvCxnSpPr>
        <p:spPr>
          <a:xfrm>
            <a:off x="10678113" y="840754"/>
            <a:ext cx="1083300" cy="11400"/>
          </a:xfrm>
          <a:prstGeom prst="straightConnector1">
            <a:avLst/>
          </a:prstGeom>
          <a:noFill/>
          <a:ln w="9525" cap="flat" cmpd="sng">
            <a:solidFill>
              <a:schemeClr val="lt1"/>
            </a:solidFill>
            <a:prstDash val="solid"/>
            <a:round/>
            <a:headEnd type="triangle" w="med" len="med"/>
            <a:tailEnd type="triangle" w="med" len="med"/>
          </a:ln>
        </p:spPr>
      </p:cxnSp>
      <p:sp>
        <p:nvSpPr>
          <p:cNvPr id="1151" name="Google Shape;1151;p68"/>
          <p:cNvSpPr/>
          <p:nvPr/>
        </p:nvSpPr>
        <p:spPr>
          <a:xfrm>
            <a:off x="10662327" y="648796"/>
            <a:ext cx="1353300" cy="19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Roboto Condensed"/>
                <a:ea typeface="Roboto Condensed"/>
                <a:cs typeface="Roboto Condensed"/>
                <a:sym typeface="Roboto Condensed"/>
              </a:rPr>
              <a:t>FY31</a:t>
            </a:r>
            <a:endParaRPr sz="1000" b="0" i="0" u="none" strike="noStrike" cap="none">
              <a:solidFill>
                <a:schemeClr val="lt1"/>
              </a:solidFill>
              <a:latin typeface="Roboto Condensed"/>
              <a:ea typeface="Roboto Condensed"/>
              <a:cs typeface="Roboto Condensed"/>
              <a:sym typeface="Roboto Condensed"/>
            </a:endParaRPr>
          </a:p>
        </p:txBody>
      </p:sp>
      <p:sp>
        <p:nvSpPr>
          <p:cNvPr id="1152" name="Google Shape;1152;p68"/>
          <p:cNvSpPr/>
          <p:nvPr/>
        </p:nvSpPr>
        <p:spPr>
          <a:xfrm>
            <a:off x="1106719" y="1196748"/>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153" name="Google Shape;1153;p68"/>
          <p:cNvSpPr/>
          <p:nvPr/>
        </p:nvSpPr>
        <p:spPr>
          <a:xfrm>
            <a:off x="1139125" y="1080760"/>
            <a:ext cx="615000" cy="259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MVP Build 1.0</a:t>
            </a:r>
            <a:endParaRPr sz="1400" b="0" i="0" u="none" strike="noStrike" cap="none">
              <a:solidFill>
                <a:srgbClr val="000000"/>
              </a:solidFill>
              <a:latin typeface="Roboto Condensed"/>
              <a:ea typeface="Roboto Condensed"/>
              <a:cs typeface="Roboto Condensed"/>
              <a:sym typeface="Roboto Condensed"/>
            </a:endParaRPr>
          </a:p>
        </p:txBody>
      </p:sp>
      <p:sp>
        <p:nvSpPr>
          <p:cNvPr id="1154" name="Google Shape;1154;p68"/>
          <p:cNvSpPr/>
          <p:nvPr/>
        </p:nvSpPr>
        <p:spPr>
          <a:xfrm>
            <a:off x="2473378" y="1201515"/>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155" name="Google Shape;1155;p68"/>
          <p:cNvSpPr/>
          <p:nvPr/>
        </p:nvSpPr>
        <p:spPr>
          <a:xfrm>
            <a:off x="2505784" y="1085527"/>
            <a:ext cx="615000" cy="259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MVP Build 2.0</a:t>
            </a:r>
            <a:endParaRPr sz="1400" b="0" i="0" u="none" strike="noStrike" cap="none">
              <a:solidFill>
                <a:srgbClr val="000000"/>
              </a:solidFill>
              <a:latin typeface="Roboto Condensed"/>
              <a:ea typeface="Roboto Condensed"/>
              <a:cs typeface="Roboto Condensed"/>
              <a:sym typeface="Roboto Condensed"/>
            </a:endParaRPr>
          </a:p>
        </p:txBody>
      </p:sp>
      <p:sp>
        <p:nvSpPr>
          <p:cNvPr id="1156" name="Google Shape;1156;p68"/>
          <p:cNvSpPr txBox="1"/>
          <p:nvPr/>
        </p:nvSpPr>
        <p:spPr>
          <a:xfrm>
            <a:off x="2980460" y="1143065"/>
            <a:ext cx="26493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Platform Maturity – Operational excellence</a:t>
            </a:r>
            <a:endParaRPr sz="1400" b="0" i="0" u="none" strike="noStrike" cap="none">
              <a:solidFill>
                <a:srgbClr val="000000"/>
              </a:solidFill>
              <a:latin typeface="Roboto Condensed"/>
              <a:ea typeface="Roboto Condensed"/>
              <a:cs typeface="Roboto Condensed"/>
              <a:sym typeface="Roboto Condensed"/>
            </a:endParaRPr>
          </a:p>
        </p:txBody>
      </p:sp>
      <p:cxnSp>
        <p:nvCxnSpPr>
          <p:cNvPr id="1157" name="Google Shape;1157;p68"/>
          <p:cNvCxnSpPr/>
          <p:nvPr/>
        </p:nvCxnSpPr>
        <p:spPr>
          <a:xfrm rot="10800000" flipH="1">
            <a:off x="2505784" y="1302472"/>
            <a:ext cx="3429000" cy="18600"/>
          </a:xfrm>
          <a:prstGeom prst="straightConnector1">
            <a:avLst/>
          </a:prstGeom>
          <a:noFill/>
          <a:ln w="9525" cap="flat" cmpd="sng">
            <a:solidFill>
              <a:srgbClr val="000000"/>
            </a:solidFill>
            <a:prstDash val="solid"/>
            <a:round/>
            <a:headEnd type="triangle" w="med" len="med"/>
            <a:tailEnd type="triangle" w="med" len="med"/>
          </a:ln>
        </p:spPr>
      </p:cxnSp>
      <p:cxnSp>
        <p:nvCxnSpPr>
          <p:cNvPr id="1158" name="Google Shape;1158;p68"/>
          <p:cNvCxnSpPr/>
          <p:nvPr/>
        </p:nvCxnSpPr>
        <p:spPr>
          <a:xfrm rot="10800000" flipH="1">
            <a:off x="5963208" y="1287455"/>
            <a:ext cx="5790000" cy="20700"/>
          </a:xfrm>
          <a:prstGeom prst="straightConnector1">
            <a:avLst/>
          </a:prstGeom>
          <a:noFill/>
          <a:ln w="9525" cap="flat" cmpd="sng">
            <a:solidFill>
              <a:srgbClr val="000000"/>
            </a:solidFill>
            <a:prstDash val="solid"/>
            <a:round/>
            <a:headEnd type="triangle" w="med" len="med"/>
            <a:tailEnd type="triangle" w="med" len="med"/>
          </a:ln>
        </p:spPr>
      </p:cxnSp>
      <p:sp>
        <p:nvSpPr>
          <p:cNvPr id="1159" name="Google Shape;1159;p68"/>
          <p:cNvSpPr txBox="1"/>
          <p:nvPr/>
        </p:nvSpPr>
        <p:spPr>
          <a:xfrm>
            <a:off x="6295702" y="1145337"/>
            <a:ext cx="26493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Roboto Condensed"/>
                <a:ea typeface="Roboto Condensed"/>
                <a:cs typeface="Roboto Condensed"/>
                <a:sym typeface="Roboto Condensed"/>
              </a:rPr>
              <a:t>Strategic Differentiation</a:t>
            </a:r>
            <a:endParaRPr sz="1400" b="0" i="0" u="none" strike="noStrike" cap="none">
              <a:solidFill>
                <a:srgbClr val="000000"/>
              </a:solidFill>
              <a:latin typeface="Roboto Condensed"/>
              <a:ea typeface="Roboto Condensed"/>
              <a:cs typeface="Roboto Condensed"/>
              <a:sym typeface="Roboto Condensed"/>
            </a:endParaRPr>
          </a:p>
        </p:txBody>
      </p:sp>
      <p:cxnSp>
        <p:nvCxnSpPr>
          <p:cNvPr id="1160" name="Google Shape;1160;p68"/>
          <p:cNvCxnSpPr/>
          <p:nvPr/>
        </p:nvCxnSpPr>
        <p:spPr>
          <a:xfrm rot="10800000" flipH="1">
            <a:off x="2000735" y="5603409"/>
            <a:ext cx="9775500" cy="36000"/>
          </a:xfrm>
          <a:prstGeom prst="straightConnector1">
            <a:avLst/>
          </a:prstGeom>
          <a:noFill/>
          <a:ln w="12700" cap="flat" cmpd="sng">
            <a:solidFill>
              <a:srgbClr val="0033A0"/>
            </a:solidFill>
            <a:prstDash val="solid"/>
            <a:round/>
            <a:headEnd type="oval" w="med" len="med"/>
            <a:tailEnd type="triangle" w="med" len="med"/>
          </a:ln>
        </p:spPr>
      </p:cxnSp>
      <p:sp>
        <p:nvSpPr>
          <p:cNvPr id="1161" name="Google Shape;1161;p68"/>
          <p:cNvSpPr/>
          <p:nvPr/>
        </p:nvSpPr>
        <p:spPr>
          <a:xfrm>
            <a:off x="2842009" y="5545479"/>
            <a:ext cx="1884600" cy="259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Knowledge Operations</a:t>
            </a:r>
            <a:endParaRPr sz="1400" b="0" i="0" u="none" strike="noStrike" cap="none">
              <a:solidFill>
                <a:srgbClr val="000000"/>
              </a:solidFill>
              <a:latin typeface="Roboto Condensed"/>
              <a:ea typeface="Roboto Condensed"/>
              <a:cs typeface="Roboto Condensed"/>
              <a:sym typeface="Roboto Condensed"/>
            </a:endParaRPr>
          </a:p>
        </p:txBody>
      </p:sp>
      <p:cxnSp>
        <p:nvCxnSpPr>
          <p:cNvPr id="1162" name="Google Shape;1162;p68"/>
          <p:cNvCxnSpPr/>
          <p:nvPr/>
        </p:nvCxnSpPr>
        <p:spPr>
          <a:xfrm rot="10800000" flipH="1">
            <a:off x="2518969" y="4192225"/>
            <a:ext cx="1568400" cy="25200"/>
          </a:xfrm>
          <a:prstGeom prst="straightConnector1">
            <a:avLst/>
          </a:prstGeom>
          <a:noFill/>
          <a:ln w="12700" cap="flat" cmpd="sng">
            <a:solidFill>
              <a:srgbClr val="0033A0"/>
            </a:solidFill>
            <a:prstDash val="solid"/>
            <a:round/>
            <a:headEnd type="oval" w="med" len="med"/>
            <a:tailEnd type="oval" w="med" len="med"/>
          </a:ln>
        </p:spPr>
      </p:cxnSp>
      <p:sp>
        <p:nvSpPr>
          <p:cNvPr id="1163" name="Google Shape;1163;p68"/>
          <p:cNvSpPr/>
          <p:nvPr/>
        </p:nvSpPr>
        <p:spPr>
          <a:xfrm>
            <a:off x="4140269" y="4073175"/>
            <a:ext cx="920700" cy="259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Adaptive Learning Framework</a:t>
            </a:r>
            <a:endParaRPr sz="1400" b="0" i="0" u="none" strike="noStrike" cap="none">
              <a:solidFill>
                <a:srgbClr val="000000"/>
              </a:solidFill>
              <a:latin typeface="Roboto Condensed"/>
              <a:ea typeface="Roboto Condensed"/>
              <a:cs typeface="Roboto Condensed"/>
              <a:sym typeface="Roboto Condensed"/>
            </a:endParaRPr>
          </a:p>
        </p:txBody>
      </p:sp>
      <p:sp>
        <p:nvSpPr>
          <p:cNvPr id="1164" name="Google Shape;1164;p68"/>
          <p:cNvSpPr/>
          <p:nvPr/>
        </p:nvSpPr>
        <p:spPr>
          <a:xfrm>
            <a:off x="4126447" y="4160170"/>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cxnSp>
        <p:nvCxnSpPr>
          <p:cNvPr id="1165" name="Google Shape;1165;p68"/>
          <p:cNvCxnSpPr/>
          <p:nvPr/>
        </p:nvCxnSpPr>
        <p:spPr>
          <a:xfrm>
            <a:off x="2717634" y="2670048"/>
            <a:ext cx="2618400" cy="0"/>
          </a:xfrm>
          <a:prstGeom prst="straightConnector1">
            <a:avLst/>
          </a:prstGeom>
          <a:noFill/>
          <a:ln w="12700" cap="flat" cmpd="sng">
            <a:solidFill>
              <a:srgbClr val="0033A0"/>
            </a:solidFill>
            <a:prstDash val="solid"/>
            <a:round/>
            <a:headEnd type="oval" w="med" len="med"/>
            <a:tailEnd type="oval" w="med" len="med"/>
          </a:ln>
        </p:spPr>
      </p:cxnSp>
      <p:sp>
        <p:nvSpPr>
          <p:cNvPr id="1166" name="Google Shape;1166;p68"/>
          <p:cNvSpPr/>
          <p:nvPr/>
        </p:nvSpPr>
        <p:spPr>
          <a:xfrm>
            <a:off x="3785200" y="2411921"/>
            <a:ext cx="2116800" cy="3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Chargeback model </a:t>
            </a:r>
            <a:endParaRPr sz="1400" b="0" i="0" u="none" strike="noStrike" cap="none">
              <a:solidFill>
                <a:srgbClr val="000000"/>
              </a:solidFill>
              <a:latin typeface="Roboto Condensed"/>
              <a:ea typeface="Roboto Condensed"/>
              <a:cs typeface="Roboto Condensed"/>
              <a:sym typeface="Roboto Condensed"/>
            </a:endParaRPr>
          </a:p>
        </p:txBody>
      </p:sp>
      <p:sp>
        <p:nvSpPr>
          <p:cNvPr id="1167" name="Google Shape;1167;p68"/>
          <p:cNvSpPr/>
          <p:nvPr/>
        </p:nvSpPr>
        <p:spPr>
          <a:xfrm>
            <a:off x="5442356" y="2629651"/>
            <a:ext cx="45600" cy="45600"/>
          </a:xfrm>
          <a:prstGeom prst="star5">
            <a:avLst>
              <a:gd name="adj" fmla="val 0"/>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168" name="Google Shape;1168;p68"/>
          <p:cNvSpPr/>
          <p:nvPr/>
        </p:nvSpPr>
        <p:spPr>
          <a:xfrm>
            <a:off x="-6300" y="6486218"/>
            <a:ext cx="11997000" cy="326700"/>
          </a:xfrm>
          <a:prstGeom prst="rect">
            <a:avLst/>
          </a:prstGeom>
          <a:solidFill>
            <a:srgbClr val="E7E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Condensed"/>
                <a:ea typeface="Roboto Condensed"/>
                <a:cs typeface="Roboto Condensed"/>
                <a:sym typeface="Roboto Condensed"/>
              </a:rPr>
              <a:t>Platform consumption</a:t>
            </a:r>
            <a:endParaRPr sz="1400" b="0" i="0" u="none" strike="noStrike" cap="none">
              <a:solidFill>
                <a:srgbClr val="000000"/>
              </a:solidFill>
              <a:latin typeface="Roboto Condensed"/>
              <a:ea typeface="Roboto Condensed"/>
              <a:cs typeface="Roboto Condensed"/>
              <a:sym typeface="Roboto Condensed"/>
            </a:endParaRPr>
          </a:p>
        </p:txBody>
      </p:sp>
      <p:sp>
        <p:nvSpPr>
          <p:cNvPr id="1169" name="Google Shape;1169;p68"/>
          <p:cNvSpPr/>
          <p:nvPr/>
        </p:nvSpPr>
        <p:spPr>
          <a:xfrm>
            <a:off x="5002935" y="6551100"/>
            <a:ext cx="1079100" cy="235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AI for BI</a:t>
            </a:r>
            <a:endParaRPr sz="1400" b="0" i="0" u="none" strike="noStrike" cap="none">
              <a:solidFill>
                <a:srgbClr val="000000"/>
              </a:solidFill>
              <a:latin typeface="Roboto Condensed"/>
              <a:ea typeface="Roboto Condensed"/>
              <a:cs typeface="Roboto Condensed"/>
              <a:sym typeface="Roboto Condensed"/>
            </a:endParaRPr>
          </a:p>
        </p:txBody>
      </p:sp>
      <p:cxnSp>
        <p:nvCxnSpPr>
          <p:cNvPr id="1170" name="Google Shape;1170;p68"/>
          <p:cNvCxnSpPr/>
          <p:nvPr/>
        </p:nvCxnSpPr>
        <p:spPr>
          <a:xfrm>
            <a:off x="2465698" y="6714475"/>
            <a:ext cx="2646300" cy="7800"/>
          </a:xfrm>
          <a:prstGeom prst="straightConnector1">
            <a:avLst/>
          </a:prstGeom>
          <a:noFill/>
          <a:ln w="12700" cap="flat" cmpd="sng">
            <a:solidFill>
              <a:srgbClr val="0033A0"/>
            </a:solidFill>
            <a:prstDash val="solid"/>
            <a:round/>
            <a:headEnd type="oval" w="med" len="med"/>
            <a:tailEnd type="oval" w="med" len="med"/>
          </a:ln>
        </p:spPr>
      </p:cxnSp>
      <p:cxnSp>
        <p:nvCxnSpPr>
          <p:cNvPr id="1171" name="Google Shape;1171;p68"/>
          <p:cNvCxnSpPr/>
          <p:nvPr/>
        </p:nvCxnSpPr>
        <p:spPr>
          <a:xfrm rot="10800000" flipH="1">
            <a:off x="3000385" y="6580054"/>
            <a:ext cx="5086800" cy="24900"/>
          </a:xfrm>
          <a:prstGeom prst="straightConnector1">
            <a:avLst/>
          </a:prstGeom>
          <a:noFill/>
          <a:ln w="12700" cap="flat" cmpd="sng">
            <a:solidFill>
              <a:srgbClr val="0033A0"/>
            </a:solidFill>
            <a:prstDash val="solid"/>
            <a:round/>
            <a:headEnd type="oval" w="med" len="med"/>
            <a:tailEnd type="triangle" w="med" len="med"/>
          </a:ln>
        </p:spPr>
      </p:cxnSp>
      <p:sp>
        <p:nvSpPr>
          <p:cNvPr id="1172" name="Google Shape;1172;p68"/>
          <p:cNvSpPr/>
          <p:nvPr/>
        </p:nvSpPr>
        <p:spPr>
          <a:xfrm>
            <a:off x="8129812" y="6646123"/>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
        <p:nvSpPr>
          <p:cNvPr id="1173" name="Google Shape;1173;p68"/>
          <p:cNvSpPr/>
          <p:nvPr/>
        </p:nvSpPr>
        <p:spPr>
          <a:xfrm>
            <a:off x="7893674" y="6448630"/>
            <a:ext cx="1079100" cy="232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1" u="none" strike="noStrike" cap="none">
                <a:solidFill>
                  <a:srgbClr val="000000"/>
                </a:solidFill>
                <a:latin typeface="Roboto Condensed"/>
                <a:ea typeface="Roboto Condensed"/>
                <a:cs typeface="Roboto Condensed"/>
                <a:sym typeface="Roboto Condensed"/>
              </a:rPr>
              <a:t>KNowledge Assist</a:t>
            </a:r>
            <a:endParaRPr sz="1400" b="0" i="0" u="none" strike="noStrike" cap="none">
              <a:solidFill>
                <a:srgbClr val="000000"/>
              </a:solidFill>
              <a:latin typeface="Roboto Condensed"/>
              <a:ea typeface="Roboto Condensed"/>
              <a:cs typeface="Roboto Condensed"/>
              <a:sym typeface="Roboto Condensed"/>
            </a:endParaRPr>
          </a:p>
        </p:txBody>
      </p:sp>
      <p:sp>
        <p:nvSpPr>
          <p:cNvPr id="1174" name="Google Shape;1174;p68"/>
          <p:cNvSpPr/>
          <p:nvPr/>
        </p:nvSpPr>
        <p:spPr>
          <a:xfrm>
            <a:off x="5223726" y="6687369"/>
            <a:ext cx="45600" cy="45600"/>
          </a:xfrm>
          <a:prstGeom prst="star5">
            <a:avLst>
              <a:gd name="adj" fmla="val 19098"/>
              <a:gd name="hf" fmla="val 105146"/>
              <a:gd name="vf" fmla="val 110557"/>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C000"/>
              </a:solidFill>
              <a:latin typeface="Roboto Condensed"/>
              <a:ea typeface="Roboto Condensed"/>
              <a:cs typeface="Roboto Condensed"/>
              <a:sym typeface="Roboto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2"/>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US" sz="4000">
                <a:solidFill>
                  <a:srgbClr val="000000"/>
                </a:solidFill>
              </a:rPr>
              <a:t>Guiding Principles</a:t>
            </a:r>
            <a:endParaRPr sz="2400"/>
          </a:p>
        </p:txBody>
      </p:sp>
      <p:pic>
        <p:nvPicPr>
          <p:cNvPr id="239" name="Google Shape;239;p42"/>
          <p:cNvPicPr preferRelativeResize="0"/>
          <p:nvPr/>
        </p:nvPicPr>
        <p:blipFill rotWithShape="1">
          <a:blip r:embed="rId3">
            <a:alphaModFix/>
          </a:blip>
          <a:srcRect/>
          <a:stretch/>
        </p:blipFill>
        <p:spPr>
          <a:xfrm>
            <a:off x="1078158" y="825500"/>
            <a:ext cx="5207100" cy="5207100"/>
          </a:xfrm>
          <a:prstGeom prst="ellipse">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pic>
        <p:nvPicPr>
          <p:cNvPr id="1179" name="Google Shape;1179;p69"/>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1180" name="Google Shape;1180;p69"/>
          <p:cNvSpPr txBox="1"/>
          <p:nvPr/>
        </p:nvSpPr>
        <p:spPr>
          <a:xfrm>
            <a:off x="7319010" y="3981450"/>
            <a:ext cx="4680600" cy="2031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800"/>
              <a:buFont typeface="Arial"/>
              <a:buNone/>
            </a:pPr>
            <a:r>
              <a:rPr lang="en-US" sz="4800" b="1" i="0" u="none" strike="noStrike" cap="none">
                <a:solidFill>
                  <a:schemeClr val="dk1"/>
                </a:solidFill>
                <a:latin typeface="Raleway"/>
                <a:ea typeface="Raleway"/>
                <a:cs typeface="Raleway"/>
                <a:sym typeface="Raleway"/>
              </a:rPr>
              <a:t>Detailed Architecture</a:t>
            </a:r>
            <a:endParaRPr sz="4800" b="1" i="0" u="none" strike="noStrike" cap="none">
              <a:solidFill>
                <a:schemeClr val="dk1"/>
              </a:solidFill>
              <a:latin typeface="Raleway"/>
              <a:ea typeface="Raleway"/>
              <a:cs typeface="Raleway"/>
              <a:sym typeface="Raleway"/>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70"/>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Enterprise AI Agentic Platform | Logical Architecture</a:t>
            </a:r>
            <a:endParaRPr/>
          </a:p>
        </p:txBody>
      </p:sp>
      <p:grpSp>
        <p:nvGrpSpPr>
          <p:cNvPr id="1186" name="Google Shape;1186;p70"/>
          <p:cNvGrpSpPr/>
          <p:nvPr/>
        </p:nvGrpSpPr>
        <p:grpSpPr>
          <a:xfrm>
            <a:off x="1443503" y="1069337"/>
            <a:ext cx="8689460" cy="5496115"/>
            <a:chOff x="1480289" y="1121888"/>
            <a:chExt cx="8689460" cy="5496115"/>
          </a:xfrm>
        </p:grpSpPr>
        <p:pic>
          <p:nvPicPr>
            <p:cNvPr id="1187" name="Google Shape;1187;p70"/>
            <p:cNvPicPr preferRelativeResize="0"/>
            <p:nvPr/>
          </p:nvPicPr>
          <p:blipFill rotWithShape="1">
            <a:blip r:embed="rId3">
              <a:alphaModFix/>
            </a:blip>
            <a:srcRect/>
            <a:stretch/>
          </p:blipFill>
          <p:spPr>
            <a:xfrm>
              <a:off x="1480289" y="1121888"/>
              <a:ext cx="8689460" cy="549611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188" name="Google Shape;1188;p70"/>
            <p:cNvSpPr/>
            <p:nvPr/>
          </p:nvSpPr>
          <p:spPr>
            <a:xfrm>
              <a:off x="1975945" y="6180083"/>
              <a:ext cx="1660634" cy="3153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Go to Lucid Chart</a:t>
              </a: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71"/>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Enterprise AI Agentic Platform | Technical Architecture</a:t>
            </a:r>
            <a:endParaRPr/>
          </a:p>
        </p:txBody>
      </p:sp>
      <p:pic>
        <p:nvPicPr>
          <p:cNvPr id="1194" name="Google Shape;1194;p71"/>
          <p:cNvPicPr preferRelativeResize="0"/>
          <p:nvPr/>
        </p:nvPicPr>
        <p:blipFill rotWithShape="1">
          <a:blip r:embed="rId3">
            <a:alphaModFix/>
          </a:blip>
          <a:srcRect/>
          <a:stretch/>
        </p:blipFill>
        <p:spPr>
          <a:xfrm>
            <a:off x="123717" y="984764"/>
            <a:ext cx="11944565" cy="516820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195" name="Google Shape;1195;p71"/>
          <p:cNvSpPr/>
          <p:nvPr/>
        </p:nvSpPr>
        <p:spPr>
          <a:xfrm>
            <a:off x="10294883" y="5785946"/>
            <a:ext cx="1660634" cy="3153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Go to Lucid Chart</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pic>
        <p:nvPicPr>
          <p:cNvPr id="1200" name="Google Shape;1200;p72"/>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1201" name="Google Shape;1201;p72"/>
          <p:cNvSpPr txBox="1"/>
          <p:nvPr/>
        </p:nvSpPr>
        <p:spPr>
          <a:xfrm>
            <a:off x="7319010" y="3981450"/>
            <a:ext cx="4680600" cy="2031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800"/>
              <a:buFont typeface="Arial"/>
              <a:buNone/>
            </a:pPr>
            <a:r>
              <a:rPr lang="en-US" sz="4800" b="1" i="0" u="none" strike="noStrike" cap="none">
                <a:solidFill>
                  <a:schemeClr val="dk1"/>
                </a:solidFill>
                <a:latin typeface="Raleway"/>
                <a:ea typeface="Raleway"/>
                <a:cs typeface="Raleway"/>
                <a:sym typeface="Raleway"/>
              </a:rPr>
              <a:t>Architecture Pattern Catalog</a:t>
            </a:r>
            <a:endParaRPr sz="4800" b="1" i="0" u="none" strike="noStrike" cap="none">
              <a:solidFill>
                <a:schemeClr val="dk1"/>
              </a:solidFill>
              <a:latin typeface="Raleway"/>
              <a:ea typeface="Raleway"/>
              <a:cs typeface="Raleway"/>
              <a:sym typeface="Raleway"/>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73"/>
          <p:cNvSpPr/>
          <p:nvPr/>
        </p:nvSpPr>
        <p:spPr>
          <a:xfrm>
            <a:off x="740147" y="1102910"/>
            <a:ext cx="914400" cy="8424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07" name="Google Shape;1207;p73"/>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Pattern Catalog (1/2) </a:t>
            </a:r>
            <a:endParaRPr/>
          </a:p>
        </p:txBody>
      </p:sp>
      <p:sp>
        <p:nvSpPr>
          <p:cNvPr id="1208" name="Google Shape;1208;p73"/>
          <p:cNvSpPr/>
          <p:nvPr/>
        </p:nvSpPr>
        <p:spPr>
          <a:xfrm>
            <a:off x="323282" y="1993885"/>
            <a:ext cx="1748400" cy="1503900"/>
          </a:xfrm>
          <a:prstGeom prst="rect">
            <a:avLst/>
          </a:prstGeom>
          <a:solidFill>
            <a:schemeClr val="lt1"/>
          </a:solidFill>
          <a:ln w="9525" cap="flat" cmpd="sng">
            <a:solidFill>
              <a:srgbClr val="D9D9D9"/>
            </a:solidFill>
            <a:prstDash val="solid"/>
            <a:round/>
            <a:headEnd type="none" w="sm" len="sm"/>
            <a:tailEnd type="none" w="sm" len="sm"/>
          </a:ln>
          <a:effectLst>
            <a:outerShdw blurRad="32374" dist="24281" dir="2700000" algn="tl" rotWithShape="0">
              <a:srgbClr val="000000">
                <a:alpha val="40000"/>
              </a:srgbClr>
            </a:outerShdw>
          </a:effectLst>
        </p:spPr>
        <p:txBody>
          <a:bodyPr spcFirstLastPara="1" wrap="square" lIns="58250" tIns="58250" rIns="58250" bIns="58250" anchor="t" anchorCtr="0">
            <a:noAutofit/>
          </a:bodyPr>
          <a:lstStyle/>
          <a:p>
            <a:pPr marL="0" marR="0" lvl="0" indent="0" algn="l" rtl="0">
              <a:lnSpc>
                <a:spcPct val="100000"/>
              </a:lnSpc>
              <a:spcBef>
                <a:spcPts val="0"/>
              </a:spcBef>
              <a:spcAft>
                <a:spcPts val="0"/>
              </a:spcAft>
              <a:buClr>
                <a:srgbClr val="000000"/>
              </a:buClr>
              <a:buSzPts val="892"/>
              <a:buFont typeface="Arial"/>
              <a:buNone/>
            </a:pPr>
            <a:r>
              <a:rPr lang="en-US" sz="1200" i="0" u="none" strike="noStrike" cap="none">
                <a:solidFill>
                  <a:srgbClr val="0C5ADB"/>
                </a:solidFill>
                <a:latin typeface="Roboto Condensed"/>
                <a:ea typeface="Roboto Condensed"/>
                <a:cs typeface="Roboto Condensed"/>
                <a:sym typeface="Roboto Condensed"/>
              </a:rPr>
              <a:t>Knowledge (2)</a:t>
            </a:r>
            <a:endParaRPr sz="120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574"/>
              <a:buFont typeface="Arial"/>
              <a:buNone/>
            </a:pPr>
            <a:br>
              <a:rPr lang="en-US" sz="1200" i="0" u="none" strike="noStrike" cap="none">
                <a:solidFill>
                  <a:srgbClr val="000000"/>
                </a:solidFill>
                <a:latin typeface="Roboto Condensed"/>
                <a:ea typeface="Roboto Condensed"/>
                <a:cs typeface="Roboto Condensed"/>
                <a:sym typeface="Roboto Condensed"/>
              </a:rPr>
            </a:br>
            <a:endParaRPr sz="1200" i="0" u="none" strike="noStrike" cap="none">
              <a:solidFill>
                <a:srgbClr val="000000"/>
              </a:solidFill>
              <a:latin typeface="Roboto Condensed"/>
              <a:ea typeface="Roboto Condensed"/>
              <a:cs typeface="Roboto Condensed"/>
              <a:sym typeface="Roboto Condensed"/>
            </a:endParaRPr>
          </a:p>
        </p:txBody>
      </p:sp>
      <p:sp>
        <p:nvSpPr>
          <p:cNvPr id="1209" name="Google Shape;1209;p73"/>
          <p:cNvSpPr/>
          <p:nvPr/>
        </p:nvSpPr>
        <p:spPr>
          <a:xfrm>
            <a:off x="401350" y="2531018"/>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latin typeface="Roboto Condensed"/>
                <a:ea typeface="Roboto Condensed"/>
                <a:cs typeface="Roboto Condensed"/>
                <a:sym typeface="Roboto Condensed"/>
                <a:hlinkClick r:id="rId3" action="ppaction://hlinksldjump"/>
              </a:rPr>
              <a:t>Data to Knowledge</a:t>
            </a:r>
            <a:endParaRPr sz="1100" b="0" i="0" u="sng" strike="noStrike" cap="none">
              <a:latin typeface="Roboto Condensed"/>
              <a:ea typeface="Roboto Condensed"/>
              <a:cs typeface="Roboto Condensed"/>
              <a:sym typeface="Roboto Condensed"/>
            </a:endParaRPr>
          </a:p>
        </p:txBody>
      </p:sp>
      <p:sp>
        <p:nvSpPr>
          <p:cNvPr id="1210" name="Google Shape;1210;p73"/>
          <p:cNvSpPr/>
          <p:nvPr/>
        </p:nvSpPr>
        <p:spPr>
          <a:xfrm>
            <a:off x="398897" y="2905506"/>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latin typeface="Roboto Condensed"/>
                <a:ea typeface="Roboto Condensed"/>
                <a:cs typeface="Roboto Condensed"/>
                <a:sym typeface="Roboto Condensed"/>
                <a:hlinkClick r:id="rId4" action="ppaction://hlinksldjump"/>
              </a:rPr>
              <a:t>Knowledge to Data</a:t>
            </a:r>
            <a:endParaRPr sz="1100" b="0" i="0" u="sng" strike="noStrike" cap="none">
              <a:latin typeface="Roboto Condensed"/>
              <a:ea typeface="Roboto Condensed"/>
              <a:cs typeface="Roboto Condensed"/>
              <a:sym typeface="Roboto Condensed"/>
            </a:endParaRPr>
          </a:p>
        </p:txBody>
      </p:sp>
      <p:sp>
        <p:nvSpPr>
          <p:cNvPr id="1211" name="Google Shape;1211;p73"/>
          <p:cNvSpPr/>
          <p:nvPr/>
        </p:nvSpPr>
        <p:spPr>
          <a:xfrm>
            <a:off x="2269433" y="1993885"/>
            <a:ext cx="1748400" cy="1503900"/>
          </a:xfrm>
          <a:prstGeom prst="rect">
            <a:avLst/>
          </a:prstGeom>
          <a:solidFill>
            <a:schemeClr val="lt1"/>
          </a:solidFill>
          <a:ln w="9525" cap="flat" cmpd="sng">
            <a:solidFill>
              <a:srgbClr val="D9D9D9"/>
            </a:solidFill>
            <a:prstDash val="solid"/>
            <a:round/>
            <a:headEnd type="none" w="sm" len="sm"/>
            <a:tailEnd type="none" w="sm" len="sm"/>
          </a:ln>
          <a:effectLst>
            <a:outerShdw blurRad="32374" dist="24281" dir="2700000" algn="tl" rotWithShape="0">
              <a:srgbClr val="000000">
                <a:alpha val="40000"/>
              </a:srgbClr>
            </a:outerShdw>
          </a:effectLst>
        </p:spPr>
        <p:txBody>
          <a:bodyPr spcFirstLastPara="1" wrap="square" lIns="58250" tIns="58250" rIns="58250" bIns="58250" anchor="t" anchorCtr="0">
            <a:noAutofit/>
          </a:bodyPr>
          <a:lstStyle/>
          <a:p>
            <a:pPr marL="0" marR="0" lvl="0" indent="0" algn="l" rtl="0">
              <a:lnSpc>
                <a:spcPct val="100000"/>
              </a:lnSpc>
              <a:spcBef>
                <a:spcPts val="0"/>
              </a:spcBef>
              <a:spcAft>
                <a:spcPts val="0"/>
              </a:spcAft>
              <a:buClr>
                <a:srgbClr val="000000"/>
              </a:buClr>
              <a:buSzPts val="892"/>
              <a:buFont typeface="Arial"/>
              <a:buNone/>
            </a:pPr>
            <a:r>
              <a:rPr lang="en-US" sz="1200" i="0" u="none" strike="noStrike" cap="none">
                <a:solidFill>
                  <a:srgbClr val="0C5ADB"/>
                </a:solidFill>
                <a:latin typeface="Roboto Condensed"/>
                <a:ea typeface="Roboto Condensed"/>
                <a:cs typeface="Roboto Condensed"/>
                <a:sym typeface="Roboto Condensed"/>
              </a:rPr>
              <a:t>Model Deployment (2)</a:t>
            </a:r>
            <a:endParaRPr sz="120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574"/>
              <a:buFont typeface="Arial"/>
              <a:buNone/>
            </a:pPr>
            <a:br>
              <a:rPr lang="en-US" sz="1200" i="0" u="none" strike="noStrike" cap="none">
                <a:solidFill>
                  <a:srgbClr val="000000"/>
                </a:solidFill>
                <a:latin typeface="Roboto Condensed"/>
                <a:ea typeface="Roboto Condensed"/>
                <a:cs typeface="Roboto Condensed"/>
                <a:sym typeface="Roboto Condensed"/>
              </a:rPr>
            </a:br>
            <a:endParaRPr sz="1200" i="0" u="none" strike="noStrike" cap="none">
              <a:solidFill>
                <a:srgbClr val="000000"/>
              </a:solidFill>
              <a:latin typeface="Roboto Condensed"/>
              <a:ea typeface="Roboto Condensed"/>
              <a:cs typeface="Roboto Condensed"/>
              <a:sym typeface="Roboto Condensed"/>
            </a:endParaRPr>
          </a:p>
        </p:txBody>
      </p:sp>
      <p:sp>
        <p:nvSpPr>
          <p:cNvPr id="1212" name="Google Shape;1212;p73"/>
          <p:cNvSpPr/>
          <p:nvPr/>
        </p:nvSpPr>
        <p:spPr>
          <a:xfrm>
            <a:off x="2347501" y="2511348"/>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latin typeface="Roboto Condensed"/>
                <a:ea typeface="Roboto Condensed"/>
                <a:cs typeface="Roboto Condensed"/>
                <a:sym typeface="Roboto Condensed"/>
                <a:hlinkClick r:id="rId5" action="ppaction://hlinksldjump"/>
              </a:rPr>
              <a:t>Public</a:t>
            </a:r>
            <a:endParaRPr sz="1100" b="0" i="0" u="sng" strike="noStrike" cap="none">
              <a:latin typeface="Roboto Condensed"/>
              <a:ea typeface="Roboto Condensed"/>
              <a:cs typeface="Roboto Condensed"/>
              <a:sym typeface="Roboto Condensed"/>
            </a:endParaRPr>
          </a:p>
        </p:txBody>
      </p:sp>
      <p:sp>
        <p:nvSpPr>
          <p:cNvPr id="1213" name="Google Shape;1213;p73"/>
          <p:cNvSpPr/>
          <p:nvPr/>
        </p:nvSpPr>
        <p:spPr>
          <a:xfrm>
            <a:off x="2345047" y="2885835"/>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latin typeface="Roboto Condensed"/>
                <a:ea typeface="Roboto Condensed"/>
                <a:cs typeface="Roboto Condensed"/>
                <a:sym typeface="Roboto Condensed"/>
                <a:hlinkClick r:id="rId5" action="ppaction://hlinksldjump"/>
              </a:rPr>
              <a:t>Private</a:t>
            </a:r>
            <a:endParaRPr sz="1100" b="0" i="0" u="sng" strike="noStrike" cap="none">
              <a:latin typeface="Roboto Condensed"/>
              <a:ea typeface="Roboto Condensed"/>
              <a:cs typeface="Roboto Condensed"/>
              <a:sym typeface="Roboto Condensed"/>
            </a:endParaRPr>
          </a:p>
        </p:txBody>
      </p:sp>
      <p:sp>
        <p:nvSpPr>
          <p:cNvPr id="1214" name="Google Shape;1214;p73"/>
          <p:cNvSpPr/>
          <p:nvPr/>
        </p:nvSpPr>
        <p:spPr>
          <a:xfrm>
            <a:off x="323285" y="4524801"/>
            <a:ext cx="1748400" cy="1503900"/>
          </a:xfrm>
          <a:prstGeom prst="rect">
            <a:avLst/>
          </a:prstGeom>
          <a:solidFill>
            <a:schemeClr val="lt1"/>
          </a:solidFill>
          <a:ln w="9525" cap="flat" cmpd="sng">
            <a:solidFill>
              <a:srgbClr val="D9D9D9"/>
            </a:solidFill>
            <a:prstDash val="solid"/>
            <a:round/>
            <a:headEnd type="none" w="sm" len="sm"/>
            <a:tailEnd type="none" w="sm" len="sm"/>
          </a:ln>
          <a:effectLst>
            <a:outerShdw blurRad="32374" dist="24281" dir="2700000" algn="tl" rotWithShape="0">
              <a:srgbClr val="000000">
                <a:alpha val="40000"/>
              </a:srgbClr>
            </a:outerShdw>
          </a:effectLst>
        </p:spPr>
        <p:txBody>
          <a:bodyPr spcFirstLastPara="1" wrap="square" lIns="58250" tIns="58250" rIns="58250" bIns="58250" anchor="t" anchorCtr="0">
            <a:noAutofit/>
          </a:bodyPr>
          <a:lstStyle/>
          <a:p>
            <a:pPr marL="0" marR="0" lvl="0" indent="0" algn="l" rtl="0">
              <a:lnSpc>
                <a:spcPct val="100000"/>
              </a:lnSpc>
              <a:spcBef>
                <a:spcPts val="0"/>
              </a:spcBef>
              <a:spcAft>
                <a:spcPts val="0"/>
              </a:spcAft>
              <a:buClr>
                <a:srgbClr val="000000"/>
              </a:buClr>
              <a:buSzPts val="892"/>
              <a:buFont typeface="Arial"/>
              <a:buNone/>
            </a:pPr>
            <a:r>
              <a:rPr lang="en-US" sz="1100" i="0" u="none" strike="noStrike" cap="none">
                <a:solidFill>
                  <a:srgbClr val="0C5ADB"/>
                </a:solidFill>
                <a:latin typeface="Roboto Condensed"/>
                <a:ea typeface="Roboto Condensed"/>
                <a:cs typeface="Roboto Condensed"/>
                <a:sym typeface="Roboto Condensed"/>
              </a:rPr>
              <a:t>Memory (3)</a:t>
            </a:r>
            <a:endParaRPr sz="110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574"/>
              <a:buFont typeface="Arial"/>
              <a:buNone/>
            </a:pPr>
            <a:br>
              <a:rPr lang="en-US" sz="1100" i="0" u="none" strike="noStrike" cap="none">
                <a:solidFill>
                  <a:srgbClr val="000000"/>
                </a:solidFill>
                <a:latin typeface="Roboto Condensed"/>
                <a:ea typeface="Roboto Condensed"/>
                <a:cs typeface="Roboto Condensed"/>
                <a:sym typeface="Roboto Condensed"/>
              </a:rPr>
            </a:br>
            <a:endParaRPr sz="1100" i="0" u="none" strike="noStrike" cap="none">
              <a:solidFill>
                <a:srgbClr val="000000"/>
              </a:solidFill>
              <a:latin typeface="Roboto Condensed"/>
              <a:ea typeface="Roboto Condensed"/>
              <a:cs typeface="Roboto Condensed"/>
              <a:sym typeface="Roboto Condensed"/>
            </a:endParaRPr>
          </a:p>
        </p:txBody>
      </p:sp>
      <p:sp>
        <p:nvSpPr>
          <p:cNvPr id="1215" name="Google Shape;1215;p73"/>
          <p:cNvSpPr/>
          <p:nvPr/>
        </p:nvSpPr>
        <p:spPr>
          <a:xfrm>
            <a:off x="401354" y="4855394"/>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dk1"/>
                </a:solidFill>
                <a:latin typeface="Roboto Condensed"/>
                <a:ea typeface="Roboto Condensed"/>
                <a:cs typeface="Roboto Condensed"/>
                <a:sym typeface="Roboto Condensed"/>
                <a:hlinkClick r:id="rId6" action="ppaction://hlinksldjump">
                  <a:extLst>
                    <a:ext uri="{A12FA001-AC4F-418D-AE19-62706E023703}">
                      <ahyp:hlinkClr xmlns:ahyp="http://schemas.microsoft.com/office/drawing/2018/hyperlinkcolor" val="tx"/>
                    </a:ext>
                  </a:extLst>
                </a:hlinkClick>
              </a:rPr>
              <a:t>Semantic</a:t>
            </a:r>
            <a:endParaRPr sz="1100" b="0" i="0" u="none" strike="noStrike" cap="none">
              <a:solidFill>
                <a:schemeClr val="dk1"/>
              </a:solidFill>
              <a:latin typeface="Roboto Condensed"/>
              <a:ea typeface="Roboto Condensed"/>
              <a:cs typeface="Roboto Condensed"/>
              <a:sym typeface="Roboto Condensed"/>
            </a:endParaRPr>
          </a:p>
        </p:txBody>
      </p:sp>
      <p:sp>
        <p:nvSpPr>
          <p:cNvPr id="1216" name="Google Shape;1216;p73"/>
          <p:cNvSpPr/>
          <p:nvPr/>
        </p:nvSpPr>
        <p:spPr>
          <a:xfrm>
            <a:off x="398900" y="5229882"/>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dk1"/>
                </a:solidFill>
                <a:latin typeface="Roboto Condensed"/>
                <a:ea typeface="Roboto Condensed"/>
                <a:cs typeface="Roboto Condensed"/>
                <a:sym typeface="Roboto Condensed"/>
                <a:hlinkClick r:id="rId6" action="ppaction://hlinksldjump">
                  <a:extLst>
                    <a:ext uri="{A12FA001-AC4F-418D-AE19-62706E023703}">
                      <ahyp:hlinkClr xmlns:ahyp="http://schemas.microsoft.com/office/drawing/2018/hyperlinkcolor" val="tx"/>
                    </a:ext>
                  </a:extLst>
                </a:hlinkClick>
              </a:rPr>
              <a:t>Episodic</a:t>
            </a:r>
            <a:endParaRPr sz="1100" b="0" i="0" u="none" strike="noStrike" cap="none">
              <a:solidFill>
                <a:schemeClr val="dk1"/>
              </a:solidFill>
              <a:latin typeface="Roboto Condensed"/>
              <a:ea typeface="Roboto Condensed"/>
              <a:cs typeface="Roboto Condensed"/>
              <a:sym typeface="Roboto Condensed"/>
            </a:endParaRPr>
          </a:p>
        </p:txBody>
      </p:sp>
      <p:sp>
        <p:nvSpPr>
          <p:cNvPr id="1217" name="Google Shape;1217;p73"/>
          <p:cNvSpPr/>
          <p:nvPr/>
        </p:nvSpPr>
        <p:spPr>
          <a:xfrm>
            <a:off x="398900" y="5633875"/>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dk1"/>
                </a:solidFill>
                <a:latin typeface="Roboto Condensed"/>
                <a:ea typeface="Roboto Condensed"/>
                <a:cs typeface="Roboto Condensed"/>
                <a:sym typeface="Roboto Condensed"/>
                <a:hlinkClick r:id="rId6" action="ppaction://hlinksldjump">
                  <a:extLst>
                    <a:ext uri="{A12FA001-AC4F-418D-AE19-62706E023703}">
                      <ahyp:hlinkClr xmlns:ahyp="http://schemas.microsoft.com/office/drawing/2018/hyperlinkcolor" val="tx"/>
                    </a:ext>
                  </a:extLst>
                </a:hlinkClick>
              </a:rPr>
              <a:t>Procedural</a:t>
            </a:r>
            <a:endParaRPr sz="1100" b="0" i="0" u="none" strike="noStrike" cap="none">
              <a:solidFill>
                <a:schemeClr val="dk1"/>
              </a:solidFill>
              <a:latin typeface="Roboto Condensed"/>
              <a:ea typeface="Roboto Condensed"/>
              <a:cs typeface="Roboto Condensed"/>
              <a:sym typeface="Roboto Condensed"/>
            </a:endParaRPr>
          </a:p>
        </p:txBody>
      </p:sp>
      <p:sp>
        <p:nvSpPr>
          <p:cNvPr id="1218" name="Google Shape;1218;p73"/>
          <p:cNvSpPr/>
          <p:nvPr/>
        </p:nvSpPr>
        <p:spPr>
          <a:xfrm>
            <a:off x="4239568" y="1993885"/>
            <a:ext cx="1748400" cy="1503900"/>
          </a:xfrm>
          <a:prstGeom prst="rect">
            <a:avLst/>
          </a:prstGeom>
          <a:solidFill>
            <a:schemeClr val="lt1"/>
          </a:solidFill>
          <a:ln w="9525" cap="flat" cmpd="sng">
            <a:solidFill>
              <a:srgbClr val="D9D9D9"/>
            </a:solidFill>
            <a:prstDash val="solid"/>
            <a:round/>
            <a:headEnd type="none" w="sm" len="sm"/>
            <a:tailEnd type="none" w="sm" len="sm"/>
          </a:ln>
          <a:effectLst>
            <a:outerShdw blurRad="32374" dist="24281" dir="2700000" algn="tl" rotWithShape="0">
              <a:srgbClr val="000000">
                <a:alpha val="40000"/>
              </a:srgbClr>
            </a:outerShdw>
          </a:effectLst>
        </p:spPr>
        <p:txBody>
          <a:bodyPr spcFirstLastPara="1" wrap="square" lIns="58250" tIns="58250" rIns="58250" bIns="58250" anchor="t" anchorCtr="0">
            <a:noAutofit/>
          </a:bodyPr>
          <a:lstStyle/>
          <a:p>
            <a:pPr marL="0" marR="0" lvl="0" indent="0" algn="l" rtl="0">
              <a:lnSpc>
                <a:spcPct val="100000"/>
              </a:lnSpc>
              <a:spcBef>
                <a:spcPts val="0"/>
              </a:spcBef>
              <a:spcAft>
                <a:spcPts val="0"/>
              </a:spcAft>
              <a:buClr>
                <a:srgbClr val="000000"/>
              </a:buClr>
              <a:buSzPts val="892"/>
              <a:buFont typeface="Arial"/>
              <a:buNone/>
            </a:pPr>
            <a:r>
              <a:rPr lang="en-US" sz="1200" i="0" u="none" strike="noStrike" cap="none">
                <a:solidFill>
                  <a:srgbClr val="0C5ADB"/>
                </a:solidFill>
                <a:latin typeface="Roboto Condensed"/>
                <a:ea typeface="Roboto Condensed"/>
                <a:cs typeface="Roboto Condensed"/>
                <a:sym typeface="Roboto Condensed"/>
              </a:rPr>
              <a:t>Context Caching (2)</a:t>
            </a:r>
            <a:endParaRPr sz="120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574"/>
              <a:buFont typeface="Arial"/>
              <a:buNone/>
            </a:pPr>
            <a:br>
              <a:rPr lang="en-US" sz="1200" i="0" u="none" strike="noStrike" cap="none">
                <a:solidFill>
                  <a:srgbClr val="000000"/>
                </a:solidFill>
                <a:latin typeface="Roboto Condensed"/>
                <a:ea typeface="Roboto Condensed"/>
                <a:cs typeface="Roboto Condensed"/>
                <a:sym typeface="Roboto Condensed"/>
              </a:rPr>
            </a:br>
            <a:endParaRPr sz="1200" i="0" u="none" strike="noStrike" cap="none">
              <a:solidFill>
                <a:srgbClr val="000000"/>
              </a:solidFill>
              <a:latin typeface="Roboto Condensed"/>
              <a:ea typeface="Roboto Condensed"/>
              <a:cs typeface="Roboto Condensed"/>
              <a:sym typeface="Roboto Condensed"/>
            </a:endParaRPr>
          </a:p>
        </p:txBody>
      </p:sp>
      <p:sp>
        <p:nvSpPr>
          <p:cNvPr id="1219" name="Google Shape;1219;p73"/>
          <p:cNvSpPr/>
          <p:nvPr/>
        </p:nvSpPr>
        <p:spPr>
          <a:xfrm>
            <a:off x="4317637" y="2511348"/>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latin typeface="Roboto Condensed"/>
                <a:ea typeface="Roboto Condensed"/>
                <a:cs typeface="Roboto Condensed"/>
                <a:sym typeface="Roboto Condensed"/>
                <a:hlinkClick r:id="rId7" action="ppaction://hlinksldjump"/>
              </a:rPr>
              <a:t>Explicit</a:t>
            </a:r>
            <a:endParaRPr sz="1100" b="0" i="0" u="sng" strike="noStrike" cap="none">
              <a:latin typeface="Roboto Condensed"/>
              <a:ea typeface="Roboto Condensed"/>
              <a:cs typeface="Roboto Condensed"/>
              <a:sym typeface="Roboto Condensed"/>
            </a:endParaRPr>
          </a:p>
        </p:txBody>
      </p:sp>
      <p:sp>
        <p:nvSpPr>
          <p:cNvPr id="1220" name="Google Shape;1220;p73"/>
          <p:cNvSpPr/>
          <p:nvPr/>
        </p:nvSpPr>
        <p:spPr>
          <a:xfrm>
            <a:off x="4315183" y="2885835"/>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latin typeface="Roboto Condensed"/>
                <a:ea typeface="Roboto Condensed"/>
                <a:cs typeface="Roboto Condensed"/>
                <a:sym typeface="Roboto Condensed"/>
                <a:hlinkClick r:id="rId7" action="ppaction://hlinksldjump"/>
              </a:rPr>
              <a:t>Implicit</a:t>
            </a:r>
            <a:endParaRPr sz="1100" b="0" i="0" u="sng" strike="noStrike" cap="none">
              <a:latin typeface="Roboto Condensed"/>
              <a:ea typeface="Roboto Condensed"/>
              <a:cs typeface="Roboto Condensed"/>
              <a:sym typeface="Roboto Condensed"/>
            </a:endParaRPr>
          </a:p>
        </p:txBody>
      </p:sp>
      <p:sp>
        <p:nvSpPr>
          <p:cNvPr id="1221" name="Google Shape;1221;p73"/>
          <p:cNvSpPr/>
          <p:nvPr/>
        </p:nvSpPr>
        <p:spPr>
          <a:xfrm>
            <a:off x="6209697" y="1993885"/>
            <a:ext cx="1748400" cy="1503900"/>
          </a:xfrm>
          <a:prstGeom prst="rect">
            <a:avLst/>
          </a:prstGeom>
          <a:solidFill>
            <a:schemeClr val="lt1"/>
          </a:solidFill>
          <a:ln w="9525" cap="flat" cmpd="sng">
            <a:solidFill>
              <a:srgbClr val="D9D9D9"/>
            </a:solidFill>
            <a:prstDash val="solid"/>
            <a:round/>
            <a:headEnd type="none" w="sm" len="sm"/>
            <a:tailEnd type="none" w="sm" len="sm"/>
          </a:ln>
          <a:effectLst>
            <a:outerShdw blurRad="32374" dist="24281" dir="2700000" algn="tl" rotWithShape="0">
              <a:srgbClr val="000000">
                <a:alpha val="40000"/>
              </a:srgbClr>
            </a:outerShdw>
          </a:effectLst>
        </p:spPr>
        <p:txBody>
          <a:bodyPr spcFirstLastPara="1" wrap="square" lIns="58250" tIns="58250" rIns="58250" bIns="58250" anchor="t" anchorCtr="0">
            <a:noAutofit/>
          </a:bodyPr>
          <a:lstStyle/>
          <a:p>
            <a:pPr marL="0" marR="0" lvl="0" indent="0" algn="l" rtl="0">
              <a:lnSpc>
                <a:spcPct val="100000"/>
              </a:lnSpc>
              <a:spcBef>
                <a:spcPts val="0"/>
              </a:spcBef>
              <a:spcAft>
                <a:spcPts val="0"/>
              </a:spcAft>
              <a:buClr>
                <a:srgbClr val="000000"/>
              </a:buClr>
              <a:buSzPts val="892"/>
              <a:buFont typeface="Arial"/>
              <a:buNone/>
            </a:pPr>
            <a:r>
              <a:rPr lang="en-US" sz="1200" i="0" u="none" strike="noStrike" cap="none">
                <a:solidFill>
                  <a:srgbClr val="0C5ADB"/>
                </a:solidFill>
                <a:latin typeface="Roboto Condensed"/>
                <a:ea typeface="Roboto Condensed"/>
                <a:cs typeface="Roboto Condensed"/>
                <a:sym typeface="Roboto Condensed"/>
              </a:rPr>
              <a:t>Agent Orchestration (3)</a:t>
            </a:r>
            <a:endParaRPr sz="120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574"/>
              <a:buFont typeface="Arial"/>
              <a:buNone/>
            </a:pPr>
            <a:br>
              <a:rPr lang="en-US" sz="1200" i="0" u="none" strike="noStrike" cap="none">
                <a:solidFill>
                  <a:srgbClr val="000000"/>
                </a:solidFill>
                <a:latin typeface="Roboto Condensed"/>
                <a:ea typeface="Roboto Condensed"/>
                <a:cs typeface="Roboto Condensed"/>
                <a:sym typeface="Roboto Condensed"/>
              </a:rPr>
            </a:br>
            <a:endParaRPr sz="1200" i="0" u="none" strike="noStrike" cap="none">
              <a:solidFill>
                <a:srgbClr val="000000"/>
              </a:solidFill>
              <a:latin typeface="Roboto Condensed"/>
              <a:ea typeface="Roboto Condensed"/>
              <a:cs typeface="Roboto Condensed"/>
              <a:sym typeface="Roboto Condensed"/>
            </a:endParaRPr>
          </a:p>
        </p:txBody>
      </p:sp>
      <p:sp>
        <p:nvSpPr>
          <p:cNvPr id="1222" name="Google Shape;1222;p73"/>
          <p:cNvSpPr/>
          <p:nvPr/>
        </p:nvSpPr>
        <p:spPr>
          <a:xfrm>
            <a:off x="6287765" y="2314643"/>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latin typeface="Roboto Condensed"/>
                <a:ea typeface="Roboto Condensed"/>
                <a:cs typeface="Roboto Condensed"/>
                <a:sym typeface="Roboto Condensed"/>
                <a:hlinkClick r:id="rId8" action="ppaction://hlinksldjump"/>
              </a:rPr>
              <a:t>Deterministic(RPA)</a:t>
            </a:r>
            <a:endParaRPr sz="1100" b="0" i="0" u="sng" strike="noStrike" cap="none">
              <a:latin typeface="Roboto Condensed"/>
              <a:ea typeface="Roboto Condensed"/>
              <a:cs typeface="Roboto Condensed"/>
              <a:sym typeface="Roboto Condensed"/>
            </a:endParaRPr>
          </a:p>
        </p:txBody>
      </p:sp>
      <p:sp>
        <p:nvSpPr>
          <p:cNvPr id="1223" name="Google Shape;1223;p73"/>
          <p:cNvSpPr/>
          <p:nvPr/>
        </p:nvSpPr>
        <p:spPr>
          <a:xfrm>
            <a:off x="6285312" y="2689130"/>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latin typeface="Roboto Condensed"/>
                <a:ea typeface="Roboto Condensed"/>
                <a:cs typeface="Roboto Condensed"/>
                <a:sym typeface="Roboto Condensed"/>
                <a:hlinkClick r:id="rId8" action="ppaction://hlinksldjump"/>
              </a:rPr>
              <a:t>Controlled Flow</a:t>
            </a:r>
            <a:endParaRPr sz="1100" b="0" i="0" u="sng" strike="noStrike" cap="none">
              <a:latin typeface="Roboto Condensed"/>
              <a:ea typeface="Roboto Condensed"/>
              <a:cs typeface="Roboto Condensed"/>
              <a:sym typeface="Roboto Condensed"/>
            </a:endParaRPr>
          </a:p>
        </p:txBody>
      </p:sp>
      <p:sp>
        <p:nvSpPr>
          <p:cNvPr id="1224" name="Google Shape;1224;p73"/>
          <p:cNvSpPr/>
          <p:nvPr/>
        </p:nvSpPr>
        <p:spPr>
          <a:xfrm>
            <a:off x="6293918" y="3071476"/>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latin typeface="Roboto Condensed"/>
                <a:ea typeface="Roboto Condensed"/>
                <a:cs typeface="Roboto Condensed"/>
                <a:sym typeface="Roboto Condensed"/>
                <a:hlinkClick r:id="rId8" action="ppaction://hlinksldjump"/>
              </a:rPr>
              <a:t>Controlled Autonomy</a:t>
            </a:r>
            <a:endParaRPr sz="1100" b="0" i="0" u="sng" strike="noStrike" cap="none">
              <a:latin typeface="Roboto Condensed"/>
              <a:ea typeface="Roboto Condensed"/>
              <a:cs typeface="Roboto Condensed"/>
              <a:sym typeface="Roboto Condensed"/>
            </a:endParaRPr>
          </a:p>
        </p:txBody>
      </p:sp>
      <p:sp>
        <p:nvSpPr>
          <p:cNvPr id="1225" name="Google Shape;1225;p73"/>
          <p:cNvSpPr/>
          <p:nvPr/>
        </p:nvSpPr>
        <p:spPr>
          <a:xfrm>
            <a:off x="8179861" y="1993885"/>
            <a:ext cx="3692100" cy="1503900"/>
          </a:xfrm>
          <a:prstGeom prst="rect">
            <a:avLst/>
          </a:prstGeom>
          <a:solidFill>
            <a:schemeClr val="lt1"/>
          </a:solidFill>
          <a:ln w="9525" cap="flat" cmpd="sng">
            <a:solidFill>
              <a:srgbClr val="D9D9D9"/>
            </a:solidFill>
            <a:prstDash val="solid"/>
            <a:round/>
            <a:headEnd type="none" w="sm" len="sm"/>
            <a:tailEnd type="none" w="sm" len="sm"/>
          </a:ln>
          <a:effectLst>
            <a:outerShdw blurRad="32374" dist="24281" dir="2700000" algn="tl" rotWithShape="0">
              <a:srgbClr val="000000">
                <a:alpha val="40000"/>
              </a:srgbClr>
            </a:outerShdw>
          </a:effectLst>
        </p:spPr>
        <p:txBody>
          <a:bodyPr spcFirstLastPara="1" wrap="square" lIns="58250" tIns="58250" rIns="58250" bIns="58250" anchor="t" anchorCtr="0">
            <a:noAutofit/>
          </a:bodyPr>
          <a:lstStyle/>
          <a:p>
            <a:pPr marL="0" marR="0" lvl="0" indent="0" algn="l" rtl="0">
              <a:lnSpc>
                <a:spcPct val="100000"/>
              </a:lnSpc>
              <a:spcBef>
                <a:spcPts val="0"/>
              </a:spcBef>
              <a:spcAft>
                <a:spcPts val="0"/>
              </a:spcAft>
              <a:buClr>
                <a:srgbClr val="000000"/>
              </a:buClr>
              <a:buSzPts val="892"/>
              <a:buFont typeface="Arial"/>
              <a:buNone/>
            </a:pPr>
            <a:r>
              <a:rPr lang="en-US" sz="1200" i="0" u="none" strike="noStrike" cap="none">
                <a:solidFill>
                  <a:srgbClr val="0C5ADB"/>
                </a:solidFill>
                <a:latin typeface="Roboto Condensed"/>
                <a:ea typeface="Roboto Condensed"/>
                <a:cs typeface="Roboto Condensed"/>
                <a:sym typeface="Roboto Condensed"/>
              </a:rPr>
              <a:t>Prompt (6)</a:t>
            </a:r>
            <a:endParaRPr sz="120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574"/>
              <a:buFont typeface="Arial"/>
              <a:buNone/>
            </a:pPr>
            <a:br>
              <a:rPr lang="en-US" sz="1200" i="0" u="none" strike="noStrike" cap="none">
                <a:solidFill>
                  <a:srgbClr val="000000"/>
                </a:solidFill>
                <a:latin typeface="Roboto Condensed"/>
                <a:ea typeface="Roboto Condensed"/>
                <a:cs typeface="Roboto Condensed"/>
                <a:sym typeface="Roboto Condensed"/>
              </a:rPr>
            </a:br>
            <a:r>
              <a:rPr lang="en-US" sz="1200" i="0" u="none" strike="noStrike" cap="none">
                <a:solidFill>
                  <a:srgbClr val="000000"/>
                </a:solidFill>
                <a:latin typeface="Roboto Condensed"/>
                <a:ea typeface="Roboto Condensed"/>
                <a:cs typeface="Roboto Condensed"/>
                <a:sym typeface="Roboto Condensed"/>
              </a:rPr>
              <a:t>z</a:t>
            </a:r>
            <a:endParaRPr sz="1200" i="0" u="none" strike="noStrike" cap="none">
              <a:solidFill>
                <a:srgbClr val="000000"/>
              </a:solidFill>
              <a:latin typeface="Roboto Condensed"/>
              <a:ea typeface="Roboto Condensed"/>
              <a:cs typeface="Roboto Condensed"/>
              <a:sym typeface="Roboto Condensed"/>
            </a:endParaRPr>
          </a:p>
        </p:txBody>
      </p:sp>
      <p:sp>
        <p:nvSpPr>
          <p:cNvPr id="1226" name="Google Shape;1226;p73"/>
          <p:cNvSpPr/>
          <p:nvPr/>
        </p:nvSpPr>
        <p:spPr>
          <a:xfrm>
            <a:off x="8253022" y="2288224"/>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latin typeface="Roboto Condensed"/>
                <a:ea typeface="Roboto Condensed"/>
                <a:cs typeface="Roboto Condensed"/>
                <a:sym typeface="Roboto Condensed"/>
                <a:hlinkClick r:id="rId9" action="ppaction://hlinksldjump"/>
              </a:rPr>
              <a:t>Basic</a:t>
            </a:r>
            <a:endParaRPr sz="1100" b="0" i="0" u="sng" strike="noStrike" cap="none">
              <a:latin typeface="Roboto Condensed"/>
              <a:ea typeface="Roboto Condensed"/>
              <a:cs typeface="Roboto Condensed"/>
              <a:sym typeface="Roboto Condensed"/>
            </a:endParaRPr>
          </a:p>
        </p:txBody>
      </p:sp>
      <p:sp>
        <p:nvSpPr>
          <p:cNvPr id="1227" name="Google Shape;1227;p73"/>
          <p:cNvSpPr/>
          <p:nvPr/>
        </p:nvSpPr>
        <p:spPr>
          <a:xfrm>
            <a:off x="10022132" y="2288224"/>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latin typeface="Roboto Condensed"/>
                <a:ea typeface="Roboto Condensed"/>
                <a:cs typeface="Roboto Condensed"/>
                <a:sym typeface="Roboto Condensed"/>
                <a:hlinkClick r:id="rId9" action="ppaction://hlinksldjump"/>
              </a:rPr>
              <a:t>Reasoning</a:t>
            </a:r>
            <a:endParaRPr sz="1100" b="0" i="0" u="sng" strike="noStrike" cap="none">
              <a:latin typeface="Roboto Condensed"/>
              <a:ea typeface="Roboto Condensed"/>
              <a:cs typeface="Roboto Condensed"/>
              <a:sym typeface="Roboto Condensed"/>
            </a:endParaRPr>
          </a:p>
        </p:txBody>
      </p:sp>
      <p:sp>
        <p:nvSpPr>
          <p:cNvPr id="1228" name="Google Shape;1228;p73"/>
          <p:cNvSpPr/>
          <p:nvPr/>
        </p:nvSpPr>
        <p:spPr>
          <a:xfrm>
            <a:off x="8255475" y="2675624"/>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latin typeface="Roboto Condensed"/>
                <a:ea typeface="Roboto Condensed"/>
                <a:cs typeface="Roboto Condensed"/>
                <a:sym typeface="Roboto Condensed"/>
                <a:hlinkClick r:id="rId9" action="ppaction://hlinksldjump"/>
              </a:rPr>
              <a:t>Interactive</a:t>
            </a:r>
            <a:endParaRPr sz="1100" b="0" i="0" u="sng" strike="noStrike" cap="none">
              <a:latin typeface="Roboto Condensed"/>
              <a:ea typeface="Roboto Condensed"/>
              <a:cs typeface="Roboto Condensed"/>
              <a:sym typeface="Roboto Condensed"/>
            </a:endParaRPr>
          </a:p>
        </p:txBody>
      </p:sp>
      <p:sp>
        <p:nvSpPr>
          <p:cNvPr id="1229" name="Google Shape;1229;p73"/>
          <p:cNvSpPr/>
          <p:nvPr/>
        </p:nvSpPr>
        <p:spPr>
          <a:xfrm>
            <a:off x="10024586" y="2675624"/>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latin typeface="Roboto Condensed"/>
                <a:ea typeface="Roboto Condensed"/>
                <a:cs typeface="Roboto Condensed"/>
                <a:sym typeface="Roboto Condensed"/>
                <a:hlinkClick r:id="rId9" action="ppaction://hlinksldjump"/>
              </a:rPr>
              <a:t>Structural</a:t>
            </a:r>
            <a:endParaRPr sz="1100" b="0" i="0" u="sng" strike="noStrike" cap="none">
              <a:latin typeface="Roboto Condensed"/>
              <a:ea typeface="Roboto Condensed"/>
              <a:cs typeface="Roboto Condensed"/>
              <a:sym typeface="Roboto Condensed"/>
            </a:endParaRPr>
          </a:p>
        </p:txBody>
      </p:sp>
      <p:sp>
        <p:nvSpPr>
          <p:cNvPr id="1230" name="Google Shape;1230;p73"/>
          <p:cNvSpPr/>
          <p:nvPr/>
        </p:nvSpPr>
        <p:spPr>
          <a:xfrm>
            <a:off x="8250563" y="3062750"/>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latin typeface="Roboto Condensed"/>
                <a:ea typeface="Roboto Condensed"/>
                <a:cs typeface="Roboto Condensed"/>
                <a:sym typeface="Roboto Condensed"/>
                <a:hlinkClick r:id="rId9" action="ppaction://hlinksldjump"/>
              </a:rPr>
              <a:t>Quality</a:t>
            </a:r>
            <a:endParaRPr sz="1100" b="0" i="0" u="sng" strike="noStrike" cap="none">
              <a:latin typeface="Roboto Condensed"/>
              <a:ea typeface="Roboto Condensed"/>
              <a:cs typeface="Roboto Condensed"/>
              <a:sym typeface="Roboto Condensed"/>
            </a:endParaRPr>
          </a:p>
        </p:txBody>
      </p:sp>
      <p:sp>
        <p:nvSpPr>
          <p:cNvPr id="1231" name="Google Shape;1231;p73"/>
          <p:cNvSpPr/>
          <p:nvPr/>
        </p:nvSpPr>
        <p:spPr>
          <a:xfrm>
            <a:off x="10019674" y="3062750"/>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latin typeface="Roboto Condensed"/>
                <a:ea typeface="Roboto Condensed"/>
                <a:cs typeface="Roboto Condensed"/>
                <a:sym typeface="Roboto Condensed"/>
                <a:hlinkClick r:id="rId9" action="ppaction://hlinksldjump"/>
              </a:rPr>
              <a:t>Output</a:t>
            </a:r>
            <a:endParaRPr sz="1100" b="0" i="0" u="sng" strike="noStrike" cap="none">
              <a:latin typeface="Roboto Condensed"/>
              <a:ea typeface="Roboto Condensed"/>
              <a:cs typeface="Roboto Condensed"/>
              <a:sym typeface="Roboto Condensed"/>
            </a:endParaRPr>
          </a:p>
        </p:txBody>
      </p:sp>
      <p:sp>
        <p:nvSpPr>
          <p:cNvPr id="1232" name="Google Shape;1232;p73"/>
          <p:cNvSpPr/>
          <p:nvPr/>
        </p:nvSpPr>
        <p:spPr>
          <a:xfrm>
            <a:off x="2269445" y="4524811"/>
            <a:ext cx="3379800" cy="1503900"/>
          </a:xfrm>
          <a:prstGeom prst="rect">
            <a:avLst/>
          </a:prstGeom>
          <a:solidFill>
            <a:schemeClr val="lt1"/>
          </a:solidFill>
          <a:ln w="9525" cap="flat" cmpd="sng">
            <a:solidFill>
              <a:srgbClr val="D9D9D9"/>
            </a:solidFill>
            <a:prstDash val="solid"/>
            <a:round/>
            <a:headEnd type="none" w="sm" len="sm"/>
            <a:tailEnd type="none" w="sm" len="sm"/>
          </a:ln>
          <a:effectLst>
            <a:outerShdw blurRad="32374" dist="24281" dir="2700000" algn="tl" rotWithShape="0">
              <a:srgbClr val="000000">
                <a:alpha val="40000"/>
              </a:srgbClr>
            </a:outerShdw>
          </a:effectLst>
        </p:spPr>
        <p:txBody>
          <a:bodyPr spcFirstLastPara="1" wrap="square" lIns="58250" tIns="58250" rIns="58250" bIns="58250" anchor="t" anchorCtr="0">
            <a:noAutofit/>
          </a:bodyPr>
          <a:lstStyle/>
          <a:p>
            <a:pPr marL="0" marR="0" lvl="0" indent="0" algn="l" rtl="0">
              <a:lnSpc>
                <a:spcPct val="100000"/>
              </a:lnSpc>
              <a:spcBef>
                <a:spcPts val="0"/>
              </a:spcBef>
              <a:spcAft>
                <a:spcPts val="0"/>
              </a:spcAft>
              <a:buClr>
                <a:srgbClr val="000000"/>
              </a:buClr>
              <a:buSzPts val="892"/>
              <a:buFont typeface="Arial"/>
              <a:buNone/>
            </a:pPr>
            <a:r>
              <a:rPr lang="en-US" sz="1100" i="0" u="none" strike="noStrike" cap="none">
                <a:solidFill>
                  <a:srgbClr val="0C5ADB"/>
                </a:solidFill>
                <a:latin typeface="Roboto Condensed"/>
                <a:ea typeface="Roboto Condensed"/>
                <a:cs typeface="Roboto Condensed"/>
                <a:sym typeface="Roboto Condensed"/>
              </a:rPr>
              <a:t>Gateway (4)</a:t>
            </a:r>
            <a:endParaRPr sz="110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574"/>
              <a:buFont typeface="Arial"/>
              <a:buNone/>
            </a:pPr>
            <a:br>
              <a:rPr lang="en-US" sz="1100" i="0" u="none" strike="noStrike" cap="none">
                <a:solidFill>
                  <a:srgbClr val="000000"/>
                </a:solidFill>
                <a:latin typeface="Roboto Condensed"/>
                <a:ea typeface="Roboto Condensed"/>
                <a:cs typeface="Roboto Condensed"/>
                <a:sym typeface="Roboto Condensed"/>
              </a:rPr>
            </a:br>
            <a:endParaRPr sz="1100" i="0" u="none" strike="noStrike" cap="none">
              <a:solidFill>
                <a:srgbClr val="000000"/>
              </a:solidFill>
              <a:latin typeface="Roboto Condensed"/>
              <a:ea typeface="Roboto Condensed"/>
              <a:cs typeface="Roboto Condensed"/>
              <a:sym typeface="Roboto Condensed"/>
            </a:endParaRPr>
          </a:p>
        </p:txBody>
      </p:sp>
      <p:sp>
        <p:nvSpPr>
          <p:cNvPr id="1233" name="Google Shape;1233;p73"/>
          <p:cNvSpPr/>
          <p:nvPr/>
        </p:nvSpPr>
        <p:spPr>
          <a:xfrm>
            <a:off x="2330873" y="5041269"/>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dk1"/>
                </a:solidFill>
                <a:latin typeface="Roboto Condensed"/>
                <a:ea typeface="Roboto Condensed"/>
                <a:cs typeface="Roboto Condensed"/>
                <a:sym typeface="Roboto Condensed"/>
                <a:hlinkClick r:id="rId10" action="ppaction://hlinksldjump">
                  <a:extLst>
                    <a:ext uri="{A12FA001-AC4F-418D-AE19-62706E023703}">
                      <ahyp:hlinkClr xmlns:ahyp="http://schemas.microsoft.com/office/drawing/2018/hyperlinkcolor" val="tx"/>
                    </a:ext>
                  </a:extLst>
                </a:hlinkClick>
              </a:rPr>
              <a:t>External - Public</a:t>
            </a:r>
            <a:endParaRPr sz="1100" b="0" i="0" u="none" strike="noStrike" cap="none">
              <a:solidFill>
                <a:schemeClr val="dk1"/>
              </a:solidFill>
              <a:latin typeface="Roboto Condensed"/>
              <a:ea typeface="Roboto Condensed"/>
              <a:cs typeface="Roboto Condensed"/>
              <a:sym typeface="Roboto Condensed"/>
            </a:endParaRPr>
          </a:p>
        </p:txBody>
      </p:sp>
      <p:sp>
        <p:nvSpPr>
          <p:cNvPr id="1234" name="Google Shape;1234;p73"/>
          <p:cNvSpPr/>
          <p:nvPr/>
        </p:nvSpPr>
        <p:spPr>
          <a:xfrm>
            <a:off x="2328419" y="5415756"/>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dk1"/>
                </a:solidFill>
                <a:latin typeface="Roboto Condensed"/>
                <a:ea typeface="Roboto Condensed"/>
                <a:cs typeface="Roboto Condensed"/>
                <a:sym typeface="Roboto Condensed"/>
                <a:hlinkClick r:id="rId10" action="ppaction://hlinksldjump">
                  <a:extLst>
                    <a:ext uri="{A12FA001-AC4F-418D-AE19-62706E023703}">
                      <ahyp:hlinkClr xmlns:ahyp="http://schemas.microsoft.com/office/drawing/2018/hyperlinkcolor" val="tx"/>
                    </a:ext>
                  </a:extLst>
                </a:hlinkClick>
              </a:rPr>
              <a:t>External - Confidential</a:t>
            </a:r>
            <a:endParaRPr sz="1100" b="0" i="0" u="none" strike="noStrike" cap="none">
              <a:solidFill>
                <a:schemeClr val="dk1"/>
              </a:solidFill>
              <a:latin typeface="Roboto Condensed"/>
              <a:ea typeface="Roboto Condensed"/>
              <a:cs typeface="Roboto Condensed"/>
              <a:sym typeface="Roboto Condensed"/>
            </a:endParaRPr>
          </a:p>
        </p:txBody>
      </p:sp>
      <p:sp>
        <p:nvSpPr>
          <p:cNvPr id="1235" name="Google Shape;1235;p73"/>
          <p:cNvSpPr/>
          <p:nvPr/>
        </p:nvSpPr>
        <p:spPr>
          <a:xfrm>
            <a:off x="4000094" y="5056025"/>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dk1"/>
                </a:solidFill>
                <a:latin typeface="Roboto Condensed"/>
                <a:ea typeface="Roboto Condensed"/>
                <a:cs typeface="Roboto Condensed"/>
                <a:sym typeface="Roboto Condensed"/>
                <a:hlinkClick r:id="rId10" action="ppaction://hlinksldjump">
                  <a:extLst>
                    <a:ext uri="{A12FA001-AC4F-418D-AE19-62706E023703}">
                      <ahyp:hlinkClr xmlns:ahyp="http://schemas.microsoft.com/office/drawing/2018/hyperlinkcolor" val="tx"/>
                    </a:ext>
                  </a:extLst>
                </a:hlinkClick>
              </a:rPr>
              <a:t>Internal Core - Internal</a:t>
            </a:r>
            <a:endParaRPr sz="1100" b="0" i="0" u="none" strike="noStrike" cap="none">
              <a:solidFill>
                <a:schemeClr val="dk1"/>
              </a:solidFill>
              <a:latin typeface="Roboto Condensed"/>
              <a:ea typeface="Roboto Condensed"/>
              <a:cs typeface="Roboto Condensed"/>
              <a:sym typeface="Roboto Condensed"/>
            </a:endParaRPr>
          </a:p>
        </p:txBody>
      </p:sp>
      <p:sp>
        <p:nvSpPr>
          <p:cNvPr id="1236" name="Google Shape;1236;p73"/>
          <p:cNvSpPr/>
          <p:nvPr/>
        </p:nvSpPr>
        <p:spPr>
          <a:xfrm>
            <a:off x="4000087" y="5415769"/>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dk1"/>
                </a:solidFill>
                <a:latin typeface="Roboto Condensed"/>
                <a:ea typeface="Roboto Condensed"/>
                <a:cs typeface="Roboto Condensed"/>
                <a:sym typeface="Roboto Condensed"/>
                <a:hlinkClick r:id="rId10" action="ppaction://hlinksldjump">
                  <a:extLst>
                    <a:ext uri="{A12FA001-AC4F-418D-AE19-62706E023703}">
                      <ahyp:hlinkClr xmlns:ahyp="http://schemas.microsoft.com/office/drawing/2018/hyperlinkcolor" val="tx"/>
                    </a:ext>
                  </a:extLst>
                </a:hlinkClick>
              </a:rPr>
              <a:t>Internal Core - Restricted</a:t>
            </a:r>
            <a:endParaRPr sz="1100" b="0" i="0" u="none" strike="noStrike" cap="none">
              <a:solidFill>
                <a:schemeClr val="dk1"/>
              </a:solidFill>
              <a:latin typeface="Roboto Condensed"/>
              <a:ea typeface="Roboto Condensed"/>
              <a:cs typeface="Roboto Condensed"/>
              <a:sym typeface="Roboto Condensed"/>
            </a:endParaRPr>
          </a:p>
        </p:txBody>
      </p:sp>
      <p:sp>
        <p:nvSpPr>
          <p:cNvPr id="1237" name="Google Shape;1237;p73"/>
          <p:cNvSpPr/>
          <p:nvPr/>
        </p:nvSpPr>
        <p:spPr>
          <a:xfrm>
            <a:off x="7869585" y="4553365"/>
            <a:ext cx="1748400" cy="1503900"/>
          </a:xfrm>
          <a:prstGeom prst="rect">
            <a:avLst/>
          </a:prstGeom>
          <a:solidFill>
            <a:schemeClr val="lt1"/>
          </a:solidFill>
          <a:ln w="9525" cap="flat" cmpd="sng">
            <a:solidFill>
              <a:srgbClr val="D9D9D9"/>
            </a:solidFill>
            <a:prstDash val="solid"/>
            <a:round/>
            <a:headEnd type="none" w="sm" len="sm"/>
            <a:tailEnd type="none" w="sm" len="sm"/>
          </a:ln>
          <a:effectLst>
            <a:outerShdw blurRad="32374" dist="24281" dir="2700000" algn="tl" rotWithShape="0">
              <a:srgbClr val="000000">
                <a:alpha val="40000"/>
              </a:srgbClr>
            </a:outerShdw>
          </a:effectLst>
        </p:spPr>
        <p:txBody>
          <a:bodyPr spcFirstLastPara="1" wrap="square" lIns="58250" tIns="58250" rIns="58250" bIns="58250" anchor="t" anchorCtr="0">
            <a:noAutofit/>
          </a:bodyPr>
          <a:lstStyle/>
          <a:p>
            <a:pPr marL="0" marR="0" lvl="0" indent="0" algn="l" rtl="0">
              <a:lnSpc>
                <a:spcPct val="100000"/>
              </a:lnSpc>
              <a:spcBef>
                <a:spcPts val="0"/>
              </a:spcBef>
              <a:spcAft>
                <a:spcPts val="0"/>
              </a:spcAft>
              <a:buClr>
                <a:srgbClr val="000000"/>
              </a:buClr>
              <a:buSzPts val="892"/>
              <a:buFont typeface="Arial"/>
              <a:buNone/>
            </a:pPr>
            <a:r>
              <a:rPr lang="en-US" sz="1100" i="0" u="none" strike="noStrike" cap="none">
                <a:solidFill>
                  <a:srgbClr val="0C5ADB"/>
                </a:solidFill>
                <a:latin typeface="Roboto Condensed"/>
                <a:ea typeface="Roboto Condensed"/>
                <a:cs typeface="Roboto Condensed"/>
                <a:sym typeface="Roboto Condensed"/>
              </a:rPr>
              <a:t>Evaluation (3)</a:t>
            </a:r>
            <a:endParaRPr sz="110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574"/>
              <a:buFont typeface="Arial"/>
              <a:buNone/>
            </a:pPr>
            <a:br>
              <a:rPr lang="en-US" sz="1100" i="0" u="none" strike="noStrike" cap="none">
                <a:solidFill>
                  <a:srgbClr val="000000"/>
                </a:solidFill>
                <a:latin typeface="Roboto Condensed"/>
                <a:ea typeface="Roboto Condensed"/>
                <a:cs typeface="Roboto Condensed"/>
                <a:sym typeface="Roboto Condensed"/>
              </a:rPr>
            </a:br>
            <a:endParaRPr sz="1100" i="0" u="none" strike="noStrike" cap="none">
              <a:solidFill>
                <a:srgbClr val="000000"/>
              </a:solidFill>
              <a:latin typeface="Roboto Condensed"/>
              <a:ea typeface="Roboto Condensed"/>
              <a:cs typeface="Roboto Condensed"/>
              <a:sym typeface="Roboto Condensed"/>
            </a:endParaRPr>
          </a:p>
        </p:txBody>
      </p:sp>
      <p:sp>
        <p:nvSpPr>
          <p:cNvPr id="1238" name="Google Shape;1238;p73"/>
          <p:cNvSpPr/>
          <p:nvPr/>
        </p:nvSpPr>
        <p:spPr>
          <a:xfrm>
            <a:off x="7943054" y="4900123"/>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dk1"/>
                </a:solidFill>
                <a:latin typeface="Roboto Condensed"/>
                <a:ea typeface="Roboto Condensed"/>
                <a:cs typeface="Roboto Condensed"/>
                <a:sym typeface="Roboto Condensed"/>
                <a:hlinkClick r:id="rId11" action="ppaction://hlinksldjump">
                  <a:extLst>
                    <a:ext uri="{A12FA001-AC4F-418D-AE19-62706E023703}">
                      <ahyp:hlinkClr xmlns:ahyp="http://schemas.microsoft.com/office/drawing/2018/hyperlinkcolor" val="tx"/>
                    </a:ext>
                  </a:extLst>
                </a:hlinkClick>
              </a:rPr>
              <a:t>Code</a:t>
            </a:r>
            <a:endParaRPr sz="1100" b="0" i="0" u="none" strike="noStrike" cap="none">
              <a:solidFill>
                <a:schemeClr val="dk1"/>
              </a:solidFill>
              <a:latin typeface="Roboto Condensed"/>
              <a:ea typeface="Roboto Condensed"/>
              <a:cs typeface="Roboto Condensed"/>
              <a:sym typeface="Roboto Condensed"/>
            </a:endParaRPr>
          </a:p>
        </p:txBody>
      </p:sp>
      <p:sp>
        <p:nvSpPr>
          <p:cNvPr id="1239" name="Google Shape;1239;p73"/>
          <p:cNvSpPr/>
          <p:nvPr/>
        </p:nvSpPr>
        <p:spPr>
          <a:xfrm>
            <a:off x="7945504" y="5297698"/>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dk1"/>
                </a:solidFill>
                <a:latin typeface="Roboto Condensed"/>
                <a:ea typeface="Roboto Condensed"/>
                <a:cs typeface="Roboto Condensed"/>
                <a:sym typeface="Roboto Condensed"/>
                <a:hlinkClick r:id="rId11" action="ppaction://hlinksldjump">
                  <a:extLst>
                    <a:ext uri="{A12FA001-AC4F-418D-AE19-62706E023703}">
                      <ahyp:hlinkClr xmlns:ahyp="http://schemas.microsoft.com/office/drawing/2018/hyperlinkcolor" val="tx"/>
                    </a:ext>
                  </a:extLst>
                </a:hlinkClick>
              </a:rPr>
              <a:t>Model</a:t>
            </a:r>
            <a:endParaRPr sz="1100" b="0" i="0" u="none" strike="noStrike" cap="none">
              <a:solidFill>
                <a:schemeClr val="dk1"/>
              </a:solidFill>
              <a:latin typeface="Roboto Condensed"/>
              <a:ea typeface="Roboto Condensed"/>
              <a:cs typeface="Roboto Condensed"/>
              <a:sym typeface="Roboto Condensed"/>
            </a:endParaRPr>
          </a:p>
        </p:txBody>
      </p:sp>
      <p:sp>
        <p:nvSpPr>
          <p:cNvPr id="1240" name="Google Shape;1240;p73"/>
          <p:cNvSpPr/>
          <p:nvPr/>
        </p:nvSpPr>
        <p:spPr>
          <a:xfrm>
            <a:off x="7945504" y="5695273"/>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dk1"/>
                </a:solidFill>
                <a:latin typeface="Roboto Condensed"/>
                <a:ea typeface="Roboto Condensed"/>
                <a:cs typeface="Roboto Condensed"/>
                <a:sym typeface="Roboto Condensed"/>
                <a:hlinkClick r:id="rId11" action="ppaction://hlinksldjump">
                  <a:extLst>
                    <a:ext uri="{A12FA001-AC4F-418D-AE19-62706E023703}">
                      <ahyp:hlinkClr xmlns:ahyp="http://schemas.microsoft.com/office/drawing/2018/hyperlinkcolor" val="tx"/>
                    </a:ext>
                  </a:extLst>
                </a:hlinkClick>
              </a:rPr>
              <a:t>Human</a:t>
            </a:r>
            <a:endParaRPr sz="1100" b="0" i="0" u="none" strike="noStrike" cap="none">
              <a:solidFill>
                <a:schemeClr val="dk1"/>
              </a:solidFill>
              <a:latin typeface="Roboto Condensed"/>
              <a:ea typeface="Roboto Condensed"/>
              <a:cs typeface="Roboto Condensed"/>
              <a:sym typeface="Roboto Condensed"/>
            </a:endParaRPr>
          </a:p>
        </p:txBody>
      </p:sp>
      <p:sp>
        <p:nvSpPr>
          <p:cNvPr id="1241" name="Google Shape;1241;p73"/>
          <p:cNvSpPr/>
          <p:nvPr/>
        </p:nvSpPr>
        <p:spPr>
          <a:xfrm>
            <a:off x="2686297" y="1122201"/>
            <a:ext cx="914400" cy="8424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2" name="Google Shape;1242;p73"/>
          <p:cNvSpPr/>
          <p:nvPr/>
        </p:nvSpPr>
        <p:spPr>
          <a:xfrm>
            <a:off x="4615817" y="1114169"/>
            <a:ext cx="914400" cy="8424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3" name="Google Shape;1243;p73"/>
          <p:cNvSpPr/>
          <p:nvPr/>
        </p:nvSpPr>
        <p:spPr>
          <a:xfrm>
            <a:off x="6626562" y="1114156"/>
            <a:ext cx="914400" cy="8424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4" name="Google Shape;1244;p73"/>
          <p:cNvSpPr/>
          <p:nvPr/>
        </p:nvSpPr>
        <p:spPr>
          <a:xfrm>
            <a:off x="9587832" y="1122201"/>
            <a:ext cx="914400" cy="8424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5" name="Google Shape;1245;p73"/>
          <p:cNvSpPr/>
          <p:nvPr/>
        </p:nvSpPr>
        <p:spPr>
          <a:xfrm>
            <a:off x="740149" y="3682320"/>
            <a:ext cx="914400" cy="8424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6" name="Google Shape;1246;p73"/>
          <p:cNvSpPr/>
          <p:nvPr/>
        </p:nvSpPr>
        <p:spPr>
          <a:xfrm>
            <a:off x="3502135" y="3682319"/>
            <a:ext cx="914400" cy="8424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7" name="Google Shape;1247;p73"/>
          <p:cNvSpPr/>
          <p:nvPr/>
        </p:nvSpPr>
        <p:spPr>
          <a:xfrm>
            <a:off x="8342198" y="3710869"/>
            <a:ext cx="914400" cy="8424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248" name="Google Shape;1248;p73"/>
          <p:cNvGrpSpPr/>
          <p:nvPr/>
        </p:nvGrpSpPr>
        <p:grpSpPr>
          <a:xfrm>
            <a:off x="908920" y="1259567"/>
            <a:ext cx="576445" cy="549762"/>
            <a:chOff x="335" y="2998"/>
            <a:chExt cx="448" cy="427"/>
          </a:xfrm>
        </p:grpSpPr>
        <p:sp>
          <p:nvSpPr>
            <p:cNvPr id="1249" name="Google Shape;1249;p73"/>
            <p:cNvSpPr/>
            <p:nvPr/>
          </p:nvSpPr>
          <p:spPr>
            <a:xfrm>
              <a:off x="335" y="2998"/>
              <a:ext cx="448" cy="427"/>
            </a:xfrm>
            <a:custGeom>
              <a:avLst/>
              <a:gdLst/>
              <a:ahLst/>
              <a:cxnLst/>
              <a:rect l="l" t="t" r="r" b="b"/>
              <a:pathLst>
                <a:path w="303" h="288" extrusionOk="0">
                  <a:moveTo>
                    <a:pt x="253" y="225"/>
                  </a:moveTo>
                  <a:cubicBezTo>
                    <a:pt x="253" y="226"/>
                    <a:pt x="253" y="226"/>
                    <a:pt x="253" y="226"/>
                  </a:cubicBezTo>
                  <a:cubicBezTo>
                    <a:pt x="258" y="229"/>
                    <a:pt x="265" y="229"/>
                    <a:pt x="269" y="229"/>
                  </a:cubicBezTo>
                  <a:cubicBezTo>
                    <a:pt x="287" y="229"/>
                    <a:pt x="303" y="214"/>
                    <a:pt x="303" y="196"/>
                  </a:cubicBezTo>
                  <a:cubicBezTo>
                    <a:pt x="303" y="181"/>
                    <a:pt x="293" y="167"/>
                    <a:pt x="279" y="163"/>
                  </a:cubicBezTo>
                  <a:cubicBezTo>
                    <a:pt x="278" y="163"/>
                    <a:pt x="278" y="163"/>
                    <a:pt x="278" y="163"/>
                  </a:cubicBezTo>
                  <a:cubicBezTo>
                    <a:pt x="278" y="162"/>
                    <a:pt x="278" y="162"/>
                    <a:pt x="278" y="162"/>
                  </a:cubicBezTo>
                  <a:cubicBezTo>
                    <a:pt x="279" y="158"/>
                    <a:pt x="279" y="152"/>
                    <a:pt x="279" y="148"/>
                  </a:cubicBezTo>
                  <a:cubicBezTo>
                    <a:pt x="279" y="78"/>
                    <a:pt x="222" y="21"/>
                    <a:pt x="153" y="21"/>
                  </a:cubicBezTo>
                  <a:cubicBezTo>
                    <a:pt x="148" y="21"/>
                    <a:pt x="143" y="21"/>
                    <a:pt x="139" y="22"/>
                  </a:cubicBezTo>
                  <a:cubicBezTo>
                    <a:pt x="138" y="22"/>
                    <a:pt x="138" y="22"/>
                    <a:pt x="138" y="22"/>
                  </a:cubicBezTo>
                  <a:cubicBezTo>
                    <a:pt x="138" y="21"/>
                    <a:pt x="138" y="21"/>
                    <a:pt x="138" y="21"/>
                  </a:cubicBezTo>
                  <a:cubicBezTo>
                    <a:pt x="135" y="9"/>
                    <a:pt x="125" y="0"/>
                    <a:pt x="113" y="0"/>
                  </a:cubicBezTo>
                  <a:cubicBezTo>
                    <a:pt x="99" y="0"/>
                    <a:pt x="88" y="12"/>
                    <a:pt x="88" y="25"/>
                  </a:cubicBezTo>
                  <a:cubicBezTo>
                    <a:pt x="88" y="29"/>
                    <a:pt x="89" y="33"/>
                    <a:pt x="91" y="36"/>
                  </a:cubicBezTo>
                  <a:cubicBezTo>
                    <a:pt x="91" y="37"/>
                    <a:pt x="91" y="37"/>
                    <a:pt x="91" y="37"/>
                  </a:cubicBezTo>
                  <a:cubicBezTo>
                    <a:pt x="90" y="37"/>
                    <a:pt x="90" y="37"/>
                    <a:pt x="90" y="37"/>
                  </a:cubicBezTo>
                  <a:cubicBezTo>
                    <a:pt x="71" y="48"/>
                    <a:pt x="55" y="64"/>
                    <a:pt x="43" y="83"/>
                  </a:cubicBezTo>
                  <a:cubicBezTo>
                    <a:pt x="43" y="84"/>
                    <a:pt x="43" y="84"/>
                    <a:pt x="43" y="84"/>
                  </a:cubicBezTo>
                  <a:cubicBezTo>
                    <a:pt x="43" y="84"/>
                    <a:pt x="43" y="84"/>
                    <a:pt x="43" y="84"/>
                  </a:cubicBezTo>
                  <a:cubicBezTo>
                    <a:pt x="41" y="84"/>
                    <a:pt x="39" y="84"/>
                    <a:pt x="38" y="83"/>
                  </a:cubicBezTo>
                  <a:cubicBezTo>
                    <a:pt x="36" y="83"/>
                    <a:pt x="35" y="83"/>
                    <a:pt x="34" y="83"/>
                  </a:cubicBezTo>
                  <a:cubicBezTo>
                    <a:pt x="15" y="83"/>
                    <a:pt x="0" y="98"/>
                    <a:pt x="0" y="117"/>
                  </a:cubicBezTo>
                  <a:cubicBezTo>
                    <a:pt x="0" y="132"/>
                    <a:pt x="10" y="146"/>
                    <a:pt x="25" y="150"/>
                  </a:cubicBezTo>
                  <a:cubicBezTo>
                    <a:pt x="25" y="150"/>
                    <a:pt x="25" y="150"/>
                    <a:pt x="25" y="150"/>
                  </a:cubicBezTo>
                  <a:cubicBezTo>
                    <a:pt x="25" y="151"/>
                    <a:pt x="25" y="151"/>
                    <a:pt x="25" y="151"/>
                  </a:cubicBezTo>
                  <a:cubicBezTo>
                    <a:pt x="26" y="189"/>
                    <a:pt x="45" y="226"/>
                    <a:pt x="76" y="249"/>
                  </a:cubicBezTo>
                  <a:cubicBezTo>
                    <a:pt x="76" y="250"/>
                    <a:pt x="76" y="250"/>
                    <a:pt x="76" y="250"/>
                  </a:cubicBezTo>
                  <a:cubicBezTo>
                    <a:pt x="76" y="250"/>
                    <a:pt x="76" y="250"/>
                    <a:pt x="76" y="250"/>
                  </a:cubicBezTo>
                  <a:cubicBezTo>
                    <a:pt x="73" y="255"/>
                    <a:pt x="72" y="259"/>
                    <a:pt x="72" y="264"/>
                  </a:cubicBezTo>
                  <a:cubicBezTo>
                    <a:pt x="72" y="278"/>
                    <a:pt x="82" y="288"/>
                    <a:pt x="97" y="288"/>
                  </a:cubicBezTo>
                  <a:cubicBezTo>
                    <a:pt x="107" y="288"/>
                    <a:pt x="117" y="282"/>
                    <a:pt x="120" y="272"/>
                  </a:cubicBezTo>
                  <a:cubicBezTo>
                    <a:pt x="120" y="271"/>
                    <a:pt x="120" y="271"/>
                    <a:pt x="120" y="271"/>
                  </a:cubicBezTo>
                  <a:cubicBezTo>
                    <a:pt x="121" y="271"/>
                    <a:pt x="121" y="271"/>
                    <a:pt x="121" y="271"/>
                  </a:cubicBezTo>
                  <a:cubicBezTo>
                    <a:pt x="130" y="274"/>
                    <a:pt x="140" y="275"/>
                    <a:pt x="153" y="275"/>
                  </a:cubicBezTo>
                  <a:cubicBezTo>
                    <a:pt x="191" y="275"/>
                    <a:pt x="227" y="257"/>
                    <a:pt x="252" y="226"/>
                  </a:cubicBezTo>
                  <a:lnTo>
                    <a:pt x="253" y="225"/>
                  </a:lnTo>
                  <a:close/>
                  <a:moveTo>
                    <a:pt x="113" y="11"/>
                  </a:moveTo>
                  <a:cubicBezTo>
                    <a:pt x="121" y="11"/>
                    <a:pt x="128" y="17"/>
                    <a:pt x="128" y="25"/>
                  </a:cubicBezTo>
                  <a:cubicBezTo>
                    <a:pt x="128" y="32"/>
                    <a:pt x="122" y="40"/>
                    <a:pt x="113" y="40"/>
                  </a:cubicBezTo>
                  <a:cubicBezTo>
                    <a:pt x="104" y="40"/>
                    <a:pt x="98" y="32"/>
                    <a:pt x="98" y="25"/>
                  </a:cubicBezTo>
                  <a:cubicBezTo>
                    <a:pt x="98" y="17"/>
                    <a:pt x="105" y="11"/>
                    <a:pt x="113" y="11"/>
                  </a:cubicBezTo>
                  <a:close/>
                  <a:moveTo>
                    <a:pt x="52" y="88"/>
                  </a:moveTo>
                  <a:cubicBezTo>
                    <a:pt x="64" y="69"/>
                    <a:pt x="79" y="55"/>
                    <a:pt x="98" y="45"/>
                  </a:cubicBezTo>
                  <a:cubicBezTo>
                    <a:pt x="98" y="45"/>
                    <a:pt x="98" y="45"/>
                    <a:pt x="98" y="45"/>
                  </a:cubicBezTo>
                  <a:cubicBezTo>
                    <a:pt x="99" y="45"/>
                    <a:pt x="99" y="45"/>
                    <a:pt x="99" y="45"/>
                  </a:cubicBezTo>
                  <a:cubicBezTo>
                    <a:pt x="102" y="48"/>
                    <a:pt x="108" y="50"/>
                    <a:pt x="113" y="50"/>
                  </a:cubicBezTo>
                  <a:cubicBezTo>
                    <a:pt x="123" y="50"/>
                    <a:pt x="133" y="43"/>
                    <a:pt x="136" y="33"/>
                  </a:cubicBezTo>
                  <a:cubicBezTo>
                    <a:pt x="136" y="32"/>
                    <a:pt x="136" y="32"/>
                    <a:pt x="136" y="32"/>
                  </a:cubicBezTo>
                  <a:cubicBezTo>
                    <a:pt x="137" y="32"/>
                    <a:pt x="137" y="32"/>
                    <a:pt x="137" y="32"/>
                  </a:cubicBezTo>
                  <a:cubicBezTo>
                    <a:pt x="142" y="31"/>
                    <a:pt x="147" y="31"/>
                    <a:pt x="153" y="31"/>
                  </a:cubicBezTo>
                  <a:cubicBezTo>
                    <a:pt x="215" y="31"/>
                    <a:pt x="267" y="82"/>
                    <a:pt x="268" y="145"/>
                  </a:cubicBezTo>
                  <a:cubicBezTo>
                    <a:pt x="269" y="148"/>
                    <a:pt x="269" y="148"/>
                    <a:pt x="269" y="148"/>
                  </a:cubicBezTo>
                  <a:cubicBezTo>
                    <a:pt x="267" y="145"/>
                    <a:pt x="267" y="145"/>
                    <a:pt x="267" y="145"/>
                  </a:cubicBezTo>
                  <a:cubicBezTo>
                    <a:pt x="260" y="132"/>
                    <a:pt x="242" y="108"/>
                    <a:pt x="201" y="89"/>
                  </a:cubicBezTo>
                  <a:cubicBezTo>
                    <a:pt x="200" y="88"/>
                    <a:pt x="198" y="88"/>
                    <a:pt x="197" y="89"/>
                  </a:cubicBezTo>
                  <a:cubicBezTo>
                    <a:pt x="196" y="89"/>
                    <a:pt x="195" y="90"/>
                    <a:pt x="195" y="91"/>
                  </a:cubicBezTo>
                  <a:cubicBezTo>
                    <a:pt x="193" y="94"/>
                    <a:pt x="194" y="97"/>
                    <a:pt x="197" y="99"/>
                  </a:cubicBezTo>
                  <a:cubicBezTo>
                    <a:pt x="241" y="119"/>
                    <a:pt x="258" y="149"/>
                    <a:pt x="263" y="161"/>
                  </a:cubicBezTo>
                  <a:cubicBezTo>
                    <a:pt x="264" y="162"/>
                    <a:pt x="264" y="162"/>
                    <a:pt x="264" y="162"/>
                  </a:cubicBezTo>
                  <a:cubicBezTo>
                    <a:pt x="263" y="162"/>
                    <a:pt x="263" y="162"/>
                    <a:pt x="263" y="162"/>
                  </a:cubicBezTo>
                  <a:cubicBezTo>
                    <a:pt x="246" y="165"/>
                    <a:pt x="235" y="179"/>
                    <a:pt x="235" y="196"/>
                  </a:cubicBezTo>
                  <a:cubicBezTo>
                    <a:pt x="235" y="200"/>
                    <a:pt x="236" y="204"/>
                    <a:pt x="237" y="208"/>
                  </a:cubicBezTo>
                  <a:cubicBezTo>
                    <a:pt x="238" y="209"/>
                    <a:pt x="238" y="209"/>
                    <a:pt x="238" y="209"/>
                  </a:cubicBezTo>
                  <a:cubicBezTo>
                    <a:pt x="237" y="209"/>
                    <a:pt x="237" y="209"/>
                    <a:pt x="237" y="209"/>
                  </a:cubicBezTo>
                  <a:cubicBezTo>
                    <a:pt x="219" y="219"/>
                    <a:pt x="191" y="231"/>
                    <a:pt x="158" y="231"/>
                  </a:cubicBezTo>
                  <a:cubicBezTo>
                    <a:pt x="143" y="231"/>
                    <a:pt x="128" y="229"/>
                    <a:pt x="114" y="224"/>
                  </a:cubicBezTo>
                  <a:cubicBezTo>
                    <a:pt x="61" y="204"/>
                    <a:pt x="48" y="165"/>
                    <a:pt x="45" y="149"/>
                  </a:cubicBezTo>
                  <a:cubicBezTo>
                    <a:pt x="45" y="149"/>
                    <a:pt x="45" y="149"/>
                    <a:pt x="45" y="149"/>
                  </a:cubicBezTo>
                  <a:cubicBezTo>
                    <a:pt x="46" y="148"/>
                    <a:pt x="46" y="148"/>
                    <a:pt x="46" y="148"/>
                  </a:cubicBezTo>
                  <a:cubicBezTo>
                    <a:pt x="59" y="143"/>
                    <a:pt x="68" y="131"/>
                    <a:pt x="68" y="117"/>
                  </a:cubicBezTo>
                  <a:cubicBezTo>
                    <a:pt x="68" y="112"/>
                    <a:pt x="67" y="107"/>
                    <a:pt x="65" y="103"/>
                  </a:cubicBezTo>
                  <a:cubicBezTo>
                    <a:pt x="65" y="102"/>
                    <a:pt x="65" y="102"/>
                    <a:pt x="65" y="102"/>
                  </a:cubicBezTo>
                  <a:cubicBezTo>
                    <a:pt x="65" y="102"/>
                    <a:pt x="65" y="102"/>
                    <a:pt x="65" y="102"/>
                  </a:cubicBezTo>
                  <a:cubicBezTo>
                    <a:pt x="69" y="100"/>
                    <a:pt x="81" y="91"/>
                    <a:pt x="103" y="86"/>
                  </a:cubicBezTo>
                  <a:cubicBezTo>
                    <a:pt x="105" y="86"/>
                    <a:pt x="106" y="85"/>
                    <a:pt x="107" y="84"/>
                  </a:cubicBezTo>
                  <a:cubicBezTo>
                    <a:pt x="107" y="83"/>
                    <a:pt x="107" y="81"/>
                    <a:pt x="107" y="80"/>
                  </a:cubicBezTo>
                  <a:cubicBezTo>
                    <a:pt x="106" y="78"/>
                    <a:pt x="104" y="75"/>
                    <a:pt x="101" y="76"/>
                  </a:cubicBezTo>
                  <a:cubicBezTo>
                    <a:pt x="81" y="81"/>
                    <a:pt x="67" y="89"/>
                    <a:pt x="59" y="94"/>
                  </a:cubicBezTo>
                  <a:cubicBezTo>
                    <a:pt x="59" y="94"/>
                    <a:pt x="59" y="94"/>
                    <a:pt x="59" y="94"/>
                  </a:cubicBezTo>
                  <a:cubicBezTo>
                    <a:pt x="58" y="94"/>
                    <a:pt x="58" y="94"/>
                    <a:pt x="58" y="94"/>
                  </a:cubicBezTo>
                  <a:cubicBezTo>
                    <a:pt x="57" y="92"/>
                    <a:pt x="56" y="91"/>
                    <a:pt x="54" y="90"/>
                  </a:cubicBezTo>
                  <a:cubicBezTo>
                    <a:pt x="52" y="88"/>
                    <a:pt x="52" y="88"/>
                    <a:pt x="52" y="88"/>
                  </a:cubicBezTo>
                  <a:close/>
                  <a:moveTo>
                    <a:pt x="10" y="117"/>
                  </a:moveTo>
                  <a:cubicBezTo>
                    <a:pt x="10" y="104"/>
                    <a:pt x="21" y="93"/>
                    <a:pt x="34" y="93"/>
                  </a:cubicBezTo>
                  <a:cubicBezTo>
                    <a:pt x="47" y="93"/>
                    <a:pt x="57" y="104"/>
                    <a:pt x="57" y="117"/>
                  </a:cubicBezTo>
                  <a:cubicBezTo>
                    <a:pt x="57" y="130"/>
                    <a:pt x="47" y="141"/>
                    <a:pt x="34" y="141"/>
                  </a:cubicBezTo>
                  <a:cubicBezTo>
                    <a:pt x="21" y="141"/>
                    <a:pt x="10" y="130"/>
                    <a:pt x="10" y="117"/>
                  </a:cubicBezTo>
                  <a:close/>
                  <a:moveTo>
                    <a:pt x="97" y="278"/>
                  </a:moveTo>
                  <a:cubicBezTo>
                    <a:pt x="89" y="278"/>
                    <a:pt x="82" y="272"/>
                    <a:pt x="82" y="264"/>
                  </a:cubicBezTo>
                  <a:cubicBezTo>
                    <a:pt x="82" y="256"/>
                    <a:pt x="89" y="250"/>
                    <a:pt x="97" y="250"/>
                  </a:cubicBezTo>
                  <a:cubicBezTo>
                    <a:pt x="104" y="250"/>
                    <a:pt x="110" y="255"/>
                    <a:pt x="111" y="263"/>
                  </a:cubicBezTo>
                  <a:cubicBezTo>
                    <a:pt x="111" y="265"/>
                    <a:pt x="111" y="265"/>
                    <a:pt x="111" y="265"/>
                  </a:cubicBezTo>
                  <a:cubicBezTo>
                    <a:pt x="110" y="273"/>
                    <a:pt x="104" y="278"/>
                    <a:pt x="97" y="278"/>
                  </a:cubicBezTo>
                  <a:close/>
                  <a:moveTo>
                    <a:pt x="244" y="219"/>
                  </a:moveTo>
                  <a:cubicBezTo>
                    <a:pt x="222" y="248"/>
                    <a:pt x="188" y="264"/>
                    <a:pt x="153" y="264"/>
                  </a:cubicBezTo>
                  <a:cubicBezTo>
                    <a:pt x="141" y="264"/>
                    <a:pt x="131" y="263"/>
                    <a:pt x="121" y="261"/>
                  </a:cubicBezTo>
                  <a:cubicBezTo>
                    <a:pt x="121" y="261"/>
                    <a:pt x="121" y="261"/>
                    <a:pt x="121" y="261"/>
                  </a:cubicBezTo>
                  <a:cubicBezTo>
                    <a:pt x="121" y="260"/>
                    <a:pt x="121" y="260"/>
                    <a:pt x="121" y="260"/>
                  </a:cubicBezTo>
                  <a:cubicBezTo>
                    <a:pt x="119" y="248"/>
                    <a:pt x="109" y="239"/>
                    <a:pt x="97" y="239"/>
                  </a:cubicBezTo>
                  <a:cubicBezTo>
                    <a:pt x="93" y="239"/>
                    <a:pt x="88" y="240"/>
                    <a:pt x="84" y="242"/>
                  </a:cubicBezTo>
                  <a:cubicBezTo>
                    <a:pt x="84" y="242"/>
                    <a:pt x="84" y="242"/>
                    <a:pt x="84" y="242"/>
                  </a:cubicBezTo>
                  <a:cubicBezTo>
                    <a:pt x="83" y="242"/>
                    <a:pt x="83" y="242"/>
                    <a:pt x="83" y="242"/>
                  </a:cubicBezTo>
                  <a:cubicBezTo>
                    <a:pt x="59" y="224"/>
                    <a:pt x="42" y="197"/>
                    <a:pt x="38" y="166"/>
                  </a:cubicBezTo>
                  <a:cubicBezTo>
                    <a:pt x="37" y="166"/>
                    <a:pt x="37" y="166"/>
                    <a:pt x="37" y="166"/>
                  </a:cubicBezTo>
                  <a:cubicBezTo>
                    <a:pt x="39" y="165"/>
                    <a:pt x="39" y="165"/>
                    <a:pt x="39" y="165"/>
                  </a:cubicBezTo>
                  <a:cubicBezTo>
                    <a:pt x="39" y="166"/>
                    <a:pt x="39" y="166"/>
                    <a:pt x="39" y="166"/>
                  </a:cubicBezTo>
                  <a:cubicBezTo>
                    <a:pt x="45" y="184"/>
                    <a:pt x="62" y="216"/>
                    <a:pt x="112" y="233"/>
                  </a:cubicBezTo>
                  <a:cubicBezTo>
                    <a:pt x="126" y="239"/>
                    <a:pt x="141" y="241"/>
                    <a:pt x="159" y="241"/>
                  </a:cubicBezTo>
                  <a:cubicBezTo>
                    <a:pt x="196" y="241"/>
                    <a:pt x="227" y="227"/>
                    <a:pt x="242" y="218"/>
                  </a:cubicBezTo>
                  <a:cubicBezTo>
                    <a:pt x="243" y="218"/>
                    <a:pt x="243" y="218"/>
                    <a:pt x="243" y="218"/>
                  </a:cubicBezTo>
                  <a:cubicBezTo>
                    <a:pt x="245" y="218"/>
                    <a:pt x="245" y="218"/>
                    <a:pt x="245" y="218"/>
                  </a:cubicBezTo>
                  <a:lnTo>
                    <a:pt x="244" y="219"/>
                  </a:lnTo>
                  <a:close/>
                  <a:moveTo>
                    <a:pt x="245" y="196"/>
                  </a:moveTo>
                  <a:cubicBezTo>
                    <a:pt x="245" y="182"/>
                    <a:pt x="256" y="172"/>
                    <a:pt x="269" y="172"/>
                  </a:cubicBezTo>
                  <a:cubicBezTo>
                    <a:pt x="282" y="172"/>
                    <a:pt x="293" y="182"/>
                    <a:pt x="293" y="196"/>
                  </a:cubicBezTo>
                  <a:cubicBezTo>
                    <a:pt x="293" y="208"/>
                    <a:pt x="282" y="219"/>
                    <a:pt x="269" y="219"/>
                  </a:cubicBezTo>
                  <a:cubicBezTo>
                    <a:pt x="269" y="219"/>
                    <a:pt x="269" y="219"/>
                    <a:pt x="269" y="219"/>
                  </a:cubicBezTo>
                  <a:cubicBezTo>
                    <a:pt x="256" y="219"/>
                    <a:pt x="245" y="208"/>
                    <a:pt x="245" y="196"/>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50" name="Google Shape;1250;p73"/>
            <p:cNvSpPr/>
            <p:nvPr/>
          </p:nvSpPr>
          <p:spPr>
            <a:xfrm>
              <a:off x="468" y="3086"/>
              <a:ext cx="181" cy="221"/>
            </a:xfrm>
            <a:custGeom>
              <a:avLst/>
              <a:gdLst/>
              <a:ahLst/>
              <a:cxnLst/>
              <a:rect l="l" t="t" r="r" b="b"/>
              <a:pathLst>
                <a:path w="123" h="149" extrusionOk="0">
                  <a:moveTo>
                    <a:pt x="0" y="129"/>
                  </a:moveTo>
                  <a:cubicBezTo>
                    <a:pt x="0" y="133"/>
                    <a:pt x="25" y="149"/>
                    <a:pt x="61" y="149"/>
                  </a:cubicBezTo>
                  <a:cubicBezTo>
                    <a:pt x="97" y="149"/>
                    <a:pt x="123" y="133"/>
                    <a:pt x="123" y="129"/>
                  </a:cubicBezTo>
                  <a:cubicBezTo>
                    <a:pt x="123" y="126"/>
                    <a:pt x="122" y="107"/>
                    <a:pt x="119" y="97"/>
                  </a:cubicBezTo>
                  <a:cubicBezTo>
                    <a:pt x="116" y="88"/>
                    <a:pt x="103" y="84"/>
                    <a:pt x="86" y="77"/>
                  </a:cubicBezTo>
                  <a:cubicBezTo>
                    <a:pt x="84" y="77"/>
                    <a:pt x="82" y="76"/>
                    <a:pt x="80" y="75"/>
                  </a:cubicBezTo>
                  <a:cubicBezTo>
                    <a:pt x="79" y="75"/>
                    <a:pt x="79" y="75"/>
                    <a:pt x="79" y="75"/>
                  </a:cubicBezTo>
                  <a:cubicBezTo>
                    <a:pt x="79" y="66"/>
                    <a:pt x="79" y="66"/>
                    <a:pt x="79" y="66"/>
                  </a:cubicBezTo>
                  <a:cubicBezTo>
                    <a:pt x="80" y="66"/>
                    <a:pt x="80" y="66"/>
                    <a:pt x="80" y="66"/>
                  </a:cubicBezTo>
                  <a:cubicBezTo>
                    <a:pt x="82" y="63"/>
                    <a:pt x="85" y="58"/>
                    <a:pt x="85" y="49"/>
                  </a:cubicBezTo>
                  <a:cubicBezTo>
                    <a:pt x="85" y="49"/>
                    <a:pt x="85" y="49"/>
                    <a:pt x="85" y="49"/>
                  </a:cubicBezTo>
                  <a:cubicBezTo>
                    <a:pt x="86" y="49"/>
                    <a:pt x="86" y="49"/>
                    <a:pt x="86" y="49"/>
                  </a:cubicBezTo>
                  <a:cubicBezTo>
                    <a:pt x="88" y="47"/>
                    <a:pt x="90" y="43"/>
                    <a:pt x="90" y="39"/>
                  </a:cubicBezTo>
                  <a:cubicBezTo>
                    <a:pt x="90" y="36"/>
                    <a:pt x="89" y="33"/>
                    <a:pt x="87" y="31"/>
                  </a:cubicBezTo>
                  <a:cubicBezTo>
                    <a:pt x="87" y="30"/>
                    <a:pt x="87" y="30"/>
                    <a:pt x="87" y="30"/>
                  </a:cubicBezTo>
                  <a:cubicBezTo>
                    <a:pt x="87" y="30"/>
                    <a:pt x="87" y="30"/>
                    <a:pt x="87" y="30"/>
                  </a:cubicBezTo>
                  <a:cubicBezTo>
                    <a:pt x="90" y="24"/>
                    <a:pt x="91" y="18"/>
                    <a:pt x="90" y="13"/>
                  </a:cubicBezTo>
                  <a:cubicBezTo>
                    <a:pt x="88" y="3"/>
                    <a:pt x="75" y="0"/>
                    <a:pt x="64" y="0"/>
                  </a:cubicBezTo>
                  <a:cubicBezTo>
                    <a:pt x="60" y="0"/>
                    <a:pt x="46" y="0"/>
                    <a:pt x="40" y="8"/>
                  </a:cubicBezTo>
                  <a:cubicBezTo>
                    <a:pt x="40" y="8"/>
                    <a:pt x="40" y="8"/>
                    <a:pt x="40" y="8"/>
                  </a:cubicBezTo>
                  <a:cubicBezTo>
                    <a:pt x="40" y="8"/>
                    <a:pt x="40" y="8"/>
                    <a:pt x="40" y="8"/>
                  </a:cubicBezTo>
                  <a:cubicBezTo>
                    <a:pt x="36" y="8"/>
                    <a:pt x="33" y="10"/>
                    <a:pt x="32" y="12"/>
                  </a:cubicBezTo>
                  <a:cubicBezTo>
                    <a:pt x="27" y="17"/>
                    <a:pt x="29" y="27"/>
                    <a:pt x="31" y="32"/>
                  </a:cubicBezTo>
                  <a:cubicBezTo>
                    <a:pt x="31" y="32"/>
                    <a:pt x="31" y="33"/>
                    <a:pt x="31" y="33"/>
                  </a:cubicBezTo>
                  <a:cubicBezTo>
                    <a:pt x="31" y="33"/>
                    <a:pt x="31" y="33"/>
                    <a:pt x="31" y="33"/>
                  </a:cubicBezTo>
                  <a:cubicBezTo>
                    <a:pt x="31" y="45"/>
                    <a:pt x="31" y="45"/>
                    <a:pt x="31" y="45"/>
                  </a:cubicBezTo>
                  <a:cubicBezTo>
                    <a:pt x="31" y="54"/>
                    <a:pt x="35" y="63"/>
                    <a:pt x="43" y="67"/>
                  </a:cubicBezTo>
                  <a:cubicBezTo>
                    <a:pt x="43" y="67"/>
                    <a:pt x="43" y="67"/>
                    <a:pt x="43" y="67"/>
                  </a:cubicBezTo>
                  <a:cubicBezTo>
                    <a:pt x="43" y="75"/>
                    <a:pt x="43" y="75"/>
                    <a:pt x="43" y="75"/>
                  </a:cubicBezTo>
                  <a:cubicBezTo>
                    <a:pt x="43" y="75"/>
                    <a:pt x="43" y="75"/>
                    <a:pt x="43" y="75"/>
                  </a:cubicBezTo>
                  <a:cubicBezTo>
                    <a:pt x="41" y="76"/>
                    <a:pt x="39" y="77"/>
                    <a:pt x="37" y="77"/>
                  </a:cubicBezTo>
                  <a:cubicBezTo>
                    <a:pt x="20" y="83"/>
                    <a:pt x="6" y="88"/>
                    <a:pt x="3" y="97"/>
                  </a:cubicBezTo>
                  <a:cubicBezTo>
                    <a:pt x="0" y="107"/>
                    <a:pt x="0" y="126"/>
                    <a:pt x="0" y="129"/>
                  </a:cubicBezTo>
                  <a:close/>
                  <a:moveTo>
                    <a:pt x="12" y="124"/>
                  </a:moveTo>
                  <a:cubicBezTo>
                    <a:pt x="12" y="113"/>
                    <a:pt x="13" y="105"/>
                    <a:pt x="14" y="101"/>
                  </a:cubicBezTo>
                  <a:cubicBezTo>
                    <a:pt x="15" y="98"/>
                    <a:pt x="26" y="94"/>
                    <a:pt x="41" y="88"/>
                  </a:cubicBezTo>
                  <a:cubicBezTo>
                    <a:pt x="42" y="88"/>
                    <a:pt x="42" y="88"/>
                    <a:pt x="42" y="88"/>
                  </a:cubicBezTo>
                  <a:cubicBezTo>
                    <a:pt x="45" y="87"/>
                    <a:pt x="48" y="86"/>
                    <a:pt x="51" y="84"/>
                  </a:cubicBezTo>
                  <a:cubicBezTo>
                    <a:pt x="53" y="84"/>
                    <a:pt x="55" y="81"/>
                    <a:pt x="55" y="79"/>
                  </a:cubicBezTo>
                  <a:cubicBezTo>
                    <a:pt x="55" y="64"/>
                    <a:pt x="55" y="64"/>
                    <a:pt x="55" y="64"/>
                  </a:cubicBezTo>
                  <a:cubicBezTo>
                    <a:pt x="55" y="61"/>
                    <a:pt x="53" y="59"/>
                    <a:pt x="51" y="58"/>
                  </a:cubicBezTo>
                  <a:cubicBezTo>
                    <a:pt x="50" y="58"/>
                    <a:pt x="42" y="55"/>
                    <a:pt x="42" y="45"/>
                  </a:cubicBezTo>
                  <a:cubicBezTo>
                    <a:pt x="42" y="33"/>
                    <a:pt x="42" y="33"/>
                    <a:pt x="42" y="33"/>
                  </a:cubicBezTo>
                  <a:cubicBezTo>
                    <a:pt x="42" y="32"/>
                    <a:pt x="42" y="31"/>
                    <a:pt x="42" y="29"/>
                  </a:cubicBezTo>
                  <a:cubicBezTo>
                    <a:pt x="40" y="24"/>
                    <a:pt x="40" y="22"/>
                    <a:pt x="40" y="21"/>
                  </a:cubicBezTo>
                  <a:cubicBezTo>
                    <a:pt x="40" y="20"/>
                    <a:pt x="40" y="20"/>
                    <a:pt x="40" y="20"/>
                  </a:cubicBezTo>
                  <a:cubicBezTo>
                    <a:pt x="41" y="20"/>
                    <a:pt x="41" y="20"/>
                    <a:pt x="41" y="20"/>
                  </a:cubicBezTo>
                  <a:cubicBezTo>
                    <a:pt x="41" y="20"/>
                    <a:pt x="42" y="20"/>
                    <a:pt x="42" y="20"/>
                  </a:cubicBezTo>
                  <a:cubicBezTo>
                    <a:pt x="45" y="20"/>
                    <a:pt x="48" y="19"/>
                    <a:pt x="49" y="16"/>
                  </a:cubicBezTo>
                  <a:cubicBezTo>
                    <a:pt x="50" y="14"/>
                    <a:pt x="55" y="11"/>
                    <a:pt x="64" y="11"/>
                  </a:cubicBezTo>
                  <a:cubicBezTo>
                    <a:pt x="73" y="11"/>
                    <a:pt x="78" y="14"/>
                    <a:pt x="79" y="16"/>
                  </a:cubicBezTo>
                  <a:cubicBezTo>
                    <a:pt x="80" y="20"/>
                    <a:pt x="77" y="25"/>
                    <a:pt x="76" y="28"/>
                  </a:cubicBezTo>
                  <a:cubicBezTo>
                    <a:pt x="75" y="30"/>
                    <a:pt x="74" y="31"/>
                    <a:pt x="74" y="33"/>
                  </a:cubicBezTo>
                  <a:cubicBezTo>
                    <a:pt x="74" y="35"/>
                    <a:pt x="76" y="37"/>
                    <a:pt x="78" y="38"/>
                  </a:cubicBezTo>
                  <a:cubicBezTo>
                    <a:pt x="80" y="39"/>
                    <a:pt x="80" y="39"/>
                    <a:pt x="80" y="39"/>
                  </a:cubicBezTo>
                  <a:cubicBezTo>
                    <a:pt x="78" y="40"/>
                    <a:pt x="78" y="40"/>
                    <a:pt x="78" y="40"/>
                  </a:cubicBezTo>
                  <a:cubicBezTo>
                    <a:pt x="76" y="41"/>
                    <a:pt x="74" y="43"/>
                    <a:pt x="74" y="45"/>
                  </a:cubicBezTo>
                  <a:cubicBezTo>
                    <a:pt x="74" y="55"/>
                    <a:pt x="71" y="58"/>
                    <a:pt x="70" y="59"/>
                  </a:cubicBezTo>
                  <a:cubicBezTo>
                    <a:pt x="69" y="60"/>
                    <a:pt x="68" y="62"/>
                    <a:pt x="68" y="64"/>
                  </a:cubicBezTo>
                  <a:cubicBezTo>
                    <a:pt x="68" y="79"/>
                    <a:pt x="68" y="79"/>
                    <a:pt x="68" y="79"/>
                  </a:cubicBezTo>
                  <a:cubicBezTo>
                    <a:pt x="68" y="81"/>
                    <a:pt x="69" y="84"/>
                    <a:pt x="72" y="84"/>
                  </a:cubicBezTo>
                  <a:cubicBezTo>
                    <a:pt x="75" y="86"/>
                    <a:pt x="79" y="87"/>
                    <a:pt x="82" y="88"/>
                  </a:cubicBezTo>
                  <a:cubicBezTo>
                    <a:pt x="98" y="94"/>
                    <a:pt x="107" y="98"/>
                    <a:pt x="108" y="101"/>
                  </a:cubicBezTo>
                  <a:cubicBezTo>
                    <a:pt x="110" y="105"/>
                    <a:pt x="111" y="113"/>
                    <a:pt x="111" y="124"/>
                  </a:cubicBezTo>
                  <a:cubicBezTo>
                    <a:pt x="111" y="124"/>
                    <a:pt x="111" y="124"/>
                    <a:pt x="111" y="124"/>
                  </a:cubicBezTo>
                  <a:cubicBezTo>
                    <a:pt x="111" y="125"/>
                    <a:pt x="111" y="125"/>
                    <a:pt x="111" y="125"/>
                  </a:cubicBezTo>
                  <a:cubicBezTo>
                    <a:pt x="106" y="127"/>
                    <a:pt x="89" y="137"/>
                    <a:pt x="61" y="137"/>
                  </a:cubicBezTo>
                  <a:cubicBezTo>
                    <a:pt x="33" y="137"/>
                    <a:pt x="16" y="127"/>
                    <a:pt x="12" y="125"/>
                  </a:cubicBezTo>
                  <a:cubicBezTo>
                    <a:pt x="12" y="124"/>
                    <a:pt x="12" y="124"/>
                    <a:pt x="12" y="124"/>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grpSp>
      <p:grpSp>
        <p:nvGrpSpPr>
          <p:cNvPr id="1251" name="Google Shape;1251;p73"/>
          <p:cNvGrpSpPr/>
          <p:nvPr/>
        </p:nvGrpSpPr>
        <p:grpSpPr>
          <a:xfrm>
            <a:off x="2903740" y="1315444"/>
            <a:ext cx="479379" cy="438015"/>
            <a:chOff x="3438" y="1739"/>
            <a:chExt cx="428" cy="391"/>
          </a:xfrm>
        </p:grpSpPr>
        <p:sp>
          <p:nvSpPr>
            <p:cNvPr id="1252" name="Google Shape;1252;p73"/>
            <p:cNvSpPr/>
            <p:nvPr/>
          </p:nvSpPr>
          <p:spPr>
            <a:xfrm>
              <a:off x="3438" y="1739"/>
              <a:ext cx="428" cy="249"/>
            </a:xfrm>
            <a:custGeom>
              <a:avLst/>
              <a:gdLst/>
              <a:ahLst/>
              <a:cxnLst/>
              <a:rect l="l" t="t" r="r" b="b"/>
              <a:pathLst>
                <a:path w="289" h="169" extrusionOk="0">
                  <a:moveTo>
                    <a:pt x="114" y="169"/>
                  </a:moveTo>
                  <a:cubicBezTo>
                    <a:pt x="114" y="169"/>
                    <a:pt x="113" y="169"/>
                    <a:pt x="112" y="168"/>
                  </a:cubicBezTo>
                  <a:cubicBezTo>
                    <a:pt x="4" y="126"/>
                    <a:pt x="4" y="126"/>
                    <a:pt x="4" y="126"/>
                  </a:cubicBezTo>
                  <a:cubicBezTo>
                    <a:pt x="2" y="126"/>
                    <a:pt x="0" y="123"/>
                    <a:pt x="0" y="121"/>
                  </a:cubicBezTo>
                  <a:cubicBezTo>
                    <a:pt x="0" y="118"/>
                    <a:pt x="2" y="116"/>
                    <a:pt x="4" y="115"/>
                  </a:cubicBezTo>
                  <a:cubicBezTo>
                    <a:pt x="280" y="1"/>
                    <a:pt x="280" y="1"/>
                    <a:pt x="280" y="1"/>
                  </a:cubicBezTo>
                  <a:cubicBezTo>
                    <a:pt x="283" y="0"/>
                    <a:pt x="286" y="1"/>
                    <a:pt x="287" y="4"/>
                  </a:cubicBezTo>
                  <a:cubicBezTo>
                    <a:pt x="289" y="6"/>
                    <a:pt x="288" y="9"/>
                    <a:pt x="286" y="11"/>
                  </a:cubicBezTo>
                  <a:cubicBezTo>
                    <a:pt x="118" y="167"/>
                    <a:pt x="118" y="167"/>
                    <a:pt x="118" y="167"/>
                  </a:cubicBezTo>
                  <a:cubicBezTo>
                    <a:pt x="117" y="168"/>
                    <a:pt x="116" y="169"/>
                    <a:pt x="114" y="169"/>
                  </a:cubicBezTo>
                  <a:close/>
                  <a:moveTo>
                    <a:pt x="22" y="121"/>
                  </a:moveTo>
                  <a:cubicBezTo>
                    <a:pt x="113" y="156"/>
                    <a:pt x="113" y="156"/>
                    <a:pt x="113" y="156"/>
                  </a:cubicBezTo>
                  <a:cubicBezTo>
                    <a:pt x="254" y="25"/>
                    <a:pt x="254" y="25"/>
                    <a:pt x="254" y="25"/>
                  </a:cubicBezTo>
                  <a:lnTo>
                    <a:pt x="22" y="12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53" name="Google Shape;1253;p73"/>
            <p:cNvSpPr/>
            <p:nvPr/>
          </p:nvSpPr>
          <p:spPr>
            <a:xfrm>
              <a:off x="3598" y="1739"/>
              <a:ext cx="268" cy="347"/>
            </a:xfrm>
            <a:custGeom>
              <a:avLst/>
              <a:gdLst/>
              <a:ahLst/>
              <a:cxnLst/>
              <a:rect l="l" t="t" r="r" b="b"/>
              <a:pathLst>
                <a:path w="181" h="235" extrusionOk="0">
                  <a:moveTo>
                    <a:pt x="126" y="235"/>
                  </a:moveTo>
                  <a:cubicBezTo>
                    <a:pt x="125" y="235"/>
                    <a:pt x="124" y="235"/>
                    <a:pt x="123" y="234"/>
                  </a:cubicBezTo>
                  <a:cubicBezTo>
                    <a:pt x="3" y="168"/>
                    <a:pt x="3" y="168"/>
                    <a:pt x="3" y="168"/>
                  </a:cubicBezTo>
                  <a:cubicBezTo>
                    <a:pt x="2" y="167"/>
                    <a:pt x="1" y="165"/>
                    <a:pt x="0" y="164"/>
                  </a:cubicBezTo>
                  <a:cubicBezTo>
                    <a:pt x="0" y="162"/>
                    <a:pt x="1" y="160"/>
                    <a:pt x="2" y="158"/>
                  </a:cubicBezTo>
                  <a:cubicBezTo>
                    <a:pt x="170" y="2"/>
                    <a:pt x="170" y="2"/>
                    <a:pt x="170" y="2"/>
                  </a:cubicBezTo>
                  <a:cubicBezTo>
                    <a:pt x="172" y="1"/>
                    <a:pt x="175" y="0"/>
                    <a:pt x="177" y="2"/>
                  </a:cubicBezTo>
                  <a:cubicBezTo>
                    <a:pt x="179" y="3"/>
                    <a:pt x="181" y="6"/>
                    <a:pt x="180" y="8"/>
                  </a:cubicBezTo>
                  <a:cubicBezTo>
                    <a:pt x="132" y="230"/>
                    <a:pt x="132" y="230"/>
                    <a:pt x="132" y="230"/>
                  </a:cubicBezTo>
                  <a:cubicBezTo>
                    <a:pt x="132" y="232"/>
                    <a:pt x="130" y="234"/>
                    <a:pt x="129" y="234"/>
                  </a:cubicBezTo>
                  <a:cubicBezTo>
                    <a:pt x="128" y="235"/>
                    <a:pt x="127" y="235"/>
                    <a:pt x="126" y="235"/>
                  </a:cubicBezTo>
                  <a:close/>
                  <a:moveTo>
                    <a:pt x="16" y="162"/>
                  </a:moveTo>
                  <a:cubicBezTo>
                    <a:pt x="122" y="220"/>
                    <a:pt x="122" y="220"/>
                    <a:pt x="122" y="220"/>
                  </a:cubicBezTo>
                  <a:cubicBezTo>
                    <a:pt x="164" y="24"/>
                    <a:pt x="164" y="24"/>
                    <a:pt x="164" y="24"/>
                  </a:cubicBezTo>
                  <a:lnTo>
                    <a:pt x="16" y="162"/>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54" name="Google Shape;1254;p73"/>
            <p:cNvSpPr/>
            <p:nvPr/>
          </p:nvSpPr>
          <p:spPr>
            <a:xfrm>
              <a:off x="3598" y="1979"/>
              <a:ext cx="79" cy="151"/>
            </a:xfrm>
            <a:custGeom>
              <a:avLst/>
              <a:gdLst/>
              <a:ahLst/>
              <a:cxnLst/>
              <a:rect l="l" t="t" r="r" b="b"/>
              <a:pathLst>
                <a:path w="53" h="102" extrusionOk="0">
                  <a:moveTo>
                    <a:pt x="6" y="102"/>
                  </a:moveTo>
                  <a:cubicBezTo>
                    <a:pt x="6" y="102"/>
                    <a:pt x="5" y="102"/>
                    <a:pt x="5" y="102"/>
                  </a:cubicBezTo>
                  <a:cubicBezTo>
                    <a:pt x="2" y="101"/>
                    <a:pt x="0" y="99"/>
                    <a:pt x="0" y="96"/>
                  </a:cubicBezTo>
                  <a:cubicBezTo>
                    <a:pt x="0" y="0"/>
                    <a:pt x="0" y="0"/>
                    <a:pt x="0" y="0"/>
                  </a:cubicBezTo>
                  <a:cubicBezTo>
                    <a:pt x="12" y="0"/>
                    <a:pt x="12" y="0"/>
                    <a:pt x="12" y="0"/>
                  </a:cubicBezTo>
                  <a:cubicBezTo>
                    <a:pt x="12" y="74"/>
                    <a:pt x="12" y="74"/>
                    <a:pt x="12" y="74"/>
                  </a:cubicBezTo>
                  <a:cubicBezTo>
                    <a:pt x="43" y="21"/>
                    <a:pt x="43" y="21"/>
                    <a:pt x="43" y="21"/>
                  </a:cubicBezTo>
                  <a:cubicBezTo>
                    <a:pt x="53" y="27"/>
                    <a:pt x="53" y="27"/>
                    <a:pt x="53" y="27"/>
                  </a:cubicBezTo>
                  <a:cubicBezTo>
                    <a:pt x="11" y="99"/>
                    <a:pt x="11" y="99"/>
                    <a:pt x="11" y="99"/>
                  </a:cubicBezTo>
                  <a:cubicBezTo>
                    <a:pt x="10" y="101"/>
                    <a:pt x="8" y="102"/>
                    <a:pt x="6" y="10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grpSp>
      <p:grpSp>
        <p:nvGrpSpPr>
          <p:cNvPr id="1255" name="Google Shape;1255;p73"/>
          <p:cNvGrpSpPr/>
          <p:nvPr/>
        </p:nvGrpSpPr>
        <p:grpSpPr>
          <a:xfrm>
            <a:off x="4830441" y="1283067"/>
            <a:ext cx="485240" cy="502945"/>
            <a:chOff x="6545" y="1716"/>
            <a:chExt cx="412" cy="427"/>
          </a:xfrm>
        </p:grpSpPr>
        <p:sp>
          <p:nvSpPr>
            <p:cNvPr id="1256" name="Google Shape;1256;p73"/>
            <p:cNvSpPr/>
            <p:nvPr/>
          </p:nvSpPr>
          <p:spPr>
            <a:xfrm>
              <a:off x="6671" y="1743"/>
              <a:ext cx="195" cy="169"/>
            </a:xfrm>
            <a:custGeom>
              <a:avLst/>
              <a:gdLst/>
              <a:ahLst/>
              <a:cxnLst/>
              <a:rect l="l" t="t" r="r" b="b"/>
              <a:pathLst>
                <a:path w="132" h="114" extrusionOk="0">
                  <a:moveTo>
                    <a:pt x="66" y="114"/>
                  </a:moveTo>
                  <a:cubicBezTo>
                    <a:pt x="65" y="114"/>
                    <a:pt x="65" y="114"/>
                    <a:pt x="64" y="114"/>
                  </a:cubicBezTo>
                  <a:cubicBezTo>
                    <a:pt x="4" y="90"/>
                    <a:pt x="4" y="90"/>
                    <a:pt x="4" y="90"/>
                  </a:cubicBezTo>
                  <a:cubicBezTo>
                    <a:pt x="2" y="89"/>
                    <a:pt x="0" y="86"/>
                    <a:pt x="0" y="84"/>
                  </a:cubicBezTo>
                  <a:cubicBezTo>
                    <a:pt x="0" y="6"/>
                    <a:pt x="0" y="6"/>
                    <a:pt x="0" y="6"/>
                  </a:cubicBezTo>
                  <a:cubicBezTo>
                    <a:pt x="0" y="4"/>
                    <a:pt x="1" y="2"/>
                    <a:pt x="3" y="1"/>
                  </a:cubicBezTo>
                  <a:cubicBezTo>
                    <a:pt x="4" y="0"/>
                    <a:pt x="6" y="0"/>
                    <a:pt x="8" y="0"/>
                  </a:cubicBezTo>
                  <a:cubicBezTo>
                    <a:pt x="66" y="18"/>
                    <a:pt x="66" y="18"/>
                    <a:pt x="66" y="18"/>
                  </a:cubicBezTo>
                  <a:cubicBezTo>
                    <a:pt x="125" y="0"/>
                    <a:pt x="125" y="0"/>
                    <a:pt x="125" y="0"/>
                  </a:cubicBezTo>
                  <a:cubicBezTo>
                    <a:pt x="126" y="0"/>
                    <a:pt x="128" y="0"/>
                    <a:pt x="130" y="1"/>
                  </a:cubicBezTo>
                  <a:cubicBezTo>
                    <a:pt x="131" y="2"/>
                    <a:pt x="132" y="4"/>
                    <a:pt x="132" y="6"/>
                  </a:cubicBezTo>
                  <a:cubicBezTo>
                    <a:pt x="132" y="84"/>
                    <a:pt x="132" y="84"/>
                    <a:pt x="132" y="84"/>
                  </a:cubicBezTo>
                  <a:cubicBezTo>
                    <a:pt x="132" y="86"/>
                    <a:pt x="131" y="89"/>
                    <a:pt x="128" y="90"/>
                  </a:cubicBezTo>
                  <a:cubicBezTo>
                    <a:pt x="68" y="114"/>
                    <a:pt x="68" y="114"/>
                    <a:pt x="68" y="114"/>
                  </a:cubicBezTo>
                  <a:cubicBezTo>
                    <a:pt x="68" y="114"/>
                    <a:pt x="67" y="114"/>
                    <a:pt x="66" y="114"/>
                  </a:cubicBezTo>
                  <a:close/>
                  <a:moveTo>
                    <a:pt x="12" y="80"/>
                  </a:moveTo>
                  <a:cubicBezTo>
                    <a:pt x="66" y="102"/>
                    <a:pt x="66" y="102"/>
                    <a:pt x="66" y="102"/>
                  </a:cubicBezTo>
                  <a:cubicBezTo>
                    <a:pt x="120" y="80"/>
                    <a:pt x="120" y="80"/>
                    <a:pt x="120" y="80"/>
                  </a:cubicBezTo>
                  <a:cubicBezTo>
                    <a:pt x="120" y="14"/>
                    <a:pt x="120" y="14"/>
                    <a:pt x="120" y="14"/>
                  </a:cubicBezTo>
                  <a:cubicBezTo>
                    <a:pt x="68" y="30"/>
                    <a:pt x="68" y="30"/>
                    <a:pt x="68" y="30"/>
                  </a:cubicBezTo>
                  <a:cubicBezTo>
                    <a:pt x="67" y="30"/>
                    <a:pt x="66" y="30"/>
                    <a:pt x="65" y="30"/>
                  </a:cubicBezTo>
                  <a:cubicBezTo>
                    <a:pt x="12" y="14"/>
                    <a:pt x="12" y="14"/>
                    <a:pt x="12" y="14"/>
                  </a:cubicBezTo>
                  <a:lnTo>
                    <a:pt x="12" y="8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57" name="Google Shape;1257;p73"/>
            <p:cNvSpPr/>
            <p:nvPr/>
          </p:nvSpPr>
          <p:spPr>
            <a:xfrm>
              <a:off x="6671" y="1716"/>
              <a:ext cx="197" cy="46"/>
            </a:xfrm>
            <a:custGeom>
              <a:avLst/>
              <a:gdLst/>
              <a:ahLst/>
              <a:cxnLst/>
              <a:rect l="l" t="t" r="r" b="b"/>
              <a:pathLst>
                <a:path w="133" h="31" extrusionOk="0">
                  <a:moveTo>
                    <a:pt x="126" y="30"/>
                  </a:moveTo>
                  <a:cubicBezTo>
                    <a:pt x="126" y="30"/>
                    <a:pt x="125" y="30"/>
                    <a:pt x="125" y="30"/>
                  </a:cubicBezTo>
                  <a:cubicBezTo>
                    <a:pt x="66" y="12"/>
                    <a:pt x="66" y="12"/>
                    <a:pt x="66" y="12"/>
                  </a:cubicBezTo>
                  <a:cubicBezTo>
                    <a:pt x="8" y="30"/>
                    <a:pt x="8" y="30"/>
                    <a:pt x="8" y="30"/>
                  </a:cubicBezTo>
                  <a:cubicBezTo>
                    <a:pt x="5" y="31"/>
                    <a:pt x="1" y="29"/>
                    <a:pt x="0" y="26"/>
                  </a:cubicBezTo>
                  <a:cubicBezTo>
                    <a:pt x="0" y="23"/>
                    <a:pt x="1" y="19"/>
                    <a:pt x="5" y="18"/>
                  </a:cubicBezTo>
                  <a:cubicBezTo>
                    <a:pt x="65" y="0"/>
                    <a:pt x="65" y="0"/>
                    <a:pt x="65" y="0"/>
                  </a:cubicBezTo>
                  <a:cubicBezTo>
                    <a:pt x="66" y="0"/>
                    <a:pt x="67" y="0"/>
                    <a:pt x="68" y="0"/>
                  </a:cubicBezTo>
                  <a:cubicBezTo>
                    <a:pt x="128" y="18"/>
                    <a:pt x="128" y="18"/>
                    <a:pt x="128" y="18"/>
                  </a:cubicBezTo>
                  <a:cubicBezTo>
                    <a:pt x="131" y="19"/>
                    <a:pt x="133" y="23"/>
                    <a:pt x="132" y="26"/>
                  </a:cubicBezTo>
                  <a:cubicBezTo>
                    <a:pt x="131" y="28"/>
                    <a:pt x="129" y="30"/>
                    <a:pt x="126" y="3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58" name="Google Shape;1258;p73"/>
            <p:cNvSpPr/>
            <p:nvPr/>
          </p:nvSpPr>
          <p:spPr>
            <a:xfrm>
              <a:off x="6760" y="1770"/>
              <a:ext cx="18" cy="142"/>
            </a:xfrm>
            <a:custGeom>
              <a:avLst/>
              <a:gdLst/>
              <a:ahLst/>
              <a:cxnLst/>
              <a:rect l="l" t="t" r="r" b="b"/>
              <a:pathLst>
                <a:path w="12" h="96" extrusionOk="0">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59" name="Google Shape;1259;p73"/>
            <p:cNvSpPr/>
            <p:nvPr/>
          </p:nvSpPr>
          <p:spPr>
            <a:xfrm>
              <a:off x="6795" y="1929"/>
              <a:ext cx="160" cy="134"/>
            </a:xfrm>
            <a:custGeom>
              <a:avLst/>
              <a:gdLst/>
              <a:ahLst/>
              <a:cxnLst/>
              <a:rect l="l" t="t" r="r" b="b"/>
              <a:pathLst>
                <a:path w="108" h="90" extrusionOk="0">
                  <a:moveTo>
                    <a:pt x="54" y="90"/>
                  </a:moveTo>
                  <a:cubicBezTo>
                    <a:pt x="53" y="90"/>
                    <a:pt x="52" y="90"/>
                    <a:pt x="52" y="89"/>
                  </a:cubicBezTo>
                  <a:cubicBezTo>
                    <a:pt x="4" y="65"/>
                    <a:pt x="4" y="65"/>
                    <a:pt x="4" y="65"/>
                  </a:cubicBezTo>
                  <a:cubicBezTo>
                    <a:pt x="2" y="64"/>
                    <a:pt x="0" y="62"/>
                    <a:pt x="0" y="60"/>
                  </a:cubicBezTo>
                  <a:cubicBezTo>
                    <a:pt x="0" y="6"/>
                    <a:pt x="0" y="6"/>
                    <a:pt x="0" y="6"/>
                  </a:cubicBezTo>
                  <a:cubicBezTo>
                    <a:pt x="0" y="4"/>
                    <a:pt x="1" y="2"/>
                    <a:pt x="3" y="1"/>
                  </a:cubicBezTo>
                  <a:cubicBezTo>
                    <a:pt x="4" y="0"/>
                    <a:pt x="7" y="0"/>
                    <a:pt x="8" y="0"/>
                  </a:cubicBezTo>
                  <a:cubicBezTo>
                    <a:pt x="54" y="18"/>
                    <a:pt x="54" y="18"/>
                    <a:pt x="54" y="18"/>
                  </a:cubicBezTo>
                  <a:cubicBezTo>
                    <a:pt x="100" y="0"/>
                    <a:pt x="100" y="0"/>
                    <a:pt x="100" y="0"/>
                  </a:cubicBezTo>
                  <a:cubicBezTo>
                    <a:pt x="102" y="0"/>
                    <a:pt x="104" y="0"/>
                    <a:pt x="106" y="1"/>
                  </a:cubicBezTo>
                  <a:cubicBezTo>
                    <a:pt x="107" y="2"/>
                    <a:pt x="108" y="4"/>
                    <a:pt x="108" y="6"/>
                  </a:cubicBezTo>
                  <a:cubicBezTo>
                    <a:pt x="108" y="60"/>
                    <a:pt x="108" y="60"/>
                    <a:pt x="108" y="60"/>
                  </a:cubicBezTo>
                  <a:cubicBezTo>
                    <a:pt x="108" y="62"/>
                    <a:pt x="107" y="64"/>
                    <a:pt x="105" y="65"/>
                  </a:cubicBezTo>
                  <a:cubicBezTo>
                    <a:pt x="57" y="89"/>
                    <a:pt x="57" y="89"/>
                    <a:pt x="57" y="89"/>
                  </a:cubicBezTo>
                  <a:cubicBezTo>
                    <a:pt x="56" y="90"/>
                    <a:pt x="55" y="90"/>
                    <a:pt x="54" y="90"/>
                  </a:cubicBezTo>
                  <a:close/>
                  <a:moveTo>
                    <a:pt x="12" y="56"/>
                  </a:moveTo>
                  <a:cubicBezTo>
                    <a:pt x="54" y="77"/>
                    <a:pt x="54" y="77"/>
                    <a:pt x="54" y="77"/>
                  </a:cubicBezTo>
                  <a:cubicBezTo>
                    <a:pt x="96" y="56"/>
                    <a:pt x="96" y="56"/>
                    <a:pt x="96" y="56"/>
                  </a:cubicBezTo>
                  <a:cubicBezTo>
                    <a:pt x="96" y="15"/>
                    <a:pt x="96" y="15"/>
                    <a:pt x="96" y="15"/>
                  </a:cubicBezTo>
                  <a:cubicBezTo>
                    <a:pt x="56" y="30"/>
                    <a:pt x="56" y="30"/>
                    <a:pt x="56" y="30"/>
                  </a:cubicBezTo>
                  <a:cubicBezTo>
                    <a:pt x="55" y="30"/>
                    <a:pt x="53" y="30"/>
                    <a:pt x="52" y="30"/>
                  </a:cubicBezTo>
                  <a:cubicBezTo>
                    <a:pt x="12" y="15"/>
                    <a:pt x="12" y="15"/>
                    <a:pt x="12" y="15"/>
                  </a:cubicBezTo>
                  <a:lnTo>
                    <a:pt x="12" y="56"/>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60" name="Google Shape;1260;p73"/>
            <p:cNvSpPr/>
            <p:nvPr/>
          </p:nvSpPr>
          <p:spPr>
            <a:xfrm>
              <a:off x="6794" y="1903"/>
              <a:ext cx="163" cy="46"/>
            </a:xfrm>
            <a:custGeom>
              <a:avLst/>
              <a:gdLst/>
              <a:ahLst/>
              <a:cxnLst/>
              <a:rect l="l" t="t" r="r" b="b"/>
              <a:pathLst>
                <a:path w="110" h="31" extrusionOk="0">
                  <a:moveTo>
                    <a:pt x="103" y="30"/>
                  </a:moveTo>
                  <a:cubicBezTo>
                    <a:pt x="103" y="30"/>
                    <a:pt x="102" y="30"/>
                    <a:pt x="101" y="30"/>
                  </a:cubicBezTo>
                  <a:cubicBezTo>
                    <a:pt x="55" y="12"/>
                    <a:pt x="55" y="12"/>
                    <a:pt x="55" y="12"/>
                  </a:cubicBezTo>
                  <a:cubicBezTo>
                    <a:pt x="9" y="30"/>
                    <a:pt x="9" y="30"/>
                    <a:pt x="9" y="30"/>
                  </a:cubicBezTo>
                  <a:cubicBezTo>
                    <a:pt x="6" y="31"/>
                    <a:pt x="3" y="29"/>
                    <a:pt x="2" y="26"/>
                  </a:cubicBezTo>
                  <a:cubicBezTo>
                    <a:pt x="0" y="23"/>
                    <a:pt x="2" y="20"/>
                    <a:pt x="5" y="18"/>
                  </a:cubicBezTo>
                  <a:cubicBezTo>
                    <a:pt x="53" y="0"/>
                    <a:pt x="53" y="0"/>
                    <a:pt x="53" y="0"/>
                  </a:cubicBezTo>
                  <a:cubicBezTo>
                    <a:pt x="54" y="0"/>
                    <a:pt x="56" y="0"/>
                    <a:pt x="57" y="0"/>
                  </a:cubicBezTo>
                  <a:cubicBezTo>
                    <a:pt x="105" y="18"/>
                    <a:pt x="105" y="18"/>
                    <a:pt x="105" y="18"/>
                  </a:cubicBezTo>
                  <a:cubicBezTo>
                    <a:pt x="108" y="20"/>
                    <a:pt x="110" y="23"/>
                    <a:pt x="109" y="26"/>
                  </a:cubicBezTo>
                  <a:cubicBezTo>
                    <a:pt x="108" y="29"/>
                    <a:pt x="106" y="30"/>
                    <a:pt x="103" y="3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61" name="Google Shape;1261;p73"/>
            <p:cNvSpPr/>
            <p:nvPr/>
          </p:nvSpPr>
          <p:spPr>
            <a:xfrm>
              <a:off x="6866" y="1956"/>
              <a:ext cx="18" cy="107"/>
            </a:xfrm>
            <a:custGeom>
              <a:avLst/>
              <a:gdLst/>
              <a:ahLst/>
              <a:cxnLst/>
              <a:rect l="l" t="t" r="r" b="b"/>
              <a:pathLst>
                <a:path w="12" h="72" extrusionOk="0">
                  <a:moveTo>
                    <a:pt x="6" y="72"/>
                  </a:moveTo>
                  <a:cubicBezTo>
                    <a:pt x="3" y="72"/>
                    <a:pt x="0" y="69"/>
                    <a:pt x="0" y="66"/>
                  </a:cubicBezTo>
                  <a:cubicBezTo>
                    <a:pt x="0" y="6"/>
                    <a:pt x="0" y="6"/>
                    <a:pt x="0" y="6"/>
                  </a:cubicBezTo>
                  <a:cubicBezTo>
                    <a:pt x="0" y="2"/>
                    <a:pt x="3" y="0"/>
                    <a:pt x="6" y="0"/>
                  </a:cubicBezTo>
                  <a:cubicBezTo>
                    <a:pt x="10" y="0"/>
                    <a:pt x="12" y="2"/>
                    <a:pt x="12" y="6"/>
                  </a:cubicBezTo>
                  <a:cubicBezTo>
                    <a:pt x="12" y="66"/>
                    <a:pt x="12" y="66"/>
                    <a:pt x="12" y="66"/>
                  </a:cubicBezTo>
                  <a:cubicBezTo>
                    <a:pt x="12" y="69"/>
                    <a:pt x="10" y="72"/>
                    <a:pt x="6" y="7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62" name="Google Shape;1262;p73"/>
            <p:cNvSpPr/>
            <p:nvPr/>
          </p:nvSpPr>
          <p:spPr>
            <a:xfrm>
              <a:off x="6547" y="1947"/>
              <a:ext cx="231" cy="196"/>
            </a:xfrm>
            <a:custGeom>
              <a:avLst/>
              <a:gdLst/>
              <a:ahLst/>
              <a:cxnLst/>
              <a:rect l="l" t="t" r="r" b="b"/>
              <a:pathLst>
                <a:path w="156" h="132" extrusionOk="0">
                  <a:moveTo>
                    <a:pt x="78" y="132"/>
                  </a:moveTo>
                  <a:cubicBezTo>
                    <a:pt x="78" y="132"/>
                    <a:pt x="77" y="132"/>
                    <a:pt x="76" y="132"/>
                  </a:cubicBezTo>
                  <a:cubicBezTo>
                    <a:pt x="4" y="108"/>
                    <a:pt x="4" y="108"/>
                    <a:pt x="4" y="108"/>
                  </a:cubicBezTo>
                  <a:cubicBezTo>
                    <a:pt x="2" y="107"/>
                    <a:pt x="0" y="105"/>
                    <a:pt x="0" y="102"/>
                  </a:cubicBezTo>
                  <a:cubicBezTo>
                    <a:pt x="0" y="6"/>
                    <a:pt x="0" y="6"/>
                    <a:pt x="0" y="6"/>
                  </a:cubicBezTo>
                  <a:cubicBezTo>
                    <a:pt x="0" y="4"/>
                    <a:pt x="1" y="2"/>
                    <a:pt x="3" y="1"/>
                  </a:cubicBezTo>
                  <a:cubicBezTo>
                    <a:pt x="4" y="0"/>
                    <a:pt x="6" y="0"/>
                    <a:pt x="8" y="0"/>
                  </a:cubicBezTo>
                  <a:cubicBezTo>
                    <a:pt x="78" y="24"/>
                    <a:pt x="78" y="24"/>
                    <a:pt x="78" y="24"/>
                  </a:cubicBezTo>
                  <a:cubicBezTo>
                    <a:pt x="148" y="0"/>
                    <a:pt x="148" y="0"/>
                    <a:pt x="148" y="0"/>
                  </a:cubicBezTo>
                  <a:cubicBezTo>
                    <a:pt x="150" y="0"/>
                    <a:pt x="152" y="0"/>
                    <a:pt x="154" y="1"/>
                  </a:cubicBezTo>
                  <a:cubicBezTo>
                    <a:pt x="155" y="2"/>
                    <a:pt x="156" y="4"/>
                    <a:pt x="156" y="6"/>
                  </a:cubicBezTo>
                  <a:cubicBezTo>
                    <a:pt x="156" y="102"/>
                    <a:pt x="156" y="102"/>
                    <a:pt x="156" y="102"/>
                  </a:cubicBezTo>
                  <a:cubicBezTo>
                    <a:pt x="156" y="105"/>
                    <a:pt x="155" y="107"/>
                    <a:pt x="152" y="108"/>
                  </a:cubicBezTo>
                  <a:cubicBezTo>
                    <a:pt x="80" y="132"/>
                    <a:pt x="80" y="132"/>
                    <a:pt x="80" y="132"/>
                  </a:cubicBezTo>
                  <a:cubicBezTo>
                    <a:pt x="80" y="132"/>
                    <a:pt x="79" y="132"/>
                    <a:pt x="78" y="132"/>
                  </a:cubicBezTo>
                  <a:close/>
                  <a:moveTo>
                    <a:pt x="12" y="98"/>
                  </a:moveTo>
                  <a:cubicBezTo>
                    <a:pt x="78" y="120"/>
                    <a:pt x="78" y="120"/>
                    <a:pt x="78" y="120"/>
                  </a:cubicBezTo>
                  <a:cubicBezTo>
                    <a:pt x="144" y="98"/>
                    <a:pt x="144" y="98"/>
                    <a:pt x="144" y="98"/>
                  </a:cubicBezTo>
                  <a:cubicBezTo>
                    <a:pt x="144" y="14"/>
                    <a:pt x="144" y="14"/>
                    <a:pt x="144" y="14"/>
                  </a:cubicBezTo>
                  <a:cubicBezTo>
                    <a:pt x="80" y="36"/>
                    <a:pt x="80" y="36"/>
                    <a:pt x="80" y="36"/>
                  </a:cubicBezTo>
                  <a:cubicBezTo>
                    <a:pt x="79" y="36"/>
                    <a:pt x="78" y="36"/>
                    <a:pt x="76" y="36"/>
                  </a:cubicBezTo>
                  <a:cubicBezTo>
                    <a:pt x="12" y="14"/>
                    <a:pt x="12" y="14"/>
                    <a:pt x="12" y="14"/>
                  </a:cubicBezTo>
                  <a:lnTo>
                    <a:pt x="12" y="98"/>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63" name="Google Shape;1263;p73"/>
            <p:cNvSpPr/>
            <p:nvPr/>
          </p:nvSpPr>
          <p:spPr>
            <a:xfrm>
              <a:off x="6545" y="1912"/>
              <a:ext cx="234" cy="54"/>
            </a:xfrm>
            <a:custGeom>
              <a:avLst/>
              <a:gdLst/>
              <a:ahLst/>
              <a:cxnLst/>
              <a:rect l="l" t="t" r="r" b="b"/>
              <a:pathLst>
                <a:path w="158" h="37" extrusionOk="0">
                  <a:moveTo>
                    <a:pt x="151" y="36"/>
                  </a:moveTo>
                  <a:cubicBezTo>
                    <a:pt x="151" y="36"/>
                    <a:pt x="150" y="36"/>
                    <a:pt x="149" y="36"/>
                  </a:cubicBezTo>
                  <a:cubicBezTo>
                    <a:pt x="79" y="12"/>
                    <a:pt x="79" y="12"/>
                    <a:pt x="79" y="12"/>
                  </a:cubicBezTo>
                  <a:cubicBezTo>
                    <a:pt x="9" y="36"/>
                    <a:pt x="9" y="36"/>
                    <a:pt x="9" y="36"/>
                  </a:cubicBezTo>
                  <a:cubicBezTo>
                    <a:pt x="6" y="37"/>
                    <a:pt x="3" y="35"/>
                    <a:pt x="2" y="32"/>
                  </a:cubicBezTo>
                  <a:cubicBezTo>
                    <a:pt x="0" y="29"/>
                    <a:pt x="2" y="25"/>
                    <a:pt x="5" y="24"/>
                  </a:cubicBezTo>
                  <a:cubicBezTo>
                    <a:pt x="77" y="0"/>
                    <a:pt x="77" y="0"/>
                    <a:pt x="77" y="0"/>
                  </a:cubicBezTo>
                  <a:cubicBezTo>
                    <a:pt x="79" y="0"/>
                    <a:pt x="80" y="0"/>
                    <a:pt x="81" y="0"/>
                  </a:cubicBezTo>
                  <a:cubicBezTo>
                    <a:pt x="153" y="24"/>
                    <a:pt x="153" y="24"/>
                    <a:pt x="153" y="24"/>
                  </a:cubicBezTo>
                  <a:cubicBezTo>
                    <a:pt x="156" y="25"/>
                    <a:pt x="158" y="29"/>
                    <a:pt x="157" y="32"/>
                  </a:cubicBezTo>
                  <a:cubicBezTo>
                    <a:pt x="156" y="34"/>
                    <a:pt x="154" y="36"/>
                    <a:pt x="151" y="36"/>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64" name="Google Shape;1264;p73"/>
            <p:cNvSpPr/>
            <p:nvPr/>
          </p:nvSpPr>
          <p:spPr>
            <a:xfrm>
              <a:off x="6653" y="1983"/>
              <a:ext cx="18" cy="160"/>
            </a:xfrm>
            <a:custGeom>
              <a:avLst/>
              <a:gdLst/>
              <a:ahLst/>
              <a:cxnLst/>
              <a:rect l="l" t="t" r="r" b="b"/>
              <a:pathLst>
                <a:path w="12" h="108" extrusionOk="0">
                  <a:moveTo>
                    <a:pt x="6" y="108"/>
                  </a:moveTo>
                  <a:cubicBezTo>
                    <a:pt x="3" y="108"/>
                    <a:pt x="0" y="105"/>
                    <a:pt x="0" y="102"/>
                  </a:cubicBezTo>
                  <a:cubicBezTo>
                    <a:pt x="0" y="6"/>
                    <a:pt x="0" y="6"/>
                    <a:pt x="0" y="6"/>
                  </a:cubicBezTo>
                  <a:cubicBezTo>
                    <a:pt x="0" y="2"/>
                    <a:pt x="3" y="0"/>
                    <a:pt x="6" y="0"/>
                  </a:cubicBezTo>
                  <a:cubicBezTo>
                    <a:pt x="10" y="0"/>
                    <a:pt x="12" y="2"/>
                    <a:pt x="12" y="6"/>
                  </a:cubicBezTo>
                  <a:cubicBezTo>
                    <a:pt x="12" y="102"/>
                    <a:pt x="12" y="102"/>
                    <a:pt x="12" y="102"/>
                  </a:cubicBezTo>
                  <a:cubicBezTo>
                    <a:pt x="12" y="105"/>
                    <a:pt x="10" y="108"/>
                    <a:pt x="6" y="108"/>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grpSp>
      <p:grpSp>
        <p:nvGrpSpPr>
          <p:cNvPr id="1265" name="Google Shape;1265;p73"/>
          <p:cNvGrpSpPr/>
          <p:nvPr/>
        </p:nvGrpSpPr>
        <p:grpSpPr>
          <a:xfrm>
            <a:off x="6908171" y="1299437"/>
            <a:ext cx="351335" cy="470031"/>
            <a:chOff x="4533" y="440"/>
            <a:chExt cx="319" cy="427"/>
          </a:xfrm>
        </p:grpSpPr>
        <p:sp>
          <p:nvSpPr>
            <p:cNvPr id="1266" name="Google Shape;1266;p73"/>
            <p:cNvSpPr/>
            <p:nvPr/>
          </p:nvSpPr>
          <p:spPr>
            <a:xfrm>
              <a:off x="4533" y="440"/>
              <a:ext cx="319" cy="427"/>
            </a:xfrm>
            <a:custGeom>
              <a:avLst/>
              <a:gdLst/>
              <a:ahLst/>
              <a:cxnLst/>
              <a:rect l="l" t="t" r="r" b="b"/>
              <a:pathLst>
                <a:path w="216" h="288" extrusionOk="0">
                  <a:moveTo>
                    <a:pt x="210" y="288"/>
                  </a:moveTo>
                  <a:cubicBezTo>
                    <a:pt x="209" y="288"/>
                    <a:pt x="208" y="288"/>
                    <a:pt x="207" y="287"/>
                  </a:cubicBezTo>
                  <a:cubicBezTo>
                    <a:pt x="108" y="223"/>
                    <a:pt x="108" y="223"/>
                    <a:pt x="108" y="223"/>
                  </a:cubicBezTo>
                  <a:cubicBezTo>
                    <a:pt x="10" y="287"/>
                    <a:pt x="10" y="287"/>
                    <a:pt x="10" y="287"/>
                  </a:cubicBezTo>
                  <a:cubicBezTo>
                    <a:pt x="8" y="288"/>
                    <a:pt x="6" y="288"/>
                    <a:pt x="4" y="287"/>
                  </a:cubicBezTo>
                  <a:cubicBezTo>
                    <a:pt x="2" y="286"/>
                    <a:pt x="0" y="284"/>
                    <a:pt x="0" y="282"/>
                  </a:cubicBezTo>
                  <a:cubicBezTo>
                    <a:pt x="0" y="6"/>
                    <a:pt x="0" y="6"/>
                    <a:pt x="0" y="6"/>
                  </a:cubicBezTo>
                  <a:cubicBezTo>
                    <a:pt x="0" y="3"/>
                    <a:pt x="3" y="0"/>
                    <a:pt x="6" y="0"/>
                  </a:cubicBezTo>
                  <a:cubicBezTo>
                    <a:pt x="210" y="0"/>
                    <a:pt x="210" y="0"/>
                    <a:pt x="210" y="0"/>
                  </a:cubicBezTo>
                  <a:cubicBezTo>
                    <a:pt x="214" y="0"/>
                    <a:pt x="216" y="3"/>
                    <a:pt x="216" y="6"/>
                  </a:cubicBezTo>
                  <a:cubicBezTo>
                    <a:pt x="216" y="282"/>
                    <a:pt x="216" y="282"/>
                    <a:pt x="216" y="282"/>
                  </a:cubicBezTo>
                  <a:cubicBezTo>
                    <a:pt x="216" y="284"/>
                    <a:pt x="215" y="286"/>
                    <a:pt x="213" y="287"/>
                  </a:cubicBezTo>
                  <a:cubicBezTo>
                    <a:pt x="212" y="288"/>
                    <a:pt x="211" y="288"/>
                    <a:pt x="210" y="288"/>
                  </a:cubicBezTo>
                  <a:close/>
                  <a:moveTo>
                    <a:pt x="108" y="210"/>
                  </a:moveTo>
                  <a:cubicBezTo>
                    <a:pt x="110" y="210"/>
                    <a:pt x="111" y="210"/>
                    <a:pt x="112" y="211"/>
                  </a:cubicBezTo>
                  <a:cubicBezTo>
                    <a:pt x="204" y="271"/>
                    <a:pt x="204" y="271"/>
                    <a:pt x="204" y="271"/>
                  </a:cubicBezTo>
                  <a:cubicBezTo>
                    <a:pt x="204" y="12"/>
                    <a:pt x="204" y="12"/>
                    <a:pt x="204" y="12"/>
                  </a:cubicBezTo>
                  <a:cubicBezTo>
                    <a:pt x="12" y="12"/>
                    <a:pt x="12" y="12"/>
                    <a:pt x="12" y="12"/>
                  </a:cubicBezTo>
                  <a:cubicBezTo>
                    <a:pt x="12" y="271"/>
                    <a:pt x="12" y="271"/>
                    <a:pt x="12" y="271"/>
                  </a:cubicBezTo>
                  <a:cubicBezTo>
                    <a:pt x="105" y="211"/>
                    <a:pt x="105" y="211"/>
                    <a:pt x="105" y="211"/>
                  </a:cubicBezTo>
                  <a:cubicBezTo>
                    <a:pt x="106" y="210"/>
                    <a:pt x="107" y="210"/>
                    <a:pt x="108" y="21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67" name="Google Shape;1267;p73"/>
            <p:cNvSpPr/>
            <p:nvPr/>
          </p:nvSpPr>
          <p:spPr>
            <a:xfrm>
              <a:off x="4586" y="511"/>
              <a:ext cx="214" cy="205"/>
            </a:xfrm>
            <a:custGeom>
              <a:avLst/>
              <a:gdLst/>
              <a:ahLst/>
              <a:cxnLst/>
              <a:rect l="l" t="t" r="r" b="b"/>
              <a:pathLst>
                <a:path w="145" h="138" extrusionOk="0">
                  <a:moveTo>
                    <a:pt x="114" y="138"/>
                  </a:moveTo>
                  <a:cubicBezTo>
                    <a:pt x="113" y="138"/>
                    <a:pt x="112" y="137"/>
                    <a:pt x="111" y="137"/>
                  </a:cubicBezTo>
                  <a:cubicBezTo>
                    <a:pt x="72" y="109"/>
                    <a:pt x="72" y="109"/>
                    <a:pt x="72" y="109"/>
                  </a:cubicBezTo>
                  <a:cubicBezTo>
                    <a:pt x="34" y="137"/>
                    <a:pt x="34" y="137"/>
                    <a:pt x="34" y="137"/>
                  </a:cubicBezTo>
                  <a:cubicBezTo>
                    <a:pt x="32" y="138"/>
                    <a:pt x="29" y="138"/>
                    <a:pt x="27" y="137"/>
                  </a:cubicBezTo>
                  <a:cubicBezTo>
                    <a:pt x="25" y="135"/>
                    <a:pt x="24" y="133"/>
                    <a:pt x="25" y="130"/>
                  </a:cubicBezTo>
                  <a:cubicBezTo>
                    <a:pt x="36" y="86"/>
                    <a:pt x="36" y="86"/>
                    <a:pt x="36" y="86"/>
                  </a:cubicBezTo>
                  <a:cubicBezTo>
                    <a:pt x="3" y="58"/>
                    <a:pt x="3" y="58"/>
                    <a:pt x="3" y="58"/>
                  </a:cubicBezTo>
                  <a:cubicBezTo>
                    <a:pt x="1" y="57"/>
                    <a:pt x="0" y="54"/>
                    <a:pt x="1" y="52"/>
                  </a:cubicBezTo>
                  <a:cubicBezTo>
                    <a:pt x="2" y="49"/>
                    <a:pt x="4" y="48"/>
                    <a:pt x="6" y="48"/>
                  </a:cubicBezTo>
                  <a:cubicBezTo>
                    <a:pt x="50" y="48"/>
                    <a:pt x="50" y="48"/>
                    <a:pt x="50" y="48"/>
                  </a:cubicBezTo>
                  <a:cubicBezTo>
                    <a:pt x="67" y="4"/>
                    <a:pt x="67" y="4"/>
                    <a:pt x="67" y="4"/>
                  </a:cubicBezTo>
                  <a:cubicBezTo>
                    <a:pt x="68" y="1"/>
                    <a:pt x="70" y="0"/>
                    <a:pt x="72" y="0"/>
                  </a:cubicBezTo>
                  <a:cubicBezTo>
                    <a:pt x="75" y="0"/>
                    <a:pt x="77" y="1"/>
                    <a:pt x="78" y="4"/>
                  </a:cubicBezTo>
                  <a:cubicBezTo>
                    <a:pt x="95" y="48"/>
                    <a:pt x="95" y="48"/>
                    <a:pt x="95" y="48"/>
                  </a:cubicBezTo>
                  <a:cubicBezTo>
                    <a:pt x="138" y="48"/>
                    <a:pt x="138" y="48"/>
                    <a:pt x="138" y="48"/>
                  </a:cubicBezTo>
                  <a:cubicBezTo>
                    <a:pt x="141" y="48"/>
                    <a:pt x="143" y="49"/>
                    <a:pt x="144" y="52"/>
                  </a:cubicBezTo>
                  <a:cubicBezTo>
                    <a:pt x="145" y="54"/>
                    <a:pt x="144" y="57"/>
                    <a:pt x="142" y="58"/>
                  </a:cubicBezTo>
                  <a:cubicBezTo>
                    <a:pt x="109" y="86"/>
                    <a:pt x="109" y="86"/>
                    <a:pt x="109" y="86"/>
                  </a:cubicBezTo>
                  <a:cubicBezTo>
                    <a:pt x="120" y="130"/>
                    <a:pt x="120" y="130"/>
                    <a:pt x="120" y="130"/>
                  </a:cubicBezTo>
                  <a:cubicBezTo>
                    <a:pt x="121" y="133"/>
                    <a:pt x="120" y="135"/>
                    <a:pt x="118" y="137"/>
                  </a:cubicBezTo>
                  <a:cubicBezTo>
                    <a:pt x="117" y="137"/>
                    <a:pt x="116" y="138"/>
                    <a:pt x="114" y="138"/>
                  </a:cubicBezTo>
                  <a:close/>
                  <a:moveTo>
                    <a:pt x="72" y="96"/>
                  </a:moveTo>
                  <a:cubicBezTo>
                    <a:pt x="74" y="96"/>
                    <a:pt x="75" y="96"/>
                    <a:pt x="76" y="97"/>
                  </a:cubicBezTo>
                  <a:cubicBezTo>
                    <a:pt x="105" y="117"/>
                    <a:pt x="105" y="117"/>
                    <a:pt x="105" y="117"/>
                  </a:cubicBezTo>
                  <a:cubicBezTo>
                    <a:pt x="97" y="85"/>
                    <a:pt x="97" y="85"/>
                    <a:pt x="97" y="85"/>
                  </a:cubicBezTo>
                  <a:cubicBezTo>
                    <a:pt x="96" y="83"/>
                    <a:pt x="97" y="81"/>
                    <a:pt x="99" y="79"/>
                  </a:cubicBezTo>
                  <a:cubicBezTo>
                    <a:pt x="122" y="60"/>
                    <a:pt x="122" y="60"/>
                    <a:pt x="122" y="60"/>
                  </a:cubicBezTo>
                  <a:cubicBezTo>
                    <a:pt x="90" y="60"/>
                    <a:pt x="90" y="60"/>
                    <a:pt x="90" y="60"/>
                  </a:cubicBezTo>
                  <a:cubicBezTo>
                    <a:pt x="88" y="60"/>
                    <a:pt x="86" y="58"/>
                    <a:pt x="85" y="56"/>
                  </a:cubicBezTo>
                  <a:cubicBezTo>
                    <a:pt x="72" y="23"/>
                    <a:pt x="72" y="23"/>
                    <a:pt x="72" y="23"/>
                  </a:cubicBezTo>
                  <a:cubicBezTo>
                    <a:pt x="60" y="56"/>
                    <a:pt x="60" y="56"/>
                    <a:pt x="60" y="56"/>
                  </a:cubicBezTo>
                  <a:cubicBezTo>
                    <a:pt x="59" y="58"/>
                    <a:pt x="57" y="60"/>
                    <a:pt x="54" y="60"/>
                  </a:cubicBezTo>
                  <a:cubicBezTo>
                    <a:pt x="23" y="60"/>
                    <a:pt x="23" y="60"/>
                    <a:pt x="23" y="60"/>
                  </a:cubicBezTo>
                  <a:cubicBezTo>
                    <a:pt x="46" y="79"/>
                    <a:pt x="46" y="79"/>
                    <a:pt x="46" y="79"/>
                  </a:cubicBezTo>
                  <a:cubicBezTo>
                    <a:pt x="48" y="81"/>
                    <a:pt x="49" y="83"/>
                    <a:pt x="48" y="85"/>
                  </a:cubicBezTo>
                  <a:cubicBezTo>
                    <a:pt x="40" y="117"/>
                    <a:pt x="40" y="117"/>
                    <a:pt x="40" y="117"/>
                  </a:cubicBezTo>
                  <a:cubicBezTo>
                    <a:pt x="69" y="97"/>
                    <a:pt x="69" y="97"/>
                    <a:pt x="69" y="97"/>
                  </a:cubicBezTo>
                  <a:cubicBezTo>
                    <a:pt x="70" y="96"/>
                    <a:pt x="71" y="96"/>
                    <a:pt x="72" y="96"/>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grpSp>
      <p:grpSp>
        <p:nvGrpSpPr>
          <p:cNvPr id="1268" name="Google Shape;1268;p73"/>
          <p:cNvGrpSpPr/>
          <p:nvPr/>
        </p:nvGrpSpPr>
        <p:grpSpPr>
          <a:xfrm>
            <a:off x="9794762" y="1313207"/>
            <a:ext cx="507059" cy="442177"/>
            <a:chOff x="1355" y="1749"/>
            <a:chExt cx="426" cy="372"/>
          </a:xfrm>
        </p:grpSpPr>
        <p:sp>
          <p:nvSpPr>
            <p:cNvPr id="1269" name="Google Shape;1269;p73"/>
            <p:cNvSpPr/>
            <p:nvPr/>
          </p:nvSpPr>
          <p:spPr>
            <a:xfrm>
              <a:off x="1355" y="1749"/>
              <a:ext cx="426" cy="372"/>
            </a:xfrm>
            <a:custGeom>
              <a:avLst/>
              <a:gdLst/>
              <a:ahLst/>
              <a:cxnLst/>
              <a:rect l="l" t="t" r="r" b="b"/>
              <a:pathLst>
                <a:path w="288" h="252" extrusionOk="0">
                  <a:moveTo>
                    <a:pt x="90" y="252"/>
                  </a:moveTo>
                  <a:cubicBezTo>
                    <a:pt x="89" y="252"/>
                    <a:pt x="88" y="252"/>
                    <a:pt x="87" y="251"/>
                  </a:cubicBezTo>
                  <a:cubicBezTo>
                    <a:pt x="85" y="250"/>
                    <a:pt x="84" y="248"/>
                    <a:pt x="84" y="246"/>
                  </a:cubicBezTo>
                  <a:cubicBezTo>
                    <a:pt x="84" y="204"/>
                    <a:pt x="84" y="204"/>
                    <a:pt x="84" y="204"/>
                  </a:cubicBezTo>
                  <a:cubicBezTo>
                    <a:pt x="6" y="204"/>
                    <a:pt x="6" y="204"/>
                    <a:pt x="6" y="204"/>
                  </a:cubicBezTo>
                  <a:cubicBezTo>
                    <a:pt x="2" y="204"/>
                    <a:pt x="0" y="201"/>
                    <a:pt x="0" y="198"/>
                  </a:cubicBezTo>
                  <a:cubicBezTo>
                    <a:pt x="0" y="6"/>
                    <a:pt x="0" y="6"/>
                    <a:pt x="0" y="6"/>
                  </a:cubicBezTo>
                  <a:cubicBezTo>
                    <a:pt x="0" y="3"/>
                    <a:pt x="2" y="0"/>
                    <a:pt x="6" y="0"/>
                  </a:cubicBezTo>
                  <a:cubicBezTo>
                    <a:pt x="282" y="0"/>
                    <a:pt x="282" y="0"/>
                    <a:pt x="282" y="0"/>
                  </a:cubicBezTo>
                  <a:cubicBezTo>
                    <a:pt x="285" y="0"/>
                    <a:pt x="288" y="3"/>
                    <a:pt x="288" y="6"/>
                  </a:cubicBezTo>
                  <a:cubicBezTo>
                    <a:pt x="288" y="198"/>
                    <a:pt x="288" y="198"/>
                    <a:pt x="288" y="198"/>
                  </a:cubicBezTo>
                  <a:cubicBezTo>
                    <a:pt x="288" y="201"/>
                    <a:pt x="285" y="204"/>
                    <a:pt x="282" y="204"/>
                  </a:cubicBezTo>
                  <a:cubicBezTo>
                    <a:pt x="140" y="204"/>
                    <a:pt x="140" y="204"/>
                    <a:pt x="140" y="204"/>
                  </a:cubicBezTo>
                  <a:cubicBezTo>
                    <a:pt x="94" y="250"/>
                    <a:pt x="94" y="250"/>
                    <a:pt x="94" y="250"/>
                  </a:cubicBezTo>
                  <a:cubicBezTo>
                    <a:pt x="93" y="251"/>
                    <a:pt x="91" y="252"/>
                    <a:pt x="90" y="252"/>
                  </a:cubicBezTo>
                  <a:close/>
                  <a:moveTo>
                    <a:pt x="12" y="192"/>
                  </a:moveTo>
                  <a:cubicBezTo>
                    <a:pt x="90" y="192"/>
                    <a:pt x="90" y="192"/>
                    <a:pt x="90" y="192"/>
                  </a:cubicBezTo>
                  <a:cubicBezTo>
                    <a:pt x="93" y="192"/>
                    <a:pt x="96" y="195"/>
                    <a:pt x="96" y="198"/>
                  </a:cubicBezTo>
                  <a:cubicBezTo>
                    <a:pt x="96" y="231"/>
                    <a:pt x="96" y="231"/>
                    <a:pt x="96" y="231"/>
                  </a:cubicBezTo>
                  <a:cubicBezTo>
                    <a:pt x="133" y="194"/>
                    <a:pt x="133" y="194"/>
                    <a:pt x="133" y="194"/>
                  </a:cubicBezTo>
                  <a:cubicBezTo>
                    <a:pt x="135" y="192"/>
                    <a:pt x="136" y="192"/>
                    <a:pt x="138" y="192"/>
                  </a:cubicBezTo>
                  <a:cubicBezTo>
                    <a:pt x="276" y="192"/>
                    <a:pt x="276" y="192"/>
                    <a:pt x="276" y="192"/>
                  </a:cubicBezTo>
                  <a:cubicBezTo>
                    <a:pt x="276" y="12"/>
                    <a:pt x="276" y="12"/>
                    <a:pt x="276" y="12"/>
                  </a:cubicBezTo>
                  <a:cubicBezTo>
                    <a:pt x="12" y="12"/>
                    <a:pt x="12" y="12"/>
                    <a:pt x="12" y="12"/>
                  </a:cubicBezTo>
                  <a:lnTo>
                    <a:pt x="12" y="192"/>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70" name="Google Shape;1270;p73"/>
            <p:cNvSpPr/>
            <p:nvPr/>
          </p:nvSpPr>
          <p:spPr>
            <a:xfrm>
              <a:off x="1444" y="1838"/>
              <a:ext cx="177" cy="17"/>
            </a:xfrm>
            <a:custGeom>
              <a:avLst/>
              <a:gdLst/>
              <a:ahLst/>
              <a:cxnLst/>
              <a:rect l="l" t="t" r="r" b="b"/>
              <a:pathLst>
                <a:path w="120" h="12" extrusionOk="0">
                  <a:moveTo>
                    <a:pt x="114" y="12"/>
                  </a:moveTo>
                  <a:cubicBezTo>
                    <a:pt x="6" y="12"/>
                    <a:pt x="6" y="12"/>
                    <a:pt x="6" y="12"/>
                  </a:cubicBezTo>
                  <a:cubicBezTo>
                    <a:pt x="2" y="12"/>
                    <a:pt x="0" y="9"/>
                    <a:pt x="0" y="6"/>
                  </a:cubicBezTo>
                  <a:cubicBezTo>
                    <a:pt x="0" y="3"/>
                    <a:pt x="2" y="0"/>
                    <a:pt x="6" y="0"/>
                  </a:cubicBezTo>
                  <a:cubicBezTo>
                    <a:pt x="114" y="0"/>
                    <a:pt x="114" y="0"/>
                    <a:pt x="114" y="0"/>
                  </a:cubicBezTo>
                  <a:cubicBezTo>
                    <a:pt x="117" y="0"/>
                    <a:pt x="120" y="3"/>
                    <a:pt x="120" y="6"/>
                  </a:cubicBezTo>
                  <a:cubicBezTo>
                    <a:pt x="120" y="9"/>
                    <a:pt x="117" y="12"/>
                    <a:pt x="114" y="1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71" name="Google Shape;1271;p73"/>
            <p:cNvSpPr/>
            <p:nvPr/>
          </p:nvSpPr>
          <p:spPr>
            <a:xfrm>
              <a:off x="1444" y="1891"/>
              <a:ext cx="248" cy="17"/>
            </a:xfrm>
            <a:custGeom>
              <a:avLst/>
              <a:gdLst/>
              <a:ahLst/>
              <a:cxnLst/>
              <a:rect l="l" t="t" r="r" b="b"/>
              <a:pathLst>
                <a:path w="168" h="12" extrusionOk="0">
                  <a:moveTo>
                    <a:pt x="162" y="12"/>
                  </a:moveTo>
                  <a:cubicBezTo>
                    <a:pt x="6" y="12"/>
                    <a:pt x="6" y="12"/>
                    <a:pt x="6" y="12"/>
                  </a:cubicBezTo>
                  <a:cubicBezTo>
                    <a:pt x="2" y="12"/>
                    <a:pt x="0" y="9"/>
                    <a:pt x="0" y="6"/>
                  </a:cubicBezTo>
                  <a:cubicBezTo>
                    <a:pt x="0" y="3"/>
                    <a:pt x="2" y="0"/>
                    <a:pt x="6" y="0"/>
                  </a:cubicBezTo>
                  <a:cubicBezTo>
                    <a:pt x="162" y="0"/>
                    <a:pt x="162" y="0"/>
                    <a:pt x="162" y="0"/>
                  </a:cubicBezTo>
                  <a:cubicBezTo>
                    <a:pt x="165" y="0"/>
                    <a:pt x="168" y="3"/>
                    <a:pt x="168" y="6"/>
                  </a:cubicBezTo>
                  <a:cubicBezTo>
                    <a:pt x="168" y="9"/>
                    <a:pt x="165" y="12"/>
                    <a:pt x="162" y="1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72" name="Google Shape;1272;p73"/>
            <p:cNvSpPr/>
            <p:nvPr/>
          </p:nvSpPr>
          <p:spPr>
            <a:xfrm>
              <a:off x="1444" y="1944"/>
              <a:ext cx="248" cy="18"/>
            </a:xfrm>
            <a:custGeom>
              <a:avLst/>
              <a:gdLst/>
              <a:ahLst/>
              <a:cxnLst/>
              <a:rect l="l" t="t" r="r" b="b"/>
              <a:pathLst>
                <a:path w="168" h="12" extrusionOk="0">
                  <a:moveTo>
                    <a:pt x="162" y="12"/>
                  </a:moveTo>
                  <a:cubicBezTo>
                    <a:pt x="6" y="12"/>
                    <a:pt x="6" y="12"/>
                    <a:pt x="6" y="12"/>
                  </a:cubicBezTo>
                  <a:cubicBezTo>
                    <a:pt x="2" y="12"/>
                    <a:pt x="0" y="9"/>
                    <a:pt x="0" y="6"/>
                  </a:cubicBezTo>
                  <a:cubicBezTo>
                    <a:pt x="0" y="3"/>
                    <a:pt x="2" y="0"/>
                    <a:pt x="6" y="0"/>
                  </a:cubicBezTo>
                  <a:cubicBezTo>
                    <a:pt x="162" y="0"/>
                    <a:pt x="162" y="0"/>
                    <a:pt x="162" y="0"/>
                  </a:cubicBezTo>
                  <a:cubicBezTo>
                    <a:pt x="165" y="0"/>
                    <a:pt x="168" y="3"/>
                    <a:pt x="168" y="6"/>
                  </a:cubicBezTo>
                  <a:cubicBezTo>
                    <a:pt x="168" y="9"/>
                    <a:pt x="165" y="12"/>
                    <a:pt x="162" y="1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grpSp>
      <p:grpSp>
        <p:nvGrpSpPr>
          <p:cNvPr id="1273" name="Google Shape;1273;p73"/>
          <p:cNvGrpSpPr/>
          <p:nvPr/>
        </p:nvGrpSpPr>
        <p:grpSpPr>
          <a:xfrm>
            <a:off x="961533" y="3873384"/>
            <a:ext cx="445488" cy="445488"/>
            <a:chOff x="6542" y="1720"/>
            <a:chExt cx="421" cy="421"/>
          </a:xfrm>
        </p:grpSpPr>
        <p:sp>
          <p:nvSpPr>
            <p:cNvPr id="1274" name="Google Shape;1274;p73"/>
            <p:cNvSpPr/>
            <p:nvPr/>
          </p:nvSpPr>
          <p:spPr>
            <a:xfrm>
              <a:off x="6542" y="1720"/>
              <a:ext cx="421" cy="421"/>
            </a:xfrm>
            <a:custGeom>
              <a:avLst/>
              <a:gdLst/>
              <a:ahLst/>
              <a:cxnLst/>
              <a:rect l="l" t="t" r="r" b="b"/>
              <a:pathLst>
                <a:path w="284" h="284" extrusionOk="0">
                  <a:moveTo>
                    <a:pt x="82" y="284"/>
                  </a:moveTo>
                  <a:cubicBezTo>
                    <a:pt x="81" y="284"/>
                    <a:pt x="79" y="284"/>
                    <a:pt x="78" y="283"/>
                  </a:cubicBezTo>
                  <a:cubicBezTo>
                    <a:pt x="2" y="206"/>
                    <a:pt x="2" y="206"/>
                    <a:pt x="2" y="206"/>
                  </a:cubicBezTo>
                  <a:cubicBezTo>
                    <a:pt x="1" y="205"/>
                    <a:pt x="0" y="204"/>
                    <a:pt x="0" y="202"/>
                  </a:cubicBezTo>
                  <a:cubicBezTo>
                    <a:pt x="0" y="200"/>
                    <a:pt x="1" y="199"/>
                    <a:pt x="2" y="198"/>
                  </a:cubicBezTo>
                  <a:cubicBezTo>
                    <a:pt x="87" y="113"/>
                    <a:pt x="87" y="113"/>
                    <a:pt x="87" y="113"/>
                  </a:cubicBezTo>
                  <a:cubicBezTo>
                    <a:pt x="88" y="112"/>
                    <a:pt x="89" y="111"/>
                    <a:pt x="91" y="111"/>
                  </a:cubicBezTo>
                  <a:cubicBezTo>
                    <a:pt x="91" y="111"/>
                    <a:pt x="91" y="111"/>
                    <a:pt x="91" y="111"/>
                  </a:cubicBezTo>
                  <a:cubicBezTo>
                    <a:pt x="93" y="111"/>
                    <a:pt x="94" y="112"/>
                    <a:pt x="95" y="113"/>
                  </a:cubicBezTo>
                  <a:cubicBezTo>
                    <a:pt x="99" y="117"/>
                    <a:pt x="99" y="117"/>
                    <a:pt x="99" y="117"/>
                  </a:cubicBezTo>
                  <a:cubicBezTo>
                    <a:pt x="104" y="122"/>
                    <a:pt x="112" y="122"/>
                    <a:pt x="116" y="117"/>
                  </a:cubicBezTo>
                  <a:cubicBezTo>
                    <a:pt x="121" y="112"/>
                    <a:pt x="121" y="105"/>
                    <a:pt x="116" y="100"/>
                  </a:cubicBezTo>
                  <a:cubicBezTo>
                    <a:pt x="112" y="96"/>
                    <a:pt x="112" y="96"/>
                    <a:pt x="112" y="96"/>
                  </a:cubicBezTo>
                  <a:cubicBezTo>
                    <a:pt x="110" y="94"/>
                    <a:pt x="110" y="90"/>
                    <a:pt x="112" y="87"/>
                  </a:cubicBezTo>
                  <a:cubicBezTo>
                    <a:pt x="197" y="3"/>
                    <a:pt x="197" y="3"/>
                    <a:pt x="197" y="3"/>
                  </a:cubicBezTo>
                  <a:cubicBezTo>
                    <a:pt x="199" y="0"/>
                    <a:pt x="203" y="0"/>
                    <a:pt x="205" y="3"/>
                  </a:cubicBezTo>
                  <a:cubicBezTo>
                    <a:pt x="282" y="79"/>
                    <a:pt x="282" y="79"/>
                    <a:pt x="282" y="79"/>
                  </a:cubicBezTo>
                  <a:cubicBezTo>
                    <a:pt x="284" y="81"/>
                    <a:pt x="284" y="85"/>
                    <a:pt x="282" y="87"/>
                  </a:cubicBezTo>
                  <a:cubicBezTo>
                    <a:pt x="87" y="283"/>
                    <a:pt x="87" y="283"/>
                    <a:pt x="87" y="283"/>
                  </a:cubicBezTo>
                  <a:cubicBezTo>
                    <a:pt x="86" y="284"/>
                    <a:pt x="84" y="284"/>
                    <a:pt x="82" y="284"/>
                  </a:cubicBezTo>
                  <a:close/>
                  <a:moveTo>
                    <a:pt x="15" y="202"/>
                  </a:moveTo>
                  <a:cubicBezTo>
                    <a:pt x="82" y="270"/>
                    <a:pt x="82" y="270"/>
                    <a:pt x="82" y="270"/>
                  </a:cubicBezTo>
                  <a:cubicBezTo>
                    <a:pt x="269" y="83"/>
                    <a:pt x="269" y="83"/>
                    <a:pt x="269" y="83"/>
                  </a:cubicBezTo>
                  <a:cubicBezTo>
                    <a:pt x="201" y="15"/>
                    <a:pt x="201" y="15"/>
                    <a:pt x="201" y="15"/>
                  </a:cubicBezTo>
                  <a:cubicBezTo>
                    <a:pt x="125" y="92"/>
                    <a:pt x="125" y="92"/>
                    <a:pt x="125" y="92"/>
                  </a:cubicBezTo>
                  <a:cubicBezTo>
                    <a:pt x="125" y="92"/>
                    <a:pt x="125" y="92"/>
                    <a:pt x="125" y="92"/>
                  </a:cubicBezTo>
                  <a:cubicBezTo>
                    <a:pt x="134" y="101"/>
                    <a:pt x="134" y="116"/>
                    <a:pt x="125" y="126"/>
                  </a:cubicBezTo>
                  <a:cubicBezTo>
                    <a:pt x="116" y="135"/>
                    <a:pt x="100" y="135"/>
                    <a:pt x="91" y="126"/>
                  </a:cubicBezTo>
                  <a:cubicBezTo>
                    <a:pt x="91" y="126"/>
                    <a:pt x="91" y="126"/>
                    <a:pt x="91" y="126"/>
                  </a:cubicBezTo>
                  <a:lnTo>
                    <a:pt x="15" y="202"/>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75" name="Google Shape;1275;p73"/>
            <p:cNvSpPr/>
            <p:nvPr/>
          </p:nvSpPr>
          <p:spPr>
            <a:xfrm>
              <a:off x="6618" y="1973"/>
              <a:ext cx="118" cy="117"/>
            </a:xfrm>
            <a:custGeom>
              <a:avLst/>
              <a:gdLst/>
              <a:ahLst/>
              <a:cxnLst/>
              <a:rect l="l" t="t" r="r" b="b"/>
              <a:pathLst>
                <a:path w="80" h="79" extrusionOk="0">
                  <a:moveTo>
                    <a:pt x="31" y="79"/>
                  </a:moveTo>
                  <a:cubicBezTo>
                    <a:pt x="30" y="79"/>
                    <a:pt x="28" y="79"/>
                    <a:pt x="27" y="78"/>
                  </a:cubicBezTo>
                  <a:cubicBezTo>
                    <a:pt x="2" y="52"/>
                    <a:pt x="2" y="52"/>
                    <a:pt x="2" y="52"/>
                  </a:cubicBezTo>
                  <a:cubicBezTo>
                    <a:pt x="1" y="51"/>
                    <a:pt x="0" y="50"/>
                    <a:pt x="0" y="48"/>
                  </a:cubicBezTo>
                  <a:cubicBezTo>
                    <a:pt x="0" y="46"/>
                    <a:pt x="1" y="45"/>
                    <a:pt x="2" y="44"/>
                  </a:cubicBezTo>
                  <a:cubicBezTo>
                    <a:pt x="44" y="1"/>
                    <a:pt x="44" y="1"/>
                    <a:pt x="44" y="1"/>
                  </a:cubicBezTo>
                  <a:cubicBezTo>
                    <a:pt x="45" y="0"/>
                    <a:pt x="47" y="0"/>
                    <a:pt x="48" y="0"/>
                  </a:cubicBezTo>
                  <a:cubicBezTo>
                    <a:pt x="48" y="0"/>
                    <a:pt x="48" y="0"/>
                    <a:pt x="48" y="0"/>
                  </a:cubicBezTo>
                  <a:cubicBezTo>
                    <a:pt x="50" y="0"/>
                    <a:pt x="52" y="0"/>
                    <a:pt x="53" y="1"/>
                  </a:cubicBezTo>
                  <a:cubicBezTo>
                    <a:pt x="78" y="27"/>
                    <a:pt x="78" y="27"/>
                    <a:pt x="78" y="27"/>
                  </a:cubicBezTo>
                  <a:cubicBezTo>
                    <a:pt x="80" y="29"/>
                    <a:pt x="80" y="33"/>
                    <a:pt x="78" y="35"/>
                  </a:cubicBezTo>
                  <a:cubicBezTo>
                    <a:pt x="36" y="78"/>
                    <a:pt x="36" y="78"/>
                    <a:pt x="36" y="78"/>
                  </a:cubicBezTo>
                  <a:cubicBezTo>
                    <a:pt x="35" y="79"/>
                    <a:pt x="33" y="79"/>
                    <a:pt x="31" y="79"/>
                  </a:cubicBezTo>
                  <a:close/>
                  <a:moveTo>
                    <a:pt x="14" y="48"/>
                  </a:moveTo>
                  <a:cubicBezTo>
                    <a:pt x="31" y="65"/>
                    <a:pt x="31" y="65"/>
                    <a:pt x="31" y="65"/>
                  </a:cubicBezTo>
                  <a:cubicBezTo>
                    <a:pt x="65" y="31"/>
                    <a:pt x="65" y="31"/>
                    <a:pt x="65" y="31"/>
                  </a:cubicBezTo>
                  <a:cubicBezTo>
                    <a:pt x="48" y="14"/>
                    <a:pt x="48" y="14"/>
                    <a:pt x="48" y="14"/>
                  </a:cubicBezTo>
                  <a:lnTo>
                    <a:pt x="14" y="48"/>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76" name="Google Shape;1276;p73"/>
            <p:cNvSpPr/>
            <p:nvPr/>
          </p:nvSpPr>
          <p:spPr>
            <a:xfrm>
              <a:off x="6705" y="1885"/>
              <a:ext cx="120" cy="118"/>
            </a:xfrm>
            <a:custGeom>
              <a:avLst/>
              <a:gdLst/>
              <a:ahLst/>
              <a:cxnLst/>
              <a:rect l="l" t="t" r="r" b="b"/>
              <a:pathLst>
                <a:path w="81" h="80" extrusionOk="0">
                  <a:moveTo>
                    <a:pt x="32" y="80"/>
                  </a:moveTo>
                  <a:cubicBezTo>
                    <a:pt x="30" y="80"/>
                    <a:pt x="29" y="79"/>
                    <a:pt x="28" y="78"/>
                  </a:cubicBezTo>
                  <a:cubicBezTo>
                    <a:pt x="2" y="53"/>
                    <a:pt x="2" y="53"/>
                    <a:pt x="2" y="53"/>
                  </a:cubicBezTo>
                  <a:cubicBezTo>
                    <a:pt x="0" y="50"/>
                    <a:pt x="0" y="47"/>
                    <a:pt x="2" y="44"/>
                  </a:cubicBezTo>
                  <a:cubicBezTo>
                    <a:pt x="45" y="2"/>
                    <a:pt x="45" y="2"/>
                    <a:pt x="45" y="2"/>
                  </a:cubicBezTo>
                  <a:cubicBezTo>
                    <a:pt x="46" y="1"/>
                    <a:pt x="47" y="0"/>
                    <a:pt x="49" y="0"/>
                  </a:cubicBezTo>
                  <a:cubicBezTo>
                    <a:pt x="49" y="0"/>
                    <a:pt x="49" y="0"/>
                    <a:pt x="49" y="0"/>
                  </a:cubicBezTo>
                  <a:cubicBezTo>
                    <a:pt x="50" y="0"/>
                    <a:pt x="52" y="1"/>
                    <a:pt x="53" y="2"/>
                  </a:cubicBezTo>
                  <a:cubicBezTo>
                    <a:pt x="79" y="27"/>
                    <a:pt x="79" y="27"/>
                    <a:pt x="79" y="27"/>
                  </a:cubicBezTo>
                  <a:cubicBezTo>
                    <a:pt x="81" y="30"/>
                    <a:pt x="81" y="34"/>
                    <a:pt x="79" y="36"/>
                  </a:cubicBezTo>
                  <a:cubicBezTo>
                    <a:pt x="36" y="78"/>
                    <a:pt x="36" y="78"/>
                    <a:pt x="36" y="78"/>
                  </a:cubicBezTo>
                  <a:cubicBezTo>
                    <a:pt x="35" y="79"/>
                    <a:pt x="33" y="80"/>
                    <a:pt x="32" y="80"/>
                  </a:cubicBezTo>
                  <a:close/>
                  <a:moveTo>
                    <a:pt x="15" y="49"/>
                  </a:moveTo>
                  <a:cubicBezTo>
                    <a:pt x="32" y="66"/>
                    <a:pt x="32" y="66"/>
                    <a:pt x="32" y="66"/>
                  </a:cubicBezTo>
                  <a:cubicBezTo>
                    <a:pt x="66" y="32"/>
                    <a:pt x="66" y="32"/>
                    <a:pt x="66" y="32"/>
                  </a:cubicBezTo>
                  <a:cubicBezTo>
                    <a:pt x="49" y="15"/>
                    <a:pt x="49" y="15"/>
                    <a:pt x="49" y="15"/>
                  </a:cubicBezTo>
                  <a:lnTo>
                    <a:pt x="15" y="49"/>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77" name="Google Shape;1277;p73"/>
            <p:cNvSpPr/>
            <p:nvPr/>
          </p:nvSpPr>
          <p:spPr>
            <a:xfrm>
              <a:off x="6792" y="1797"/>
              <a:ext cx="120" cy="119"/>
            </a:xfrm>
            <a:custGeom>
              <a:avLst/>
              <a:gdLst/>
              <a:ahLst/>
              <a:cxnLst/>
              <a:rect l="l" t="t" r="r" b="b"/>
              <a:pathLst>
                <a:path w="81" h="80" extrusionOk="0">
                  <a:moveTo>
                    <a:pt x="32" y="80"/>
                  </a:moveTo>
                  <a:cubicBezTo>
                    <a:pt x="32" y="80"/>
                    <a:pt x="32" y="80"/>
                    <a:pt x="32" y="80"/>
                  </a:cubicBezTo>
                  <a:cubicBezTo>
                    <a:pt x="31" y="80"/>
                    <a:pt x="29" y="79"/>
                    <a:pt x="28" y="78"/>
                  </a:cubicBezTo>
                  <a:cubicBezTo>
                    <a:pt x="3" y="52"/>
                    <a:pt x="3" y="52"/>
                    <a:pt x="3" y="52"/>
                  </a:cubicBezTo>
                  <a:cubicBezTo>
                    <a:pt x="0" y="50"/>
                    <a:pt x="0" y="46"/>
                    <a:pt x="3" y="44"/>
                  </a:cubicBezTo>
                  <a:cubicBezTo>
                    <a:pt x="45" y="2"/>
                    <a:pt x="45" y="2"/>
                    <a:pt x="45" y="2"/>
                  </a:cubicBezTo>
                  <a:cubicBezTo>
                    <a:pt x="46" y="0"/>
                    <a:pt x="48" y="0"/>
                    <a:pt x="49" y="0"/>
                  </a:cubicBezTo>
                  <a:cubicBezTo>
                    <a:pt x="49" y="0"/>
                    <a:pt x="49" y="0"/>
                    <a:pt x="49" y="0"/>
                  </a:cubicBezTo>
                  <a:cubicBezTo>
                    <a:pt x="51" y="0"/>
                    <a:pt x="52" y="0"/>
                    <a:pt x="53" y="2"/>
                  </a:cubicBezTo>
                  <a:cubicBezTo>
                    <a:pt x="79" y="27"/>
                    <a:pt x="79" y="27"/>
                    <a:pt x="79" y="27"/>
                  </a:cubicBezTo>
                  <a:cubicBezTo>
                    <a:pt x="81" y="29"/>
                    <a:pt x="81" y="33"/>
                    <a:pt x="79" y="35"/>
                  </a:cubicBezTo>
                  <a:cubicBezTo>
                    <a:pt x="36" y="78"/>
                    <a:pt x="36" y="78"/>
                    <a:pt x="36" y="78"/>
                  </a:cubicBezTo>
                  <a:cubicBezTo>
                    <a:pt x="35" y="79"/>
                    <a:pt x="34" y="80"/>
                    <a:pt x="32" y="80"/>
                  </a:cubicBezTo>
                  <a:close/>
                  <a:moveTo>
                    <a:pt x="15" y="48"/>
                  </a:moveTo>
                  <a:cubicBezTo>
                    <a:pt x="32" y="65"/>
                    <a:pt x="32" y="65"/>
                    <a:pt x="32" y="65"/>
                  </a:cubicBezTo>
                  <a:cubicBezTo>
                    <a:pt x="66" y="31"/>
                    <a:pt x="66" y="31"/>
                    <a:pt x="66" y="31"/>
                  </a:cubicBezTo>
                  <a:cubicBezTo>
                    <a:pt x="49" y="14"/>
                    <a:pt x="49" y="14"/>
                    <a:pt x="49" y="14"/>
                  </a:cubicBezTo>
                  <a:lnTo>
                    <a:pt x="15" y="48"/>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78" name="Google Shape;1278;p73"/>
            <p:cNvSpPr/>
            <p:nvPr/>
          </p:nvSpPr>
          <p:spPr>
            <a:xfrm>
              <a:off x="6570" y="1988"/>
              <a:ext cx="45" cy="43"/>
            </a:xfrm>
            <a:custGeom>
              <a:avLst/>
              <a:gdLst/>
              <a:ahLst/>
              <a:cxnLst/>
              <a:rect l="l" t="t" r="r" b="b"/>
              <a:pathLst>
                <a:path w="45" h="43" extrusionOk="0">
                  <a:moveTo>
                    <a:pt x="31" y="43"/>
                  </a:moveTo>
                  <a:lnTo>
                    <a:pt x="0" y="12"/>
                  </a:lnTo>
                  <a:lnTo>
                    <a:pt x="12" y="0"/>
                  </a:lnTo>
                  <a:lnTo>
                    <a:pt x="45" y="31"/>
                  </a:lnTo>
                  <a:lnTo>
                    <a:pt x="31" y="43"/>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79" name="Google Shape;1279;p73"/>
            <p:cNvSpPr/>
            <p:nvPr/>
          </p:nvSpPr>
          <p:spPr>
            <a:xfrm>
              <a:off x="6596" y="1963"/>
              <a:ext cx="42" cy="45"/>
            </a:xfrm>
            <a:custGeom>
              <a:avLst/>
              <a:gdLst/>
              <a:ahLst/>
              <a:cxnLst/>
              <a:rect l="l" t="t" r="r" b="b"/>
              <a:pathLst>
                <a:path w="42" h="45" extrusionOk="0">
                  <a:moveTo>
                    <a:pt x="31" y="45"/>
                  </a:moveTo>
                  <a:lnTo>
                    <a:pt x="0" y="12"/>
                  </a:lnTo>
                  <a:lnTo>
                    <a:pt x="11" y="0"/>
                  </a:lnTo>
                  <a:lnTo>
                    <a:pt x="42" y="31"/>
                  </a:lnTo>
                  <a:lnTo>
                    <a:pt x="31" y="45"/>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80" name="Google Shape;1280;p73"/>
            <p:cNvSpPr/>
            <p:nvPr/>
          </p:nvSpPr>
          <p:spPr>
            <a:xfrm>
              <a:off x="6621" y="1938"/>
              <a:ext cx="43" cy="44"/>
            </a:xfrm>
            <a:custGeom>
              <a:avLst/>
              <a:gdLst/>
              <a:ahLst/>
              <a:cxnLst/>
              <a:rect l="l" t="t" r="r" b="b"/>
              <a:pathLst>
                <a:path w="43" h="44" extrusionOk="0">
                  <a:moveTo>
                    <a:pt x="31" y="44"/>
                  </a:moveTo>
                  <a:lnTo>
                    <a:pt x="0" y="13"/>
                  </a:lnTo>
                  <a:lnTo>
                    <a:pt x="12" y="0"/>
                  </a:lnTo>
                  <a:lnTo>
                    <a:pt x="43" y="31"/>
                  </a:lnTo>
                  <a:lnTo>
                    <a:pt x="31" y="44"/>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81" name="Google Shape;1281;p73"/>
            <p:cNvSpPr/>
            <p:nvPr/>
          </p:nvSpPr>
          <p:spPr>
            <a:xfrm>
              <a:off x="6646" y="1913"/>
              <a:ext cx="43" cy="44"/>
            </a:xfrm>
            <a:custGeom>
              <a:avLst/>
              <a:gdLst/>
              <a:ahLst/>
              <a:cxnLst/>
              <a:rect l="l" t="t" r="r" b="b"/>
              <a:pathLst>
                <a:path w="43" h="44" extrusionOk="0">
                  <a:moveTo>
                    <a:pt x="31" y="44"/>
                  </a:moveTo>
                  <a:lnTo>
                    <a:pt x="0" y="13"/>
                  </a:lnTo>
                  <a:lnTo>
                    <a:pt x="12" y="0"/>
                  </a:lnTo>
                  <a:lnTo>
                    <a:pt x="43" y="31"/>
                  </a:lnTo>
                  <a:lnTo>
                    <a:pt x="31" y="44"/>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82" name="Google Shape;1282;p73"/>
            <p:cNvSpPr/>
            <p:nvPr/>
          </p:nvSpPr>
          <p:spPr>
            <a:xfrm>
              <a:off x="6733" y="1824"/>
              <a:ext cx="45" cy="44"/>
            </a:xfrm>
            <a:custGeom>
              <a:avLst/>
              <a:gdLst/>
              <a:ahLst/>
              <a:cxnLst/>
              <a:rect l="l" t="t" r="r" b="b"/>
              <a:pathLst>
                <a:path w="45" h="44" extrusionOk="0">
                  <a:moveTo>
                    <a:pt x="31" y="44"/>
                  </a:moveTo>
                  <a:lnTo>
                    <a:pt x="0" y="13"/>
                  </a:lnTo>
                  <a:lnTo>
                    <a:pt x="14" y="0"/>
                  </a:lnTo>
                  <a:lnTo>
                    <a:pt x="45" y="33"/>
                  </a:lnTo>
                  <a:lnTo>
                    <a:pt x="31" y="44"/>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83" name="Google Shape;1283;p73"/>
            <p:cNvSpPr/>
            <p:nvPr/>
          </p:nvSpPr>
          <p:spPr>
            <a:xfrm>
              <a:off x="6758" y="1800"/>
              <a:ext cx="45" cy="43"/>
            </a:xfrm>
            <a:custGeom>
              <a:avLst/>
              <a:gdLst/>
              <a:ahLst/>
              <a:cxnLst/>
              <a:rect l="l" t="t" r="r" b="b"/>
              <a:pathLst>
                <a:path w="45" h="43" extrusionOk="0">
                  <a:moveTo>
                    <a:pt x="31" y="43"/>
                  </a:moveTo>
                  <a:lnTo>
                    <a:pt x="0" y="12"/>
                  </a:lnTo>
                  <a:lnTo>
                    <a:pt x="14" y="0"/>
                  </a:lnTo>
                  <a:lnTo>
                    <a:pt x="45" y="31"/>
                  </a:lnTo>
                  <a:lnTo>
                    <a:pt x="31" y="43"/>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84" name="Google Shape;1284;p73"/>
            <p:cNvSpPr/>
            <p:nvPr/>
          </p:nvSpPr>
          <p:spPr>
            <a:xfrm>
              <a:off x="6784" y="1775"/>
              <a:ext cx="44" cy="43"/>
            </a:xfrm>
            <a:custGeom>
              <a:avLst/>
              <a:gdLst/>
              <a:ahLst/>
              <a:cxnLst/>
              <a:rect l="l" t="t" r="r" b="b"/>
              <a:pathLst>
                <a:path w="44" h="43" extrusionOk="0">
                  <a:moveTo>
                    <a:pt x="31" y="43"/>
                  </a:moveTo>
                  <a:lnTo>
                    <a:pt x="0" y="12"/>
                  </a:lnTo>
                  <a:lnTo>
                    <a:pt x="13" y="0"/>
                  </a:lnTo>
                  <a:lnTo>
                    <a:pt x="44" y="31"/>
                  </a:lnTo>
                  <a:lnTo>
                    <a:pt x="31" y="43"/>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85" name="Google Shape;1285;p73"/>
            <p:cNvSpPr/>
            <p:nvPr/>
          </p:nvSpPr>
          <p:spPr>
            <a:xfrm>
              <a:off x="6809" y="1750"/>
              <a:ext cx="44" cy="43"/>
            </a:xfrm>
            <a:custGeom>
              <a:avLst/>
              <a:gdLst/>
              <a:ahLst/>
              <a:cxnLst/>
              <a:rect l="l" t="t" r="r" b="b"/>
              <a:pathLst>
                <a:path w="44" h="43" extrusionOk="0">
                  <a:moveTo>
                    <a:pt x="31" y="43"/>
                  </a:moveTo>
                  <a:lnTo>
                    <a:pt x="0" y="12"/>
                  </a:lnTo>
                  <a:lnTo>
                    <a:pt x="13" y="0"/>
                  </a:lnTo>
                  <a:lnTo>
                    <a:pt x="44" y="31"/>
                  </a:lnTo>
                  <a:lnTo>
                    <a:pt x="31" y="43"/>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grpSp>
      <p:grpSp>
        <p:nvGrpSpPr>
          <p:cNvPr id="1286" name="Google Shape;1286;p73"/>
          <p:cNvGrpSpPr/>
          <p:nvPr/>
        </p:nvGrpSpPr>
        <p:grpSpPr>
          <a:xfrm>
            <a:off x="3746334" y="3834647"/>
            <a:ext cx="418889" cy="502029"/>
            <a:chOff x="2436" y="1723"/>
            <a:chExt cx="355" cy="426"/>
          </a:xfrm>
        </p:grpSpPr>
        <p:sp>
          <p:nvSpPr>
            <p:cNvPr id="1287" name="Google Shape;1287;p73"/>
            <p:cNvSpPr/>
            <p:nvPr/>
          </p:nvSpPr>
          <p:spPr>
            <a:xfrm>
              <a:off x="2436" y="1777"/>
              <a:ext cx="355" cy="372"/>
            </a:xfrm>
            <a:custGeom>
              <a:avLst/>
              <a:gdLst/>
              <a:ahLst/>
              <a:cxnLst/>
              <a:rect l="l" t="t" r="r" b="b"/>
              <a:pathLst>
                <a:path w="240" h="252" extrusionOk="0">
                  <a:moveTo>
                    <a:pt x="234" y="252"/>
                  </a:moveTo>
                  <a:cubicBezTo>
                    <a:pt x="6" y="252"/>
                    <a:pt x="6" y="252"/>
                    <a:pt x="6" y="252"/>
                  </a:cubicBezTo>
                  <a:cubicBezTo>
                    <a:pt x="3" y="252"/>
                    <a:pt x="0" y="250"/>
                    <a:pt x="0" y="246"/>
                  </a:cubicBezTo>
                  <a:cubicBezTo>
                    <a:pt x="0" y="6"/>
                    <a:pt x="0" y="6"/>
                    <a:pt x="0" y="6"/>
                  </a:cubicBezTo>
                  <a:cubicBezTo>
                    <a:pt x="0" y="3"/>
                    <a:pt x="3" y="0"/>
                    <a:pt x="6" y="0"/>
                  </a:cubicBezTo>
                  <a:cubicBezTo>
                    <a:pt x="72" y="0"/>
                    <a:pt x="72" y="0"/>
                    <a:pt x="72" y="0"/>
                  </a:cubicBezTo>
                  <a:cubicBezTo>
                    <a:pt x="75" y="0"/>
                    <a:pt x="78" y="3"/>
                    <a:pt x="78" y="6"/>
                  </a:cubicBezTo>
                  <a:cubicBezTo>
                    <a:pt x="78" y="10"/>
                    <a:pt x="75" y="12"/>
                    <a:pt x="72" y="12"/>
                  </a:cubicBezTo>
                  <a:cubicBezTo>
                    <a:pt x="12" y="12"/>
                    <a:pt x="12" y="12"/>
                    <a:pt x="12" y="12"/>
                  </a:cubicBezTo>
                  <a:cubicBezTo>
                    <a:pt x="12" y="240"/>
                    <a:pt x="12" y="240"/>
                    <a:pt x="12" y="240"/>
                  </a:cubicBezTo>
                  <a:cubicBezTo>
                    <a:pt x="228" y="240"/>
                    <a:pt x="228" y="240"/>
                    <a:pt x="228" y="240"/>
                  </a:cubicBezTo>
                  <a:cubicBezTo>
                    <a:pt x="228" y="12"/>
                    <a:pt x="228" y="12"/>
                    <a:pt x="228" y="12"/>
                  </a:cubicBezTo>
                  <a:cubicBezTo>
                    <a:pt x="168" y="12"/>
                    <a:pt x="168" y="12"/>
                    <a:pt x="168" y="12"/>
                  </a:cubicBezTo>
                  <a:cubicBezTo>
                    <a:pt x="165" y="12"/>
                    <a:pt x="162" y="10"/>
                    <a:pt x="162" y="6"/>
                  </a:cubicBezTo>
                  <a:cubicBezTo>
                    <a:pt x="162" y="3"/>
                    <a:pt x="165" y="0"/>
                    <a:pt x="168" y="0"/>
                  </a:cubicBezTo>
                  <a:cubicBezTo>
                    <a:pt x="234" y="0"/>
                    <a:pt x="234" y="0"/>
                    <a:pt x="234" y="0"/>
                  </a:cubicBezTo>
                  <a:cubicBezTo>
                    <a:pt x="237" y="0"/>
                    <a:pt x="240" y="3"/>
                    <a:pt x="240" y="6"/>
                  </a:cubicBezTo>
                  <a:cubicBezTo>
                    <a:pt x="240" y="246"/>
                    <a:pt x="240" y="246"/>
                    <a:pt x="240" y="246"/>
                  </a:cubicBezTo>
                  <a:cubicBezTo>
                    <a:pt x="240" y="250"/>
                    <a:pt x="237" y="252"/>
                    <a:pt x="234" y="25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88" name="Google Shape;1288;p73"/>
            <p:cNvSpPr/>
            <p:nvPr/>
          </p:nvSpPr>
          <p:spPr>
            <a:xfrm>
              <a:off x="2534" y="1723"/>
              <a:ext cx="159" cy="125"/>
            </a:xfrm>
            <a:custGeom>
              <a:avLst/>
              <a:gdLst/>
              <a:ahLst/>
              <a:cxnLst/>
              <a:rect l="l" t="t" r="r" b="b"/>
              <a:pathLst>
                <a:path w="108" h="84" extrusionOk="0">
                  <a:moveTo>
                    <a:pt x="102" y="84"/>
                  </a:moveTo>
                  <a:cubicBezTo>
                    <a:pt x="6" y="84"/>
                    <a:pt x="6" y="84"/>
                    <a:pt x="6" y="84"/>
                  </a:cubicBezTo>
                  <a:cubicBezTo>
                    <a:pt x="3" y="84"/>
                    <a:pt x="0" y="82"/>
                    <a:pt x="0" y="78"/>
                  </a:cubicBezTo>
                  <a:cubicBezTo>
                    <a:pt x="0" y="30"/>
                    <a:pt x="0" y="30"/>
                    <a:pt x="0" y="30"/>
                  </a:cubicBezTo>
                  <a:cubicBezTo>
                    <a:pt x="0" y="27"/>
                    <a:pt x="3" y="24"/>
                    <a:pt x="6" y="24"/>
                  </a:cubicBezTo>
                  <a:cubicBezTo>
                    <a:pt x="25" y="24"/>
                    <a:pt x="25" y="24"/>
                    <a:pt x="25" y="24"/>
                  </a:cubicBezTo>
                  <a:cubicBezTo>
                    <a:pt x="27" y="11"/>
                    <a:pt x="40" y="0"/>
                    <a:pt x="54" y="0"/>
                  </a:cubicBezTo>
                  <a:cubicBezTo>
                    <a:pt x="69" y="0"/>
                    <a:pt x="81" y="11"/>
                    <a:pt x="83" y="24"/>
                  </a:cubicBezTo>
                  <a:cubicBezTo>
                    <a:pt x="102" y="24"/>
                    <a:pt x="102" y="24"/>
                    <a:pt x="102" y="24"/>
                  </a:cubicBezTo>
                  <a:cubicBezTo>
                    <a:pt x="105" y="24"/>
                    <a:pt x="108" y="27"/>
                    <a:pt x="108" y="30"/>
                  </a:cubicBezTo>
                  <a:cubicBezTo>
                    <a:pt x="108" y="78"/>
                    <a:pt x="108" y="78"/>
                    <a:pt x="108" y="78"/>
                  </a:cubicBezTo>
                  <a:cubicBezTo>
                    <a:pt x="108" y="82"/>
                    <a:pt x="105" y="84"/>
                    <a:pt x="102" y="84"/>
                  </a:cubicBezTo>
                  <a:close/>
                  <a:moveTo>
                    <a:pt x="12" y="72"/>
                  </a:moveTo>
                  <a:cubicBezTo>
                    <a:pt x="96" y="72"/>
                    <a:pt x="96" y="72"/>
                    <a:pt x="96" y="72"/>
                  </a:cubicBezTo>
                  <a:cubicBezTo>
                    <a:pt x="96" y="36"/>
                    <a:pt x="96" y="36"/>
                    <a:pt x="96" y="36"/>
                  </a:cubicBezTo>
                  <a:cubicBezTo>
                    <a:pt x="78" y="36"/>
                    <a:pt x="78" y="36"/>
                    <a:pt x="78" y="36"/>
                  </a:cubicBezTo>
                  <a:cubicBezTo>
                    <a:pt x="75" y="36"/>
                    <a:pt x="72" y="34"/>
                    <a:pt x="72" y="30"/>
                  </a:cubicBezTo>
                  <a:cubicBezTo>
                    <a:pt x="72" y="21"/>
                    <a:pt x="64" y="12"/>
                    <a:pt x="54" y="12"/>
                  </a:cubicBezTo>
                  <a:cubicBezTo>
                    <a:pt x="44" y="12"/>
                    <a:pt x="36" y="21"/>
                    <a:pt x="36" y="30"/>
                  </a:cubicBezTo>
                  <a:cubicBezTo>
                    <a:pt x="36" y="34"/>
                    <a:pt x="33" y="36"/>
                    <a:pt x="30" y="36"/>
                  </a:cubicBezTo>
                  <a:cubicBezTo>
                    <a:pt x="12" y="36"/>
                    <a:pt x="12" y="36"/>
                    <a:pt x="12" y="36"/>
                  </a:cubicBezTo>
                  <a:lnTo>
                    <a:pt x="12" y="72"/>
                  </a:lnTo>
                  <a:close/>
                  <a:moveTo>
                    <a:pt x="84" y="30"/>
                  </a:moveTo>
                  <a:cubicBezTo>
                    <a:pt x="84" y="30"/>
                    <a:pt x="84" y="30"/>
                    <a:pt x="84" y="3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89" name="Google Shape;1289;p73"/>
            <p:cNvSpPr/>
            <p:nvPr/>
          </p:nvSpPr>
          <p:spPr>
            <a:xfrm>
              <a:off x="2471" y="1812"/>
              <a:ext cx="285" cy="302"/>
            </a:xfrm>
            <a:custGeom>
              <a:avLst/>
              <a:gdLst/>
              <a:ahLst/>
              <a:cxnLst/>
              <a:rect l="l" t="t" r="r" b="b"/>
              <a:pathLst>
                <a:path w="192" h="204" extrusionOk="0">
                  <a:moveTo>
                    <a:pt x="144" y="204"/>
                  </a:moveTo>
                  <a:cubicBezTo>
                    <a:pt x="144" y="204"/>
                    <a:pt x="144" y="204"/>
                    <a:pt x="144" y="204"/>
                  </a:cubicBezTo>
                  <a:cubicBezTo>
                    <a:pt x="6" y="204"/>
                    <a:pt x="6" y="204"/>
                    <a:pt x="6" y="204"/>
                  </a:cubicBezTo>
                  <a:cubicBezTo>
                    <a:pt x="3" y="204"/>
                    <a:pt x="0" y="202"/>
                    <a:pt x="0" y="198"/>
                  </a:cubicBezTo>
                  <a:cubicBezTo>
                    <a:pt x="0" y="6"/>
                    <a:pt x="0" y="6"/>
                    <a:pt x="0" y="6"/>
                  </a:cubicBezTo>
                  <a:cubicBezTo>
                    <a:pt x="0" y="3"/>
                    <a:pt x="3" y="0"/>
                    <a:pt x="6" y="0"/>
                  </a:cubicBezTo>
                  <a:cubicBezTo>
                    <a:pt x="48" y="0"/>
                    <a:pt x="48" y="0"/>
                    <a:pt x="48" y="0"/>
                  </a:cubicBezTo>
                  <a:cubicBezTo>
                    <a:pt x="51" y="0"/>
                    <a:pt x="54" y="3"/>
                    <a:pt x="54" y="6"/>
                  </a:cubicBezTo>
                  <a:cubicBezTo>
                    <a:pt x="54" y="10"/>
                    <a:pt x="51" y="12"/>
                    <a:pt x="48" y="12"/>
                  </a:cubicBezTo>
                  <a:cubicBezTo>
                    <a:pt x="12" y="12"/>
                    <a:pt x="12" y="12"/>
                    <a:pt x="12" y="12"/>
                  </a:cubicBezTo>
                  <a:cubicBezTo>
                    <a:pt x="12" y="192"/>
                    <a:pt x="12" y="192"/>
                    <a:pt x="12" y="192"/>
                  </a:cubicBezTo>
                  <a:cubicBezTo>
                    <a:pt x="141" y="192"/>
                    <a:pt x="141" y="192"/>
                    <a:pt x="141" y="192"/>
                  </a:cubicBezTo>
                  <a:cubicBezTo>
                    <a:pt x="180" y="148"/>
                    <a:pt x="180" y="148"/>
                    <a:pt x="180" y="148"/>
                  </a:cubicBezTo>
                  <a:cubicBezTo>
                    <a:pt x="180" y="12"/>
                    <a:pt x="180" y="12"/>
                    <a:pt x="180" y="12"/>
                  </a:cubicBezTo>
                  <a:cubicBezTo>
                    <a:pt x="144" y="12"/>
                    <a:pt x="144" y="12"/>
                    <a:pt x="144" y="12"/>
                  </a:cubicBezTo>
                  <a:cubicBezTo>
                    <a:pt x="141" y="12"/>
                    <a:pt x="138" y="10"/>
                    <a:pt x="138" y="6"/>
                  </a:cubicBezTo>
                  <a:cubicBezTo>
                    <a:pt x="138" y="3"/>
                    <a:pt x="141" y="0"/>
                    <a:pt x="144" y="0"/>
                  </a:cubicBezTo>
                  <a:cubicBezTo>
                    <a:pt x="186" y="0"/>
                    <a:pt x="186" y="0"/>
                    <a:pt x="186" y="0"/>
                  </a:cubicBezTo>
                  <a:cubicBezTo>
                    <a:pt x="189" y="0"/>
                    <a:pt x="192" y="3"/>
                    <a:pt x="192" y="6"/>
                  </a:cubicBezTo>
                  <a:cubicBezTo>
                    <a:pt x="192" y="150"/>
                    <a:pt x="192" y="150"/>
                    <a:pt x="192" y="150"/>
                  </a:cubicBezTo>
                  <a:cubicBezTo>
                    <a:pt x="192" y="152"/>
                    <a:pt x="192" y="153"/>
                    <a:pt x="191" y="154"/>
                  </a:cubicBezTo>
                  <a:cubicBezTo>
                    <a:pt x="149" y="202"/>
                    <a:pt x="149" y="202"/>
                    <a:pt x="149" y="202"/>
                  </a:cubicBezTo>
                  <a:cubicBezTo>
                    <a:pt x="147" y="204"/>
                    <a:pt x="146" y="204"/>
                    <a:pt x="144" y="204"/>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90" name="Google Shape;1290;p73"/>
            <p:cNvSpPr/>
            <p:nvPr/>
          </p:nvSpPr>
          <p:spPr>
            <a:xfrm>
              <a:off x="2539" y="1895"/>
              <a:ext cx="147" cy="121"/>
            </a:xfrm>
            <a:custGeom>
              <a:avLst/>
              <a:gdLst/>
              <a:ahLst/>
              <a:cxnLst/>
              <a:rect l="l" t="t" r="r" b="b"/>
              <a:pathLst>
                <a:path w="99" h="82" extrusionOk="0">
                  <a:moveTo>
                    <a:pt x="37" y="82"/>
                  </a:moveTo>
                  <a:cubicBezTo>
                    <a:pt x="35" y="82"/>
                    <a:pt x="33" y="82"/>
                    <a:pt x="32" y="81"/>
                  </a:cubicBezTo>
                  <a:cubicBezTo>
                    <a:pt x="2" y="51"/>
                    <a:pt x="2" y="51"/>
                    <a:pt x="2" y="51"/>
                  </a:cubicBezTo>
                  <a:cubicBezTo>
                    <a:pt x="0" y="48"/>
                    <a:pt x="0" y="45"/>
                    <a:pt x="2" y="42"/>
                  </a:cubicBezTo>
                  <a:cubicBezTo>
                    <a:pt x="5" y="40"/>
                    <a:pt x="8" y="40"/>
                    <a:pt x="11" y="42"/>
                  </a:cubicBezTo>
                  <a:cubicBezTo>
                    <a:pt x="36" y="67"/>
                    <a:pt x="36" y="67"/>
                    <a:pt x="36" y="67"/>
                  </a:cubicBezTo>
                  <a:cubicBezTo>
                    <a:pt x="87" y="3"/>
                    <a:pt x="87" y="3"/>
                    <a:pt x="87" y="3"/>
                  </a:cubicBezTo>
                  <a:cubicBezTo>
                    <a:pt x="89" y="1"/>
                    <a:pt x="93" y="0"/>
                    <a:pt x="96" y="2"/>
                  </a:cubicBezTo>
                  <a:cubicBezTo>
                    <a:pt x="98" y="4"/>
                    <a:pt x="99" y="8"/>
                    <a:pt x="97" y="11"/>
                  </a:cubicBezTo>
                  <a:cubicBezTo>
                    <a:pt x="41" y="80"/>
                    <a:pt x="41" y="80"/>
                    <a:pt x="41" y="80"/>
                  </a:cubicBezTo>
                  <a:cubicBezTo>
                    <a:pt x="40" y="82"/>
                    <a:pt x="39" y="82"/>
                    <a:pt x="37" y="82"/>
                  </a:cubicBezTo>
                  <a:cubicBezTo>
                    <a:pt x="37" y="82"/>
                    <a:pt x="37" y="82"/>
                    <a:pt x="37" y="8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91" name="Google Shape;1291;p73"/>
            <p:cNvSpPr/>
            <p:nvPr/>
          </p:nvSpPr>
          <p:spPr>
            <a:xfrm>
              <a:off x="2676" y="2016"/>
              <a:ext cx="80" cy="98"/>
            </a:xfrm>
            <a:custGeom>
              <a:avLst/>
              <a:gdLst/>
              <a:ahLst/>
              <a:cxnLst/>
              <a:rect l="l" t="t" r="r" b="b"/>
              <a:pathLst>
                <a:path w="54" h="66" extrusionOk="0">
                  <a:moveTo>
                    <a:pt x="6" y="66"/>
                  </a:moveTo>
                  <a:cubicBezTo>
                    <a:pt x="3" y="66"/>
                    <a:pt x="0" y="64"/>
                    <a:pt x="0" y="60"/>
                  </a:cubicBezTo>
                  <a:cubicBezTo>
                    <a:pt x="0" y="6"/>
                    <a:pt x="0" y="6"/>
                    <a:pt x="0" y="6"/>
                  </a:cubicBezTo>
                  <a:cubicBezTo>
                    <a:pt x="0" y="3"/>
                    <a:pt x="3" y="0"/>
                    <a:pt x="6" y="0"/>
                  </a:cubicBezTo>
                  <a:cubicBezTo>
                    <a:pt x="48" y="0"/>
                    <a:pt x="48" y="0"/>
                    <a:pt x="48" y="0"/>
                  </a:cubicBezTo>
                  <a:cubicBezTo>
                    <a:pt x="51" y="0"/>
                    <a:pt x="54" y="3"/>
                    <a:pt x="54" y="6"/>
                  </a:cubicBezTo>
                  <a:cubicBezTo>
                    <a:pt x="54" y="10"/>
                    <a:pt x="51" y="12"/>
                    <a:pt x="48" y="12"/>
                  </a:cubicBezTo>
                  <a:cubicBezTo>
                    <a:pt x="12" y="12"/>
                    <a:pt x="12" y="12"/>
                    <a:pt x="12" y="12"/>
                  </a:cubicBezTo>
                  <a:cubicBezTo>
                    <a:pt x="12" y="60"/>
                    <a:pt x="12" y="60"/>
                    <a:pt x="12" y="60"/>
                  </a:cubicBezTo>
                  <a:cubicBezTo>
                    <a:pt x="12" y="64"/>
                    <a:pt x="9" y="66"/>
                    <a:pt x="6" y="66"/>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grpSp>
      <p:grpSp>
        <p:nvGrpSpPr>
          <p:cNvPr id="1292" name="Google Shape;1292;p73"/>
          <p:cNvGrpSpPr/>
          <p:nvPr/>
        </p:nvGrpSpPr>
        <p:grpSpPr>
          <a:xfrm>
            <a:off x="8518150" y="3934922"/>
            <a:ext cx="508321" cy="482304"/>
            <a:chOff x="4481" y="3006"/>
            <a:chExt cx="428" cy="406"/>
          </a:xfrm>
        </p:grpSpPr>
        <p:sp>
          <p:nvSpPr>
            <p:cNvPr id="1293" name="Google Shape;1293;p73"/>
            <p:cNvSpPr/>
            <p:nvPr/>
          </p:nvSpPr>
          <p:spPr>
            <a:xfrm>
              <a:off x="4481" y="3006"/>
              <a:ext cx="408" cy="334"/>
            </a:xfrm>
            <a:custGeom>
              <a:avLst/>
              <a:gdLst/>
              <a:ahLst/>
              <a:cxnLst/>
              <a:rect l="l" t="t" r="r" b="b"/>
              <a:pathLst>
                <a:path w="276" h="226" extrusionOk="0">
                  <a:moveTo>
                    <a:pt x="102" y="226"/>
                  </a:moveTo>
                  <a:cubicBezTo>
                    <a:pt x="102" y="226"/>
                    <a:pt x="101" y="226"/>
                    <a:pt x="100" y="226"/>
                  </a:cubicBezTo>
                  <a:cubicBezTo>
                    <a:pt x="74" y="216"/>
                    <a:pt x="40" y="210"/>
                    <a:pt x="6" y="210"/>
                  </a:cubicBezTo>
                  <a:cubicBezTo>
                    <a:pt x="3" y="210"/>
                    <a:pt x="0" y="207"/>
                    <a:pt x="0" y="204"/>
                  </a:cubicBezTo>
                  <a:cubicBezTo>
                    <a:pt x="0" y="6"/>
                    <a:pt x="0" y="6"/>
                    <a:pt x="0" y="6"/>
                  </a:cubicBezTo>
                  <a:cubicBezTo>
                    <a:pt x="0" y="3"/>
                    <a:pt x="3" y="0"/>
                    <a:pt x="6" y="0"/>
                  </a:cubicBezTo>
                  <a:cubicBezTo>
                    <a:pt x="62" y="0"/>
                    <a:pt x="120" y="13"/>
                    <a:pt x="138" y="34"/>
                  </a:cubicBezTo>
                  <a:cubicBezTo>
                    <a:pt x="157" y="13"/>
                    <a:pt x="214" y="0"/>
                    <a:pt x="270" y="0"/>
                  </a:cubicBezTo>
                  <a:cubicBezTo>
                    <a:pt x="274" y="0"/>
                    <a:pt x="276" y="3"/>
                    <a:pt x="276" y="6"/>
                  </a:cubicBezTo>
                  <a:cubicBezTo>
                    <a:pt x="276" y="204"/>
                    <a:pt x="276" y="204"/>
                    <a:pt x="276" y="204"/>
                  </a:cubicBezTo>
                  <a:cubicBezTo>
                    <a:pt x="276" y="207"/>
                    <a:pt x="274" y="210"/>
                    <a:pt x="270" y="210"/>
                  </a:cubicBezTo>
                  <a:cubicBezTo>
                    <a:pt x="266" y="210"/>
                    <a:pt x="259" y="210"/>
                    <a:pt x="259" y="210"/>
                  </a:cubicBezTo>
                  <a:cubicBezTo>
                    <a:pt x="258" y="198"/>
                    <a:pt x="258" y="198"/>
                    <a:pt x="258" y="198"/>
                  </a:cubicBezTo>
                  <a:cubicBezTo>
                    <a:pt x="258" y="198"/>
                    <a:pt x="261" y="198"/>
                    <a:pt x="264" y="198"/>
                  </a:cubicBezTo>
                  <a:cubicBezTo>
                    <a:pt x="264" y="12"/>
                    <a:pt x="264" y="12"/>
                    <a:pt x="264" y="12"/>
                  </a:cubicBezTo>
                  <a:cubicBezTo>
                    <a:pt x="196" y="13"/>
                    <a:pt x="144" y="32"/>
                    <a:pt x="144" y="48"/>
                  </a:cubicBezTo>
                  <a:cubicBezTo>
                    <a:pt x="144" y="51"/>
                    <a:pt x="142" y="54"/>
                    <a:pt x="138" y="54"/>
                  </a:cubicBezTo>
                  <a:cubicBezTo>
                    <a:pt x="135" y="54"/>
                    <a:pt x="132" y="51"/>
                    <a:pt x="132" y="48"/>
                  </a:cubicBezTo>
                  <a:cubicBezTo>
                    <a:pt x="132" y="32"/>
                    <a:pt x="80" y="13"/>
                    <a:pt x="12" y="12"/>
                  </a:cubicBezTo>
                  <a:cubicBezTo>
                    <a:pt x="12" y="198"/>
                    <a:pt x="12" y="198"/>
                    <a:pt x="12" y="198"/>
                  </a:cubicBezTo>
                  <a:cubicBezTo>
                    <a:pt x="46" y="198"/>
                    <a:pt x="79" y="204"/>
                    <a:pt x="105" y="215"/>
                  </a:cubicBezTo>
                  <a:cubicBezTo>
                    <a:pt x="108" y="216"/>
                    <a:pt x="109" y="219"/>
                    <a:pt x="108" y="223"/>
                  </a:cubicBezTo>
                  <a:cubicBezTo>
                    <a:pt x="107" y="225"/>
                    <a:pt x="105" y="226"/>
                    <a:pt x="102" y="226"/>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94" name="Google Shape;1294;p73"/>
            <p:cNvSpPr/>
            <p:nvPr/>
          </p:nvSpPr>
          <p:spPr>
            <a:xfrm>
              <a:off x="4676" y="3068"/>
              <a:ext cx="18" cy="27"/>
            </a:xfrm>
            <a:custGeom>
              <a:avLst/>
              <a:gdLst/>
              <a:ahLst/>
              <a:cxnLst/>
              <a:rect l="l" t="t" r="r" b="b"/>
              <a:pathLst>
                <a:path w="12" h="18" extrusionOk="0">
                  <a:moveTo>
                    <a:pt x="6" y="18"/>
                  </a:moveTo>
                  <a:cubicBezTo>
                    <a:pt x="3" y="18"/>
                    <a:pt x="0" y="15"/>
                    <a:pt x="0" y="12"/>
                  </a:cubicBezTo>
                  <a:cubicBezTo>
                    <a:pt x="0" y="6"/>
                    <a:pt x="0" y="6"/>
                    <a:pt x="0" y="6"/>
                  </a:cubicBezTo>
                  <a:cubicBezTo>
                    <a:pt x="0" y="3"/>
                    <a:pt x="3" y="0"/>
                    <a:pt x="6" y="0"/>
                  </a:cubicBezTo>
                  <a:cubicBezTo>
                    <a:pt x="10" y="0"/>
                    <a:pt x="12" y="3"/>
                    <a:pt x="12" y="6"/>
                  </a:cubicBezTo>
                  <a:cubicBezTo>
                    <a:pt x="12" y="12"/>
                    <a:pt x="12" y="12"/>
                    <a:pt x="12" y="12"/>
                  </a:cubicBezTo>
                  <a:cubicBezTo>
                    <a:pt x="12" y="15"/>
                    <a:pt x="10" y="18"/>
                    <a:pt x="6" y="18"/>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95" name="Google Shape;1295;p73"/>
            <p:cNvSpPr/>
            <p:nvPr/>
          </p:nvSpPr>
          <p:spPr>
            <a:xfrm>
              <a:off x="4517" y="3086"/>
              <a:ext cx="134" cy="40"/>
            </a:xfrm>
            <a:custGeom>
              <a:avLst/>
              <a:gdLst/>
              <a:ahLst/>
              <a:cxnLst/>
              <a:rect l="l" t="t" r="r" b="b"/>
              <a:pathLst>
                <a:path w="91" h="27" extrusionOk="0">
                  <a:moveTo>
                    <a:pt x="84" y="27"/>
                  </a:moveTo>
                  <a:cubicBezTo>
                    <a:pt x="84" y="27"/>
                    <a:pt x="83" y="27"/>
                    <a:pt x="82" y="27"/>
                  </a:cubicBezTo>
                  <a:cubicBezTo>
                    <a:pt x="63" y="19"/>
                    <a:pt x="36" y="14"/>
                    <a:pt x="6" y="12"/>
                  </a:cubicBezTo>
                  <a:cubicBezTo>
                    <a:pt x="3" y="12"/>
                    <a:pt x="0" y="9"/>
                    <a:pt x="0" y="6"/>
                  </a:cubicBezTo>
                  <a:cubicBezTo>
                    <a:pt x="1" y="2"/>
                    <a:pt x="4" y="0"/>
                    <a:pt x="7" y="0"/>
                  </a:cubicBezTo>
                  <a:cubicBezTo>
                    <a:pt x="38" y="2"/>
                    <a:pt x="66" y="8"/>
                    <a:pt x="87" y="15"/>
                  </a:cubicBezTo>
                  <a:cubicBezTo>
                    <a:pt x="90" y="17"/>
                    <a:pt x="91" y="20"/>
                    <a:pt x="90" y="23"/>
                  </a:cubicBezTo>
                  <a:cubicBezTo>
                    <a:pt x="89" y="25"/>
                    <a:pt x="87" y="27"/>
                    <a:pt x="84" y="27"/>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96" name="Google Shape;1296;p73"/>
            <p:cNvSpPr/>
            <p:nvPr/>
          </p:nvSpPr>
          <p:spPr>
            <a:xfrm>
              <a:off x="4517" y="3139"/>
              <a:ext cx="99" cy="30"/>
            </a:xfrm>
            <a:custGeom>
              <a:avLst/>
              <a:gdLst/>
              <a:ahLst/>
              <a:cxnLst/>
              <a:rect l="l" t="t" r="r" b="b"/>
              <a:pathLst>
                <a:path w="67" h="20" extrusionOk="0">
                  <a:moveTo>
                    <a:pt x="61" y="20"/>
                  </a:moveTo>
                  <a:cubicBezTo>
                    <a:pt x="60" y="20"/>
                    <a:pt x="60" y="20"/>
                    <a:pt x="59" y="20"/>
                  </a:cubicBezTo>
                  <a:cubicBezTo>
                    <a:pt x="44" y="16"/>
                    <a:pt x="25" y="13"/>
                    <a:pt x="6" y="12"/>
                  </a:cubicBezTo>
                  <a:cubicBezTo>
                    <a:pt x="3" y="12"/>
                    <a:pt x="0" y="9"/>
                    <a:pt x="0" y="6"/>
                  </a:cubicBezTo>
                  <a:cubicBezTo>
                    <a:pt x="1" y="2"/>
                    <a:pt x="4" y="0"/>
                    <a:pt x="7" y="0"/>
                  </a:cubicBezTo>
                  <a:cubicBezTo>
                    <a:pt x="27" y="1"/>
                    <a:pt x="46" y="4"/>
                    <a:pt x="62" y="8"/>
                  </a:cubicBezTo>
                  <a:cubicBezTo>
                    <a:pt x="65" y="9"/>
                    <a:pt x="67" y="12"/>
                    <a:pt x="67" y="15"/>
                  </a:cubicBezTo>
                  <a:cubicBezTo>
                    <a:pt x="66" y="18"/>
                    <a:pt x="63" y="20"/>
                    <a:pt x="61" y="2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97" name="Google Shape;1297;p73"/>
            <p:cNvSpPr/>
            <p:nvPr/>
          </p:nvSpPr>
          <p:spPr>
            <a:xfrm>
              <a:off x="4517" y="3192"/>
              <a:ext cx="80" cy="25"/>
            </a:xfrm>
            <a:custGeom>
              <a:avLst/>
              <a:gdLst/>
              <a:ahLst/>
              <a:cxnLst/>
              <a:rect l="l" t="t" r="r" b="b"/>
              <a:pathLst>
                <a:path w="54" h="17" extrusionOk="0">
                  <a:moveTo>
                    <a:pt x="48" y="17"/>
                  </a:moveTo>
                  <a:cubicBezTo>
                    <a:pt x="47" y="17"/>
                    <a:pt x="47" y="17"/>
                    <a:pt x="47" y="17"/>
                  </a:cubicBezTo>
                  <a:cubicBezTo>
                    <a:pt x="34" y="14"/>
                    <a:pt x="20" y="13"/>
                    <a:pt x="6" y="12"/>
                  </a:cubicBezTo>
                  <a:cubicBezTo>
                    <a:pt x="3" y="12"/>
                    <a:pt x="0" y="9"/>
                    <a:pt x="0" y="5"/>
                  </a:cubicBezTo>
                  <a:cubicBezTo>
                    <a:pt x="1" y="2"/>
                    <a:pt x="4" y="0"/>
                    <a:pt x="7" y="0"/>
                  </a:cubicBezTo>
                  <a:cubicBezTo>
                    <a:pt x="22" y="1"/>
                    <a:pt x="36" y="3"/>
                    <a:pt x="49" y="5"/>
                  </a:cubicBezTo>
                  <a:cubicBezTo>
                    <a:pt x="52" y="6"/>
                    <a:pt x="54" y="9"/>
                    <a:pt x="54" y="12"/>
                  </a:cubicBezTo>
                  <a:cubicBezTo>
                    <a:pt x="53" y="15"/>
                    <a:pt x="51" y="17"/>
                    <a:pt x="48" y="17"/>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98" name="Google Shape;1298;p73"/>
            <p:cNvSpPr/>
            <p:nvPr/>
          </p:nvSpPr>
          <p:spPr>
            <a:xfrm>
              <a:off x="4517" y="3245"/>
              <a:ext cx="83" cy="25"/>
            </a:xfrm>
            <a:custGeom>
              <a:avLst/>
              <a:gdLst/>
              <a:ahLst/>
              <a:cxnLst/>
              <a:rect l="l" t="t" r="r" b="b"/>
              <a:pathLst>
                <a:path w="56" h="17" extrusionOk="0">
                  <a:moveTo>
                    <a:pt x="50" y="17"/>
                  </a:moveTo>
                  <a:cubicBezTo>
                    <a:pt x="49" y="17"/>
                    <a:pt x="49" y="17"/>
                    <a:pt x="48" y="17"/>
                  </a:cubicBezTo>
                  <a:cubicBezTo>
                    <a:pt x="35" y="15"/>
                    <a:pt x="21" y="13"/>
                    <a:pt x="6" y="12"/>
                  </a:cubicBezTo>
                  <a:cubicBezTo>
                    <a:pt x="3" y="11"/>
                    <a:pt x="0" y="9"/>
                    <a:pt x="0" y="5"/>
                  </a:cubicBezTo>
                  <a:cubicBezTo>
                    <a:pt x="1" y="2"/>
                    <a:pt x="4" y="0"/>
                    <a:pt x="7" y="0"/>
                  </a:cubicBezTo>
                  <a:cubicBezTo>
                    <a:pt x="22" y="1"/>
                    <a:pt x="37" y="3"/>
                    <a:pt x="51" y="5"/>
                  </a:cubicBezTo>
                  <a:cubicBezTo>
                    <a:pt x="54" y="6"/>
                    <a:pt x="56" y="9"/>
                    <a:pt x="55" y="12"/>
                  </a:cubicBezTo>
                  <a:cubicBezTo>
                    <a:pt x="55" y="15"/>
                    <a:pt x="52" y="17"/>
                    <a:pt x="50" y="17"/>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299" name="Google Shape;1299;p73"/>
            <p:cNvSpPr/>
            <p:nvPr/>
          </p:nvSpPr>
          <p:spPr>
            <a:xfrm>
              <a:off x="4765" y="3086"/>
              <a:ext cx="90" cy="26"/>
            </a:xfrm>
            <a:custGeom>
              <a:avLst/>
              <a:gdLst/>
              <a:ahLst/>
              <a:cxnLst/>
              <a:rect l="l" t="t" r="r" b="b"/>
              <a:pathLst>
                <a:path w="61" h="18" extrusionOk="0">
                  <a:moveTo>
                    <a:pt x="7" y="18"/>
                  </a:moveTo>
                  <a:cubicBezTo>
                    <a:pt x="4" y="18"/>
                    <a:pt x="2" y="16"/>
                    <a:pt x="1" y="14"/>
                  </a:cubicBezTo>
                  <a:cubicBezTo>
                    <a:pt x="0" y="10"/>
                    <a:pt x="2" y="7"/>
                    <a:pt x="6" y="6"/>
                  </a:cubicBezTo>
                  <a:cubicBezTo>
                    <a:pt x="20" y="3"/>
                    <a:pt x="37" y="1"/>
                    <a:pt x="54" y="0"/>
                  </a:cubicBezTo>
                  <a:cubicBezTo>
                    <a:pt x="57" y="0"/>
                    <a:pt x="60" y="2"/>
                    <a:pt x="60" y="6"/>
                  </a:cubicBezTo>
                  <a:cubicBezTo>
                    <a:pt x="61" y="9"/>
                    <a:pt x="58" y="12"/>
                    <a:pt x="55" y="12"/>
                  </a:cubicBezTo>
                  <a:cubicBezTo>
                    <a:pt x="38" y="13"/>
                    <a:pt x="22" y="15"/>
                    <a:pt x="8" y="18"/>
                  </a:cubicBezTo>
                  <a:cubicBezTo>
                    <a:pt x="8" y="18"/>
                    <a:pt x="7" y="18"/>
                    <a:pt x="7" y="18"/>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00" name="Google Shape;1300;p73"/>
            <p:cNvSpPr/>
            <p:nvPr/>
          </p:nvSpPr>
          <p:spPr>
            <a:xfrm>
              <a:off x="4817" y="3139"/>
              <a:ext cx="38" cy="19"/>
            </a:xfrm>
            <a:custGeom>
              <a:avLst/>
              <a:gdLst/>
              <a:ahLst/>
              <a:cxnLst/>
              <a:rect l="l" t="t" r="r" b="b"/>
              <a:pathLst>
                <a:path w="26" h="13" extrusionOk="0">
                  <a:moveTo>
                    <a:pt x="6" y="13"/>
                  </a:moveTo>
                  <a:cubicBezTo>
                    <a:pt x="3" y="13"/>
                    <a:pt x="1" y="11"/>
                    <a:pt x="1" y="8"/>
                  </a:cubicBezTo>
                  <a:cubicBezTo>
                    <a:pt x="0" y="4"/>
                    <a:pt x="3" y="1"/>
                    <a:pt x="6" y="1"/>
                  </a:cubicBezTo>
                  <a:cubicBezTo>
                    <a:pt x="10" y="1"/>
                    <a:pt x="15" y="0"/>
                    <a:pt x="19" y="0"/>
                  </a:cubicBezTo>
                  <a:cubicBezTo>
                    <a:pt x="22" y="0"/>
                    <a:pt x="25" y="2"/>
                    <a:pt x="25" y="6"/>
                  </a:cubicBezTo>
                  <a:cubicBezTo>
                    <a:pt x="26" y="9"/>
                    <a:pt x="23" y="12"/>
                    <a:pt x="20" y="12"/>
                  </a:cubicBezTo>
                  <a:cubicBezTo>
                    <a:pt x="16" y="12"/>
                    <a:pt x="11" y="13"/>
                    <a:pt x="7" y="13"/>
                  </a:cubicBezTo>
                  <a:cubicBezTo>
                    <a:pt x="7" y="13"/>
                    <a:pt x="7" y="13"/>
                    <a:pt x="6" y="13"/>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01" name="Google Shape;1301;p73"/>
            <p:cNvSpPr/>
            <p:nvPr/>
          </p:nvSpPr>
          <p:spPr>
            <a:xfrm>
              <a:off x="4605" y="3112"/>
              <a:ext cx="231" cy="231"/>
            </a:xfrm>
            <a:custGeom>
              <a:avLst/>
              <a:gdLst/>
              <a:ahLst/>
              <a:cxnLst/>
              <a:rect l="l" t="t" r="r" b="b"/>
              <a:pathLst>
                <a:path w="156" h="156" extrusionOk="0">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2"/>
                  </a:moveTo>
                  <a:cubicBezTo>
                    <a:pt x="42" y="12"/>
                    <a:pt x="12" y="42"/>
                    <a:pt x="12" y="78"/>
                  </a:cubicBezTo>
                  <a:cubicBezTo>
                    <a:pt x="12" y="114"/>
                    <a:pt x="42" y="144"/>
                    <a:pt x="78" y="144"/>
                  </a:cubicBezTo>
                  <a:cubicBezTo>
                    <a:pt x="115" y="144"/>
                    <a:pt x="144" y="114"/>
                    <a:pt x="144" y="78"/>
                  </a:cubicBezTo>
                  <a:cubicBezTo>
                    <a:pt x="144" y="42"/>
                    <a:pt x="115" y="12"/>
                    <a:pt x="78" y="1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02" name="Google Shape;1302;p73"/>
            <p:cNvSpPr/>
            <p:nvPr/>
          </p:nvSpPr>
          <p:spPr>
            <a:xfrm>
              <a:off x="4787" y="3293"/>
              <a:ext cx="122" cy="119"/>
            </a:xfrm>
            <a:custGeom>
              <a:avLst/>
              <a:gdLst/>
              <a:ahLst/>
              <a:cxnLst/>
              <a:rect l="l" t="t" r="r" b="b"/>
              <a:pathLst>
                <a:path w="82" h="81" extrusionOk="0">
                  <a:moveTo>
                    <a:pt x="75" y="81"/>
                  </a:moveTo>
                  <a:cubicBezTo>
                    <a:pt x="74" y="81"/>
                    <a:pt x="72" y="81"/>
                    <a:pt x="71" y="80"/>
                  </a:cubicBezTo>
                  <a:cubicBezTo>
                    <a:pt x="2" y="11"/>
                    <a:pt x="2" y="11"/>
                    <a:pt x="2" y="11"/>
                  </a:cubicBezTo>
                  <a:cubicBezTo>
                    <a:pt x="0" y="9"/>
                    <a:pt x="0" y="5"/>
                    <a:pt x="2" y="3"/>
                  </a:cubicBezTo>
                  <a:cubicBezTo>
                    <a:pt x="5" y="0"/>
                    <a:pt x="9" y="0"/>
                    <a:pt x="11" y="3"/>
                  </a:cubicBezTo>
                  <a:cubicBezTo>
                    <a:pt x="80" y="71"/>
                    <a:pt x="80" y="71"/>
                    <a:pt x="80" y="71"/>
                  </a:cubicBezTo>
                  <a:cubicBezTo>
                    <a:pt x="82" y="73"/>
                    <a:pt x="82" y="77"/>
                    <a:pt x="80" y="80"/>
                  </a:cubicBezTo>
                  <a:cubicBezTo>
                    <a:pt x="79" y="81"/>
                    <a:pt x="77" y="81"/>
                    <a:pt x="75" y="8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03" name="Google Shape;1303;p73"/>
            <p:cNvSpPr/>
            <p:nvPr/>
          </p:nvSpPr>
          <p:spPr>
            <a:xfrm>
              <a:off x="4676" y="3183"/>
              <a:ext cx="89" cy="53"/>
            </a:xfrm>
            <a:custGeom>
              <a:avLst/>
              <a:gdLst/>
              <a:ahLst/>
              <a:cxnLst/>
              <a:rect l="l" t="t" r="r" b="b"/>
              <a:pathLst>
                <a:path w="60" h="36" extrusionOk="0">
                  <a:moveTo>
                    <a:pt x="54" y="36"/>
                  </a:moveTo>
                  <a:cubicBezTo>
                    <a:pt x="51" y="36"/>
                    <a:pt x="48" y="33"/>
                    <a:pt x="48" y="30"/>
                  </a:cubicBezTo>
                  <a:cubicBezTo>
                    <a:pt x="48" y="12"/>
                    <a:pt x="48" y="12"/>
                    <a:pt x="48" y="12"/>
                  </a:cubicBezTo>
                  <a:cubicBezTo>
                    <a:pt x="12" y="12"/>
                    <a:pt x="12" y="12"/>
                    <a:pt x="12" y="12"/>
                  </a:cubicBezTo>
                  <a:cubicBezTo>
                    <a:pt x="12" y="30"/>
                    <a:pt x="12" y="30"/>
                    <a:pt x="12" y="30"/>
                  </a:cubicBezTo>
                  <a:cubicBezTo>
                    <a:pt x="12" y="33"/>
                    <a:pt x="10" y="36"/>
                    <a:pt x="6" y="36"/>
                  </a:cubicBezTo>
                  <a:cubicBezTo>
                    <a:pt x="3" y="36"/>
                    <a:pt x="0" y="33"/>
                    <a:pt x="0" y="30"/>
                  </a:cubicBezTo>
                  <a:cubicBezTo>
                    <a:pt x="0" y="6"/>
                    <a:pt x="0" y="6"/>
                    <a:pt x="0" y="6"/>
                  </a:cubicBezTo>
                  <a:cubicBezTo>
                    <a:pt x="0" y="3"/>
                    <a:pt x="3" y="0"/>
                    <a:pt x="6" y="0"/>
                  </a:cubicBezTo>
                  <a:cubicBezTo>
                    <a:pt x="54" y="0"/>
                    <a:pt x="54" y="0"/>
                    <a:pt x="54" y="0"/>
                  </a:cubicBezTo>
                  <a:cubicBezTo>
                    <a:pt x="58" y="0"/>
                    <a:pt x="60" y="3"/>
                    <a:pt x="60" y="6"/>
                  </a:cubicBezTo>
                  <a:cubicBezTo>
                    <a:pt x="60" y="30"/>
                    <a:pt x="60" y="30"/>
                    <a:pt x="60" y="30"/>
                  </a:cubicBezTo>
                  <a:cubicBezTo>
                    <a:pt x="60" y="33"/>
                    <a:pt x="58" y="36"/>
                    <a:pt x="54" y="36"/>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04" name="Google Shape;1304;p73"/>
            <p:cNvSpPr/>
            <p:nvPr/>
          </p:nvSpPr>
          <p:spPr>
            <a:xfrm>
              <a:off x="4712" y="3183"/>
              <a:ext cx="18" cy="107"/>
            </a:xfrm>
            <a:custGeom>
              <a:avLst/>
              <a:gdLst/>
              <a:ahLst/>
              <a:cxnLst/>
              <a:rect l="l" t="t" r="r" b="b"/>
              <a:pathLst>
                <a:path w="12" h="72" extrusionOk="0">
                  <a:moveTo>
                    <a:pt x="6" y="72"/>
                  </a:moveTo>
                  <a:cubicBezTo>
                    <a:pt x="3" y="72"/>
                    <a:pt x="0" y="69"/>
                    <a:pt x="0" y="66"/>
                  </a:cubicBezTo>
                  <a:cubicBezTo>
                    <a:pt x="0" y="6"/>
                    <a:pt x="0" y="6"/>
                    <a:pt x="0" y="6"/>
                  </a:cubicBezTo>
                  <a:cubicBezTo>
                    <a:pt x="0" y="3"/>
                    <a:pt x="3" y="0"/>
                    <a:pt x="6" y="0"/>
                  </a:cubicBezTo>
                  <a:cubicBezTo>
                    <a:pt x="10" y="0"/>
                    <a:pt x="12" y="3"/>
                    <a:pt x="12" y="6"/>
                  </a:cubicBezTo>
                  <a:cubicBezTo>
                    <a:pt x="12" y="66"/>
                    <a:pt x="12" y="66"/>
                    <a:pt x="12" y="66"/>
                  </a:cubicBezTo>
                  <a:cubicBezTo>
                    <a:pt x="12" y="69"/>
                    <a:pt x="10" y="72"/>
                    <a:pt x="6" y="7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05" name="Google Shape;1305;p73"/>
            <p:cNvSpPr/>
            <p:nvPr/>
          </p:nvSpPr>
          <p:spPr>
            <a:xfrm>
              <a:off x="4685" y="3272"/>
              <a:ext cx="71" cy="18"/>
            </a:xfrm>
            <a:custGeom>
              <a:avLst/>
              <a:gdLst/>
              <a:ahLst/>
              <a:cxnLst/>
              <a:rect l="l" t="t" r="r" b="b"/>
              <a:pathLst>
                <a:path w="48" h="12" extrusionOk="0">
                  <a:moveTo>
                    <a:pt x="42" y="12"/>
                  </a:moveTo>
                  <a:cubicBezTo>
                    <a:pt x="6" y="12"/>
                    <a:pt x="6" y="12"/>
                    <a:pt x="6" y="12"/>
                  </a:cubicBezTo>
                  <a:cubicBezTo>
                    <a:pt x="3" y="12"/>
                    <a:pt x="0" y="9"/>
                    <a:pt x="0" y="6"/>
                  </a:cubicBezTo>
                  <a:cubicBezTo>
                    <a:pt x="0" y="2"/>
                    <a:pt x="3" y="0"/>
                    <a:pt x="6" y="0"/>
                  </a:cubicBezTo>
                  <a:cubicBezTo>
                    <a:pt x="42" y="0"/>
                    <a:pt x="42" y="0"/>
                    <a:pt x="42" y="0"/>
                  </a:cubicBezTo>
                  <a:cubicBezTo>
                    <a:pt x="46" y="0"/>
                    <a:pt x="48" y="2"/>
                    <a:pt x="48" y="6"/>
                  </a:cubicBezTo>
                  <a:cubicBezTo>
                    <a:pt x="48" y="9"/>
                    <a:pt x="46" y="12"/>
                    <a:pt x="42" y="1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grpSp>
      <p:sp>
        <p:nvSpPr>
          <p:cNvPr id="1306" name="Google Shape;1306;p73"/>
          <p:cNvSpPr/>
          <p:nvPr/>
        </p:nvSpPr>
        <p:spPr>
          <a:xfrm>
            <a:off x="5920460" y="4541690"/>
            <a:ext cx="1748400" cy="1503900"/>
          </a:xfrm>
          <a:prstGeom prst="rect">
            <a:avLst/>
          </a:prstGeom>
          <a:solidFill>
            <a:schemeClr val="lt1"/>
          </a:solidFill>
          <a:ln w="9525" cap="flat" cmpd="sng">
            <a:solidFill>
              <a:srgbClr val="D9D9D9"/>
            </a:solidFill>
            <a:prstDash val="solid"/>
            <a:round/>
            <a:headEnd type="none" w="sm" len="sm"/>
            <a:tailEnd type="none" w="sm" len="sm"/>
          </a:ln>
          <a:effectLst>
            <a:outerShdw blurRad="32374" dist="24281" dir="2700000" algn="tl" rotWithShape="0">
              <a:srgbClr val="000000">
                <a:alpha val="40000"/>
              </a:srgbClr>
            </a:outerShdw>
          </a:effectLst>
        </p:spPr>
        <p:txBody>
          <a:bodyPr spcFirstLastPara="1" wrap="square" lIns="58250" tIns="58250" rIns="58250" bIns="58250" anchor="t" anchorCtr="0">
            <a:noAutofit/>
          </a:bodyPr>
          <a:lstStyle/>
          <a:p>
            <a:pPr marL="0" marR="0" lvl="0" indent="0" algn="l" rtl="0">
              <a:lnSpc>
                <a:spcPct val="100000"/>
              </a:lnSpc>
              <a:spcBef>
                <a:spcPts val="0"/>
              </a:spcBef>
              <a:spcAft>
                <a:spcPts val="0"/>
              </a:spcAft>
              <a:buClr>
                <a:srgbClr val="000000"/>
              </a:buClr>
              <a:buSzPts val="892"/>
              <a:buFont typeface="Arial"/>
              <a:buNone/>
            </a:pPr>
            <a:r>
              <a:rPr lang="en-US" sz="1100">
                <a:solidFill>
                  <a:srgbClr val="0C5ADB"/>
                </a:solidFill>
                <a:latin typeface="Roboto Condensed"/>
                <a:ea typeface="Roboto Condensed"/>
                <a:cs typeface="Roboto Condensed"/>
                <a:sym typeface="Roboto Condensed"/>
              </a:rPr>
              <a:t>Agent Registry </a:t>
            </a:r>
            <a:r>
              <a:rPr lang="en-US" sz="1100" i="0" u="none" strike="noStrike" cap="none">
                <a:solidFill>
                  <a:srgbClr val="0C5ADB"/>
                </a:solidFill>
                <a:latin typeface="Roboto Condensed"/>
                <a:ea typeface="Roboto Condensed"/>
                <a:cs typeface="Roboto Condensed"/>
                <a:sym typeface="Roboto Condensed"/>
              </a:rPr>
              <a:t>(</a:t>
            </a:r>
            <a:r>
              <a:rPr lang="en-US" sz="1100">
                <a:solidFill>
                  <a:srgbClr val="0C5ADB"/>
                </a:solidFill>
                <a:latin typeface="Roboto Condensed"/>
                <a:ea typeface="Roboto Condensed"/>
                <a:cs typeface="Roboto Condensed"/>
                <a:sym typeface="Roboto Condensed"/>
              </a:rPr>
              <a:t>2</a:t>
            </a:r>
            <a:r>
              <a:rPr lang="en-US" sz="1100" i="0" u="none" strike="noStrike" cap="none">
                <a:solidFill>
                  <a:srgbClr val="0C5ADB"/>
                </a:solidFill>
                <a:latin typeface="Roboto Condensed"/>
                <a:ea typeface="Roboto Condensed"/>
                <a:cs typeface="Roboto Condensed"/>
                <a:sym typeface="Roboto Condensed"/>
              </a:rPr>
              <a:t>)</a:t>
            </a:r>
            <a:endParaRPr sz="110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574"/>
              <a:buFont typeface="Arial"/>
              <a:buNone/>
            </a:pPr>
            <a:br>
              <a:rPr lang="en-US" sz="1100" i="0" u="none" strike="noStrike" cap="none">
                <a:solidFill>
                  <a:srgbClr val="000000"/>
                </a:solidFill>
                <a:latin typeface="Roboto Condensed"/>
                <a:ea typeface="Roboto Condensed"/>
                <a:cs typeface="Roboto Condensed"/>
                <a:sym typeface="Roboto Condensed"/>
              </a:rPr>
            </a:br>
            <a:endParaRPr sz="1100" i="0" u="none" strike="noStrike" cap="none">
              <a:solidFill>
                <a:srgbClr val="000000"/>
              </a:solidFill>
              <a:latin typeface="Roboto Condensed"/>
              <a:ea typeface="Roboto Condensed"/>
              <a:cs typeface="Roboto Condensed"/>
              <a:sym typeface="Roboto Condensed"/>
            </a:endParaRPr>
          </a:p>
        </p:txBody>
      </p:sp>
      <p:sp>
        <p:nvSpPr>
          <p:cNvPr id="1307" name="Google Shape;1307;p73"/>
          <p:cNvSpPr/>
          <p:nvPr/>
        </p:nvSpPr>
        <p:spPr>
          <a:xfrm>
            <a:off x="6393073" y="3699194"/>
            <a:ext cx="914400" cy="8424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308" name="Google Shape;1308;p73"/>
          <p:cNvGrpSpPr/>
          <p:nvPr/>
        </p:nvGrpSpPr>
        <p:grpSpPr>
          <a:xfrm>
            <a:off x="6569025" y="3923247"/>
            <a:ext cx="508321" cy="482304"/>
            <a:chOff x="4481" y="3006"/>
            <a:chExt cx="428" cy="406"/>
          </a:xfrm>
        </p:grpSpPr>
        <p:sp>
          <p:nvSpPr>
            <p:cNvPr id="1309" name="Google Shape;1309;p73"/>
            <p:cNvSpPr/>
            <p:nvPr/>
          </p:nvSpPr>
          <p:spPr>
            <a:xfrm>
              <a:off x="4481" y="3006"/>
              <a:ext cx="408" cy="334"/>
            </a:xfrm>
            <a:custGeom>
              <a:avLst/>
              <a:gdLst/>
              <a:ahLst/>
              <a:cxnLst/>
              <a:rect l="l" t="t" r="r" b="b"/>
              <a:pathLst>
                <a:path w="276" h="226" extrusionOk="0">
                  <a:moveTo>
                    <a:pt x="102" y="226"/>
                  </a:moveTo>
                  <a:cubicBezTo>
                    <a:pt x="102" y="226"/>
                    <a:pt x="101" y="226"/>
                    <a:pt x="100" y="226"/>
                  </a:cubicBezTo>
                  <a:cubicBezTo>
                    <a:pt x="74" y="216"/>
                    <a:pt x="40" y="210"/>
                    <a:pt x="6" y="210"/>
                  </a:cubicBezTo>
                  <a:cubicBezTo>
                    <a:pt x="3" y="210"/>
                    <a:pt x="0" y="207"/>
                    <a:pt x="0" y="204"/>
                  </a:cubicBezTo>
                  <a:cubicBezTo>
                    <a:pt x="0" y="6"/>
                    <a:pt x="0" y="6"/>
                    <a:pt x="0" y="6"/>
                  </a:cubicBezTo>
                  <a:cubicBezTo>
                    <a:pt x="0" y="3"/>
                    <a:pt x="3" y="0"/>
                    <a:pt x="6" y="0"/>
                  </a:cubicBezTo>
                  <a:cubicBezTo>
                    <a:pt x="62" y="0"/>
                    <a:pt x="120" y="13"/>
                    <a:pt x="138" y="34"/>
                  </a:cubicBezTo>
                  <a:cubicBezTo>
                    <a:pt x="157" y="13"/>
                    <a:pt x="214" y="0"/>
                    <a:pt x="270" y="0"/>
                  </a:cubicBezTo>
                  <a:cubicBezTo>
                    <a:pt x="274" y="0"/>
                    <a:pt x="276" y="3"/>
                    <a:pt x="276" y="6"/>
                  </a:cubicBezTo>
                  <a:cubicBezTo>
                    <a:pt x="276" y="204"/>
                    <a:pt x="276" y="204"/>
                    <a:pt x="276" y="204"/>
                  </a:cubicBezTo>
                  <a:cubicBezTo>
                    <a:pt x="276" y="207"/>
                    <a:pt x="274" y="210"/>
                    <a:pt x="270" y="210"/>
                  </a:cubicBezTo>
                  <a:cubicBezTo>
                    <a:pt x="266" y="210"/>
                    <a:pt x="259" y="210"/>
                    <a:pt x="259" y="210"/>
                  </a:cubicBezTo>
                  <a:cubicBezTo>
                    <a:pt x="258" y="198"/>
                    <a:pt x="258" y="198"/>
                    <a:pt x="258" y="198"/>
                  </a:cubicBezTo>
                  <a:cubicBezTo>
                    <a:pt x="258" y="198"/>
                    <a:pt x="261" y="198"/>
                    <a:pt x="264" y="198"/>
                  </a:cubicBezTo>
                  <a:cubicBezTo>
                    <a:pt x="264" y="12"/>
                    <a:pt x="264" y="12"/>
                    <a:pt x="264" y="12"/>
                  </a:cubicBezTo>
                  <a:cubicBezTo>
                    <a:pt x="196" y="13"/>
                    <a:pt x="144" y="32"/>
                    <a:pt x="144" y="48"/>
                  </a:cubicBezTo>
                  <a:cubicBezTo>
                    <a:pt x="144" y="51"/>
                    <a:pt x="142" y="54"/>
                    <a:pt x="138" y="54"/>
                  </a:cubicBezTo>
                  <a:cubicBezTo>
                    <a:pt x="135" y="54"/>
                    <a:pt x="132" y="51"/>
                    <a:pt x="132" y="48"/>
                  </a:cubicBezTo>
                  <a:cubicBezTo>
                    <a:pt x="132" y="32"/>
                    <a:pt x="80" y="13"/>
                    <a:pt x="12" y="12"/>
                  </a:cubicBezTo>
                  <a:cubicBezTo>
                    <a:pt x="12" y="198"/>
                    <a:pt x="12" y="198"/>
                    <a:pt x="12" y="198"/>
                  </a:cubicBezTo>
                  <a:cubicBezTo>
                    <a:pt x="46" y="198"/>
                    <a:pt x="79" y="204"/>
                    <a:pt x="105" y="215"/>
                  </a:cubicBezTo>
                  <a:cubicBezTo>
                    <a:pt x="108" y="216"/>
                    <a:pt x="109" y="219"/>
                    <a:pt x="108" y="223"/>
                  </a:cubicBezTo>
                  <a:cubicBezTo>
                    <a:pt x="107" y="225"/>
                    <a:pt x="105" y="226"/>
                    <a:pt x="102" y="226"/>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10" name="Google Shape;1310;p73"/>
            <p:cNvSpPr/>
            <p:nvPr/>
          </p:nvSpPr>
          <p:spPr>
            <a:xfrm>
              <a:off x="4676" y="3068"/>
              <a:ext cx="18" cy="27"/>
            </a:xfrm>
            <a:custGeom>
              <a:avLst/>
              <a:gdLst/>
              <a:ahLst/>
              <a:cxnLst/>
              <a:rect l="l" t="t" r="r" b="b"/>
              <a:pathLst>
                <a:path w="12" h="18" extrusionOk="0">
                  <a:moveTo>
                    <a:pt x="6" y="18"/>
                  </a:moveTo>
                  <a:cubicBezTo>
                    <a:pt x="3" y="18"/>
                    <a:pt x="0" y="15"/>
                    <a:pt x="0" y="12"/>
                  </a:cubicBezTo>
                  <a:cubicBezTo>
                    <a:pt x="0" y="6"/>
                    <a:pt x="0" y="6"/>
                    <a:pt x="0" y="6"/>
                  </a:cubicBezTo>
                  <a:cubicBezTo>
                    <a:pt x="0" y="3"/>
                    <a:pt x="3" y="0"/>
                    <a:pt x="6" y="0"/>
                  </a:cubicBezTo>
                  <a:cubicBezTo>
                    <a:pt x="10" y="0"/>
                    <a:pt x="12" y="3"/>
                    <a:pt x="12" y="6"/>
                  </a:cubicBezTo>
                  <a:cubicBezTo>
                    <a:pt x="12" y="12"/>
                    <a:pt x="12" y="12"/>
                    <a:pt x="12" y="12"/>
                  </a:cubicBezTo>
                  <a:cubicBezTo>
                    <a:pt x="12" y="15"/>
                    <a:pt x="10" y="18"/>
                    <a:pt x="6" y="18"/>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11" name="Google Shape;1311;p73"/>
            <p:cNvSpPr/>
            <p:nvPr/>
          </p:nvSpPr>
          <p:spPr>
            <a:xfrm>
              <a:off x="4517" y="3086"/>
              <a:ext cx="134" cy="40"/>
            </a:xfrm>
            <a:custGeom>
              <a:avLst/>
              <a:gdLst/>
              <a:ahLst/>
              <a:cxnLst/>
              <a:rect l="l" t="t" r="r" b="b"/>
              <a:pathLst>
                <a:path w="91" h="27" extrusionOk="0">
                  <a:moveTo>
                    <a:pt x="84" y="27"/>
                  </a:moveTo>
                  <a:cubicBezTo>
                    <a:pt x="84" y="27"/>
                    <a:pt x="83" y="27"/>
                    <a:pt x="82" y="27"/>
                  </a:cubicBezTo>
                  <a:cubicBezTo>
                    <a:pt x="63" y="19"/>
                    <a:pt x="36" y="14"/>
                    <a:pt x="6" y="12"/>
                  </a:cubicBezTo>
                  <a:cubicBezTo>
                    <a:pt x="3" y="12"/>
                    <a:pt x="0" y="9"/>
                    <a:pt x="0" y="6"/>
                  </a:cubicBezTo>
                  <a:cubicBezTo>
                    <a:pt x="1" y="2"/>
                    <a:pt x="4" y="0"/>
                    <a:pt x="7" y="0"/>
                  </a:cubicBezTo>
                  <a:cubicBezTo>
                    <a:pt x="38" y="2"/>
                    <a:pt x="66" y="8"/>
                    <a:pt x="87" y="15"/>
                  </a:cubicBezTo>
                  <a:cubicBezTo>
                    <a:pt x="90" y="17"/>
                    <a:pt x="91" y="20"/>
                    <a:pt x="90" y="23"/>
                  </a:cubicBezTo>
                  <a:cubicBezTo>
                    <a:pt x="89" y="25"/>
                    <a:pt x="87" y="27"/>
                    <a:pt x="84" y="27"/>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12" name="Google Shape;1312;p73"/>
            <p:cNvSpPr/>
            <p:nvPr/>
          </p:nvSpPr>
          <p:spPr>
            <a:xfrm>
              <a:off x="4517" y="3139"/>
              <a:ext cx="99" cy="30"/>
            </a:xfrm>
            <a:custGeom>
              <a:avLst/>
              <a:gdLst/>
              <a:ahLst/>
              <a:cxnLst/>
              <a:rect l="l" t="t" r="r" b="b"/>
              <a:pathLst>
                <a:path w="67" h="20" extrusionOk="0">
                  <a:moveTo>
                    <a:pt x="61" y="20"/>
                  </a:moveTo>
                  <a:cubicBezTo>
                    <a:pt x="60" y="20"/>
                    <a:pt x="60" y="20"/>
                    <a:pt x="59" y="20"/>
                  </a:cubicBezTo>
                  <a:cubicBezTo>
                    <a:pt x="44" y="16"/>
                    <a:pt x="25" y="13"/>
                    <a:pt x="6" y="12"/>
                  </a:cubicBezTo>
                  <a:cubicBezTo>
                    <a:pt x="3" y="12"/>
                    <a:pt x="0" y="9"/>
                    <a:pt x="0" y="6"/>
                  </a:cubicBezTo>
                  <a:cubicBezTo>
                    <a:pt x="1" y="2"/>
                    <a:pt x="4" y="0"/>
                    <a:pt x="7" y="0"/>
                  </a:cubicBezTo>
                  <a:cubicBezTo>
                    <a:pt x="27" y="1"/>
                    <a:pt x="46" y="4"/>
                    <a:pt x="62" y="8"/>
                  </a:cubicBezTo>
                  <a:cubicBezTo>
                    <a:pt x="65" y="9"/>
                    <a:pt x="67" y="12"/>
                    <a:pt x="67" y="15"/>
                  </a:cubicBezTo>
                  <a:cubicBezTo>
                    <a:pt x="66" y="18"/>
                    <a:pt x="63" y="20"/>
                    <a:pt x="61" y="2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13" name="Google Shape;1313;p73"/>
            <p:cNvSpPr/>
            <p:nvPr/>
          </p:nvSpPr>
          <p:spPr>
            <a:xfrm>
              <a:off x="4517" y="3192"/>
              <a:ext cx="80" cy="25"/>
            </a:xfrm>
            <a:custGeom>
              <a:avLst/>
              <a:gdLst/>
              <a:ahLst/>
              <a:cxnLst/>
              <a:rect l="l" t="t" r="r" b="b"/>
              <a:pathLst>
                <a:path w="54" h="17" extrusionOk="0">
                  <a:moveTo>
                    <a:pt x="48" y="17"/>
                  </a:moveTo>
                  <a:cubicBezTo>
                    <a:pt x="47" y="17"/>
                    <a:pt x="47" y="17"/>
                    <a:pt x="47" y="17"/>
                  </a:cubicBezTo>
                  <a:cubicBezTo>
                    <a:pt x="34" y="14"/>
                    <a:pt x="20" y="13"/>
                    <a:pt x="6" y="12"/>
                  </a:cubicBezTo>
                  <a:cubicBezTo>
                    <a:pt x="3" y="12"/>
                    <a:pt x="0" y="9"/>
                    <a:pt x="0" y="5"/>
                  </a:cubicBezTo>
                  <a:cubicBezTo>
                    <a:pt x="1" y="2"/>
                    <a:pt x="4" y="0"/>
                    <a:pt x="7" y="0"/>
                  </a:cubicBezTo>
                  <a:cubicBezTo>
                    <a:pt x="22" y="1"/>
                    <a:pt x="36" y="3"/>
                    <a:pt x="49" y="5"/>
                  </a:cubicBezTo>
                  <a:cubicBezTo>
                    <a:pt x="52" y="6"/>
                    <a:pt x="54" y="9"/>
                    <a:pt x="54" y="12"/>
                  </a:cubicBezTo>
                  <a:cubicBezTo>
                    <a:pt x="53" y="15"/>
                    <a:pt x="51" y="17"/>
                    <a:pt x="48" y="17"/>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14" name="Google Shape;1314;p73"/>
            <p:cNvSpPr/>
            <p:nvPr/>
          </p:nvSpPr>
          <p:spPr>
            <a:xfrm>
              <a:off x="4517" y="3245"/>
              <a:ext cx="83" cy="25"/>
            </a:xfrm>
            <a:custGeom>
              <a:avLst/>
              <a:gdLst/>
              <a:ahLst/>
              <a:cxnLst/>
              <a:rect l="l" t="t" r="r" b="b"/>
              <a:pathLst>
                <a:path w="56" h="17" extrusionOk="0">
                  <a:moveTo>
                    <a:pt x="50" y="17"/>
                  </a:moveTo>
                  <a:cubicBezTo>
                    <a:pt x="49" y="17"/>
                    <a:pt x="49" y="17"/>
                    <a:pt x="48" y="17"/>
                  </a:cubicBezTo>
                  <a:cubicBezTo>
                    <a:pt x="35" y="15"/>
                    <a:pt x="21" y="13"/>
                    <a:pt x="6" y="12"/>
                  </a:cubicBezTo>
                  <a:cubicBezTo>
                    <a:pt x="3" y="11"/>
                    <a:pt x="0" y="9"/>
                    <a:pt x="0" y="5"/>
                  </a:cubicBezTo>
                  <a:cubicBezTo>
                    <a:pt x="1" y="2"/>
                    <a:pt x="4" y="0"/>
                    <a:pt x="7" y="0"/>
                  </a:cubicBezTo>
                  <a:cubicBezTo>
                    <a:pt x="22" y="1"/>
                    <a:pt x="37" y="3"/>
                    <a:pt x="51" y="5"/>
                  </a:cubicBezTo>
                  <a:cubicBezTo>
                    <a:pt x="54" y="6"/>
                    <a:pt x="56" y="9"/>
                    <a:pt x="55" y="12"/>
                  </a:cubicBezTo>
                  <a:cubicBezTo>
                    <a:pt x="55" y="15"/>
                    <a:pt x="52" y="17"/>
                    <a:pt x="50" y="17"/>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15" name="Google Shape;1315;p73"/>
            <p:cNvSpPr/>
            <p:nvPr/>
          </p:nvSpPr>
          <p:spPr>
            <a:xfrm>
              <a:off x="4765" y="3086"/>
              <a:ext cx="90" cy="26"/>
            </a:xfrm>
            <a:custGeom>
              <a:avLst/>
              <a:gdLst/>
              <a:ahLst/>
              <a:cxnLst/>
              <a:rect l="l" t="t" r="r" b="b"/>
              <a:pathLst>
                <a:path w="61" h="18" extrusionOk="0">
                  <a:moveTo>
                    <a:pt x="7" y="18"/>
                  </a:moveTo>
                  <a:cubicBezTo>
                    <a:pt x="4" y="18"/>
                    <a:pt x="2" y="16"/>
                    <a:pt x="1" y="14"/>
                  </a:cubicBezTo>
                  <a:cubicBezTo>
                    <a:pt x="0" y="10"/>
                    <a:pt x="2" y="7"/>
                    <a:pt x="6" y="6"/>
                  </a:cubicBezTo>
                  <a:cubicBezTo>
                    <a:pt x="20" y="3"/>
                    <a:pt x="37" y="1"/>
                    <a:pt x="54" y="0"/>
                  </a:cubicBezTo>
                  <a:cubicBezTo>
                    <a:pt x="57" y="0"/>
                    <a:pt x="60" y="2"/>
                    <a:pt x="60" y="6"/>
                  </a:cubicBezTo>
                  <a:cubicBezTo>
                    <a:pt x="61" y="9"/>
                    <a:pt x="58" y="12"/>
                    <a:pt x="55" y="12"/>
                  </a:cubicBezTo>
                  <a:cubicBezTo>
                    <a:pt x="38" y="13"/>
                    <a:pt x="22" y="15"/>
                    <a:pt x="8" y="18"/>
                  </a:cubicBezTo>
                  <a:cubicBezTo>
                    <a:pt x="8" y="18"/>
                    <a:pt x="7" y="18"/>
                    <a:pt x="7" y="18"/>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16" name="Google Shape;1316;p73"/>
            <p:cNvSpPr/>
            <p:nvPr/>
          </p:nvSpPr>
          <p:spPr>
            <a:xfrm>
              <a:off x="4817" y="3139"/>
              <a:ext cx="38" cy="19"/>
            </a:xfrm>
            <a:custGeom>
              <a:avLst/>
              <a:gdLst/>
              <a:ahLst/>
              <a:cxnLst/>
              <a:rect l="l" t="t" r="r" b="b"/>
              <a:pathLst>
                <a:path w="26" h="13" extrusionOk="0">
                  <a:moveTo>
                    <a:pt x="6" y="13"/>
                  </a:moveTo>
                  <a:cubicBezTo>
                    <a:pt x="3" y="13"/>
                    <a:pt x="1" y="11"/>
                    <a:pt x="1" y="8"/>
                  </a:cubicBezTo>
                  <a:cubicBezTo>
                    <a:pt x="0" y="4"/>
                    <a:pt x="3" y="1"/>
                    <a:pt x="6" y="1"/>
                  </a:cubicBezTo>
                  <a:cubicBezTo>
                    <a:pt x="10" y="1"/>
                    <a:pt x="15" y="0"/>
                    <a:pt x="19" y="0"/>
                  </a:cubicBezTo>
                  <a:cubicBezTo>
                    <a:pt x="22" y="0"/>
                    <a:pt x="25" y="2"/>
                    <a:pt x="25" y="6"/>
                  </a:cubicBezTo>
                  <a:cubicBezTo>
                    <a:pt x="26" y="9"/>
                    <a:pt x="23" y="12"/>
                    <a:pt x="20" y="12"/>
                  </a:cubicBezTo>
                  <a:cubicBezTo>
                    <a:pt x="16" y="12"/>
                    <a:pt x="11" y="13"/>
                    <a:pt x="7" y="13"/>
                  </a:cubicBezTo>
                  <a:cubicBezTo>
                    <a:pt x="7" y="13"/>
                    <a:pt x="7" y="13"/>
                    <a:pt x="6" y="13"/>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17" name="Google Shape;1317;p73"/>
            <p:cNvSpPr/>
            <p:nvPr/>
          </p:nvSpPr>
          <p:spPr>
            <a:xfrm>
              <a:off x="4605" y="3112"/>
              <a:ext cx="231" cy="231"/>
            </a:xfrm>
            <a:custGeom>
              <a:avLst/>
              <a:gdLst/>
              <a:ahLst/>
              <a:cxnLst/>
              <a:rect l="l" t="t" r="r" b="b"/>
              <a:pathLst>
                <a:path w="156" h="156" extrusionOk="0">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2"/>
                  </a:moveTo>
                  <a:cubicBezTo>
                    <a:pt x="42" y="12"/>
                    <a:pt x="12" y="42"/>
                    <a:pt x="12" y="78"/>
                  </a:cubicBezTo>
                  <a:cubicBezTo>
                    <a:pt x="12" y="114"/>
                    <a:pt x="42" y="144"/>
                    <a:pt x="78" y="144"/>
                  </a:cubicBezTo>
                  <a:cubicBezTo>
                    <a:pt x="115" y="144"/>
                    <a:pt x="144" y="114"/>
                    <a:pt x="144" y="78"/>
                  </a:cubicBezTo>
                  <a:cubicBezTo>
                    <a:pt x="144" y="42"/>
                    <a:pt x="115" y="12"/>
                    <a:pt x="78" y="1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18" name="Google Shape;1318;p73"/>
            <p:cNvSpPr/>
            <p:nvPr/>
          </p:nvSpPr>
          <p:spPr>
            <a:xfrm>
              <a:off x="4787" y="3293"/>
              <a:ext cx="122" cy="119"/>
            </a:xfrm>
            <a:custGeom>
              <a:avLst/>
              <a:gdLst/>
              <a:ahLst/>
              <a:cxnLst/>
              <a:rect l="l" t="t" r="r" b="b"/>
              <a:pathLst>
                <a:path w="82" h="81" extrusionOk="0">
                  <a:moveTo>
                    <a:pt x="75" y="81"/>
                  </a:moveTo>
                  <a:cubicBezTo>
                    <a:pt x="74" y="81"/>
                    <a:pt x="72" y="81"/>
                    <a:pt x="71" y="80"/>
                  </a:cubicBezTo>
                  <a:cubicBezTo>
                    <a:pt x="2" y="11"/>
                    <a:pt x="2" y="11"/>
                    <a:pt x="2" y="11"/>
                  </a:cubicBezTo>
                  <a:cubicBezTo>
                    <a:pt x="0" y="9"/>
                    <a:pt x="0" y="5"/>
                    <a:pt x="2" y="3"/>
                  </a:cubicBezTo>
                  <a:cubicBezTo>
                    <a:pt x="5" y="0"/>
                    <a:pt x="9" y="0"/>
                    <a:pt x="11" y="3"/>
                  </a:cubicBezTo>
                  <a:cubicBezTo>
                    <a:pt x="80" y="71"/>
                    <a:pt x="80" y="71"/>
                    <a:pt x="80" y="71"/>
                  </a:cubicBezTo>
                  <a:cubicBezTo>
                    <a:pt x="82" y="73"/>
                    <a:pt x="82" y="77"/>
                    <a:pt x="80" y="80"/>
                  </a:cubicBezTo>
                  <a:cubicBezTo>
                    <a:pt x="79" y="81"/>
                    <a:pt x="77" y="81"/>
                    <a:pt x="75" y="8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19" name="Google Shape;1319;p73"/>
            <p:cNvSpPr/>
            <p:nvPr/>
          </p:nvSpPr>
          <p:spPr>
            <a:xfrm>
              <a:off x="4676" y="3183"/>
              <a:ext cx="89" cy="53"/>
            </a:xfrm>
            <a:custGeom>
              <a:avLst/>
              <a:gdLst/>
              <a:ahLst/>
              <a:cxnLst/>
              <a:rect l="l" t="t" r="r" b="b"/>
              <a:pathLst>
                <a:path w="60" h="36" extrusionOk="0">
                  <a:moveTo>
                    <a:pt x="54" y="36"/>
                  </a:moveTo>
                  <a:cubicBezTo>
                    <a:pt x="51" y="36"/>
                    <a:pt x="48" y="33"/>
                    <a:pt x="48" y="30"/>
                  </a:cubicBezTo>
                  <a:cubicBezTo>
                    <a:pt x="48" y="12"/>
                    <a:pt x="48" y="12"/>
                    <a:pt x="48" y="12"/>
                  </a:cubicBezTo>
                  <a:cubicBezTo>
                    <a:pt x="12" y="12"/>
                    <a:pt x="12" y="12"/>
                    <a:pt x="12" y="12"/>
                  </a:cubicBezTo>
                  <a:cubicBezTo>
                    <a:pt x="12" y="30"/>
                    <a:pt x="12" y="30"/>
                    <a:pt x="12" y="30"/>
                  </a:cubicBezTo>
                  <a:cubicBezTo>
                    <a:pt x="12" y="33"/>
                    <a:pt x="10" y="36"/>
                    <a:pt x="6" y="36"/>
                  </a:cubicBezTo>
                  <a:cubicBezTo>
                    <a:pt x="3" y="36"/>
                    <a:pt x="0" y="33"/>
                    <a:pt x="0" y="30"/>
                  </a:cubicBezTo>
                  <a:cubicBezTo>
                    <a:pt x="0" y="6"/>
                    <a:pt x="0" y="6"/>
                    <a:pt x="0" y="6"/>
                  </a:cubicBezTo>
                  <a:cubicBezTo>
                    <a:pt x="0" y="3"/>
                    <a:pt x="3" y="0"/>
                    <a:pt x="6" y="0"/>
                  </a:cubicBezTo>
                  <a:cubicBezTo>
                    <a:pt x="54" y="0"/>
                    <a:pt x="54" y="0"/>
                    <a:pt x="54" y="0"/>
                  </a:cubicBezTo>
                  <a:cubicBezTo>
                    <a:pt x="58" y="0"/>
                    <a:pt x="60" y="3"/>
                    <a:pt x="60" y="6"/>
                  </a:cubicBezTo>
                  <a:cubicBezTo>
                    <a:pt x="60" y="30"/>
                    <a:pt x="60" y="30"/>
                    <a:pt x="60" y="30"/>
                  </a:cubicBezTo>
                  <a:cubicBezTo>
                    <a:pt x="60" y="33"/>
                    <a:pt x="58" y="36"/>
                    <a:pt x="54" y="36"/>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20" name="Google Shape;1320;p73"/>
            <p:cNvSpPr/>
            <p:nvPr/>
          </p:nvSpPr>
          <p:spPr>
            <a:xfrm>
              <a:off x="4712" y="3183"/>
              <a:ext cx="18" cy="107"/>
            </a:xfrm>
            <a:custGeom>
              <a:avLst/>
              <a:gdLst/>
              <a:ahLst/>
              <a:cxnLst/>
              <a:rect l="l" t="t" r="r" b="b"/>
              <a:pathLst>
                <a:path w="12" h="72" extrusionOk="0">
                  <a:moveTo>
                    <a:pt x="6" y="72"/>
                  </a:moveTo>
                  <a:cubicBezTo>
                    <a:pt x="3" y="72"/>
                    <a:pt x="0" y="69"/>
                    <a:pt x="0" y="66"/>
                  </a:cubicBezTo>
                  <a:cubicBezTo>
                    <a:pt x="0" y="6"/>
                    <a:pt x="0" y="6"/>
                    <a:pt x="0" y="6"/>
                  </a:cubicBezTo>
                  <a:cubicBezTo>
                    <a:pt x="0" y="3"/>
                    <a:pt x="3" y="0"/>
                    <a:pt x="6" y="0"/>
                  </a:cubicBezTo>
                  <a:cubicBezTo>
                    <a:pt x="10" y="0"/>
                    <a:pt x="12" y="3"/>
                    <a:pt x="12" y="6"/>
                  </a:cubicBezTo>
                  <a:cubicBezTo>
                    <a:pt x="12" y="66"/>
                    <a:pt x="12" y="66"/>
                    <a:pt x="12" y="66"/>
                  </a:cubicBezTo>
                  <a:cubicBezTo>
                    <a:pt x="12" y="69"/>
                    <a:pt x="10" y="72"/>
                    <a:pt x="6" y="7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21" name="Google Shape;1321;p73"/>
            <p:cNvSpPr/>
            <p:nvPr/>
          </p:nvSpPr>
          <p:spPr>
            <a:xfrm>
              <a:off x="4685" y="3272"/>
              <a:ext cx="71" cy="18"/>
            </a:xfrm>
            <a:custGeom>
              <a:avLst/>
              <a:gdLst/>
              <a:ahLst/>
              <a:cxnLst/>
              <a:rect l="l" t="t" r="r" b="b"/>
              <a:pathLst>
                <a:path w="48" h="12" extrusionOk="0">
                  <a:moveTo>
                    <a:pt x="42" y="12"/>
                  </a:moveTo>
                  <a:cubicBezTo>
                    <a:pt x="6" y="12"/>
                    <a:pt x="6" y="12"/>
                    <a:pt x="6" y="12"/>
                  </a:cubicBezTo>
                  <a:cubicBezTo>
                    <a:pt x="3" y="12"/>
                    <a:pt x="0" y="9"/>
                    <a:pt x="0" y="6"/>
                  </a:cubicBezTo>
                  <a:cubicBezTo>
                    <a:pt x="0" y="2"/>
                    <a:pt x="3" y="0"/>
                    <a:pt x="6" y="0"/>
                  </a:cubicBezTo>
                  <a:cubicBezTo>
                    <a:pt x="42" y="0"/>
                    <a:pt x="42" y="0"/>
                    <a:pt x="42" y="0"/>
                  </a:cubicBezTo>
                  <a:cubicBezTo>
                    <a:pt x="46" y="0"/>
                    <a:pt x="48" y="2"/>
                    <a:pt x="48" y="6"/>
                  </a:cubicBezTo>
                  <a:cubicBezTo>
                    <a:pt x="48" y="9"/>
                    <a:pt x="46" y="12"/>
                    <a:pt x="42" y="1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grpSp>
      <p:sp>
        <p:nvSpPr>
          <p:cNvPr id="1322" name="Google Shape;1322;p73"/>
          <p:cNvSpPr/>
          <p:nvPr/>
        </p:nvSpPr>
        <p:spPr>
          <a:xfrm>
            <a:off x="5996204" y="4979823"/>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u="sng">
                <a:solidFill>
                  <a:schemeClr val="hlink"/>
                </a:solidFill>
                <a:latin typeface="Roboto Condensed"/>
                <a:ea typeface="Roboto Condensed"/>
                <a:cs typeface="Roboto Condensed"/>
                <a:sym typeface="Roboto Condensed"/>
                <a:hlinkClick r:id="rId12" action="ppaction://hlinksldjump"/>
              </a:rPr>
              <a:t>1st Party Agents</a:t>
            </a:r>
            <a:endParaRPr sz="1100" b="0" i="0" u="none" strike="noStrike" cap="none">
              <a:solidFill>
                <a:schemeClr val="dk1"/>
              </a:solidFill>
              <a:latin typeface="Roboto Condensed"/>
              <a:ea typeface="Roboto Condensed"/>
              <a:cs typeface="Roboto Condensed"/>
              <a:sym typeface="Roboto Condensed"/>
            </a:endParaRPr>
          </a:p>
        </p:txBody>
      </p:sp>
      <p:sp>
        <p:nvSpPr>
          <p:cNvPr id="1323" name="Google Shape;1323;p73"/>
          <p:cNvSpPr/>
          <p:nvPr/>
        </p:nvSpPr>
        <p:spPr>
          <a:xfrm>
            <a:off x="5996204" y="5415773"/>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u="sng">
                <a:solidFill>
                  <a:schemeClr val="hlink"/>
                </a:solidFill>
                <a:latin typeface="Roboto Condensed"/>
                <a:ea typeface="Roboto Condensed"/>
                <a:cs typeface="Roboto Condensed"/>
                <a:sym typeface="Roboto Condensed"/>
                <a:hlinkClick r:id="rId12" action="ppaction://hlinksldjump"/>
              </a:rPr>
              <a:t>3rd Party Agents</a:t>
            </a:r>
            <a:endParaRPr sz="1100" b="0" i="0" u="none" strike="noStrike" cap="none">
              <a:solidFill>
                <a:schemeClr val="dk1"/>
              </a:solidFill>
              <a:latin typeface="Roboto Condensed"/>
              <a:ea typeface="Roboto Condensed"/>
              <a:cs typeface="Roboto Condensed"/>
              <a:sym typeface="Roboto Condensed"/>
            </a:endParaRPr>
          </a:p>
        </p:txBody>
      </p:sp>
      <p:sp>
        <p:nvSpPr>
          <p:cNvPr id="1324" name="Google Shape;1324;p73"/>
          <p:cNvSpPr/>
          <p:nvPr/>
        </p:nvSpPr>
        <p:spPr>
          <a:xfrm>
            <a:off x="9838085" y="4566065"/>
            <a:ext cx="1748400" cy="1503900"/>
          </a:xfrm>
          <a:prstGeom prst="rect">
            <a:avLst/>
          </a:prstGeom>
          <a:solidFill>
            <a:schemeClr val="lt1"/>
          </a:solidFill>
          <a:ln w="9525" cap="flat" cmpd="sng">
            <a:solidFill>
              <a:srgbClr val="D9D9D9"/>
            </a:solidFill>
            <a:prstDash val="solid"/>
            <a:round/>
            <a:headEnd type="none" w="sm" len="sm"/>
            <a:tailEnd type="none" w="sm" len="sm"/>
          </a:ln>
          <a:effectLst>
            <a:outerShdw blurRad="32374" dist="24281" dir="2700000" algn="tl" rotWithShape="0">
              <a:srgbClr val="000000">
                <a:alpha val="40000"/>
              </a:srgbClr>
            </a:outerShdw>
          </a:effectLst>
        </p:spPr>
        <p:txBody>
          <a:bodyPr spcFirstLastPara="1" wrap="square" lIns="58250" tIns="58250" rIns="58250" bIns="58250" anchor="t" anchorCtr="0">
            <a:noAutofit/>
          </a:bodyPr>
          <a:lstStyle/>
          <a:p>
            <a:pPr marL="0" marR="0" lvl="0" indent="0" algn="l" rtl="0">
              <a:lnSpc>
                <a:spcPct val="100000"/>
              </a:lnSpc>
              <a:spcBef>
                <a:spcPts val="0"/>
              </a:spcBef>
              <a:spcAft>
                <a:spcPts val="0"/>
              </a:spcAft>
              <a:buClr>
                <a:srgbClr val="000000"/>
              </a:buClr>
              <a:buSzPts val="892"/>
              <a:buFont typeface="Arial"/>
              <a:buNone/>
            </a:pPr>
            <a:r>
              <a:rPr lang="en-US" sz="1100">
                <a:solidFill>
                  <a:srgbClr val="0C5ADB"/>
                </a:solidFill>
                <a:latin typeface="Roboto Condensed"/>
                <a:ea typeface="Roboto Condensed"/>
                <a:cs typeface="Roboto Condensed"/>
                <a:sym typeface="Roboto Condensed"/>
              </a:rPr>
              <a:t>Agent Observability</a:t>
            </a:r>
            <a:r>
              <a:rPr lang="en-US" sz="1100" i="0" u="none" strike="noStrike" cap="none">
                <a:solidFill>
                  <a:srgbClr val="0C5ADB"/>
                </a:solidFill>
                <a:latin typeface="Roboto Condensed"/>
                <a:ea typeface="Roboto Condensed"/>
                <a:cs typeface="Roboto Condensed"/>
                <a:sym typeface="Roboto Condensed"/>
              </a:rPr>
              <a:t>(</a:t>
            </a:r>
            <a:r>
              <a:rPr lang="en-US" sz="1100">
                <a:solidFill>
                  <a:srgbClr val="0C5ADB"/>
                </a:solidFill>
                <a:latin typeface="Roboto Condensed"/>
                <a:ea typeface="Roboto Condensed"/>
                <a:cs typeface="Roboto Condensed"/>
                <a:sym typeface="Roboto Condensed"/>
              </a:rPr>
              <a:t>2</a:t>
            </a:r>
            <a:r>
              <a:rPr lang="en-US" sz="1100" i="0" u="none" strike="noStrike" cap="none">
                <a:solidFill>
                  <a:srgbClr val="0C5ADB"/>
                </a:solidFill>
                <a:latin typeface="Roboto Condensed"/>
                <a:ea typeface="Roboto Condensed"/>
                <a:cs typeface="Roboto Condensed"/>
                <a:sym typeface="Roboto Condensed"/>
              </a:rPr>
              <a:t>)</a:t>
            </a:r>
            <a:endParaRPr sz="110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574"/>
              <a:buFont typeface="Arial"/>
              <a:buNone/>
            </a:pPr>
            <a:br>
              <a:rPr lang="en-US" sz="1100" i="0" u="none" strike="noStrike" cap="none">
                <a:solidFill>
                  <a:srgbClr val="000000"/>
                </a:solidFill>
                <a:latin typeface="Roboto Condensed"/>
                <a:ea typeface="Roboto Condensed"/>
                <a:cs typeface="Roboto Condensed"/>
                <a:sym typeface="Roboto Condensed"/>
              </a:rPr>
            </a:br>
            <a:endParaRPr sz="1100" i="0" u="none" strike="noStrike" cap="none">
              <a:solidFill>
                <a:srgbClr val="000000"/>
              </a:solidFill>
              <a:latin typeface="Roboto Condensed"/>
              <a:ea typeface="Roboto Condensed"/>
              <a:cs typeface="Roboto Condensed"/>
              <a:sym typeface="Roboto Condensed"/>
            </a:endParaRPr>
          </a:p>
        </p:txBody>
      </p:sp>
      <p:sp>
        <p:nvSpPr>
          <p:cNvPr id="1325" name="Google Shape;1325;p73"/>
          <p:cNvSpPr/>
          <p:nvPr/>
        </p:nvSpPr>
        <p:spPr>
          <a:xfrm>
            <a:off x="9911554" y="4912823"/>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u="sng">
                <a:solidFill>
                  <a:schemeClr val="hlink"/>
                </a:solidFill>
                <a:latin typeface="Roboto Condensed"/>
                <a:ea typeface="Roboto Condensed"/>
                <a:cs typeface="Roboto Condensed"/>
                <a:sym typeface="Roboto Condensed"/>
                <a:hlinkClick r:id="rId13" action="ppaction://hlinksldjump"/>
              </a:rPr>
              <a:t>Operational </a:t>
            </a:r>
            <a:endParaRPr sz="1100" b="0" i="0" u="none" strike="noStrike" cap="none">
              <a:solidFill>
                <a:schemeClr val="dk1"/>
              </a:solidFill>
              <a:latin typeface="Roboto Condensed"/>
              <a:ea typeface="Roboto Condensed"/>
              <a:cs typeface="Roboto Condensed"/>
              <a:sym typeface="Roboto Condensed"/>
            </a:endParaRPr>
          </a:p>
        </p:txBody>
      </p:sp>
      <p:sp>
        <p:nvSpPr>
          <p:cNvPr id="1326" name="Google Shape;1326;p73"/>
          <p:cNvSpPr/>
          <p:nvPr/>
        </p:nvSpPr>
        <p:spPr>
          <a:xfrm>
            <a:off x="9914004" y="5310398"/>
            <a:ext cx="1596900" cy="277500"/>
          </a:xfrm>
          <a:prstGeom prst="roundRect">
            <a:avLst>
              <a:gd name="adj" fmla="val 16667"/>
            </a:avLst>
          </a:prstGeom>
          <a:solidFill>
            <a:srgbClr val="C9DAF8"/>
          </a:solidFill>
          <a:ln>
            <a:noFill/>
          </a:ln>
        </p:spPr>
        <p:txBody>
          <a:bodyPr spcFirstLastPara="1" wrap="square" lIns="58250" tIns="58250" rIns="58250" bIns="5825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u="sng">
                <a:solidFill>
                  <a:schemeClr val="hlink"/>
                </a:solidFill>
                <a:latin typeface="Roboto Condensed"/>
                <a:ea typeface="Roboto Condensed"/>
                <a:cs typeface="Roboto Condensed"/>
                <a:sym typeface="Roboto Condensed"/>
                <a:hlinkClick r:id="rId13" action="ppaction://hlinksldjump"/>
              </a:rPr>
              <a:t>Agent Appraisal</a:t>
            </a:r>
            <a:endParaRPr sz="1100" b="0" i="0" u="none" strike="noStrike" cap="none">
              <a:solidFill>
                <a:schemeClr val="dk1"/>
              </a:solidFill>
              <a:latin typeface="Roboto Condensed"/>
              <a:ea typeface="Roboto Condensed"/>
              <a:cs typeface="Roboto Condensed"/>
              <a:sym typeface="Roboto Condensed"/>
            </a:endParaRPr>
          </a:p>
        </p:txBody>
      </p:sp>
      <p:sp>
        <p:nvSpPr>
          <p:cNvPr id="1327" name="Google Shape;1327;p73"/>
          <p:cNvSpPr/>
          <p:nvPr/>
        </p:nvSpPr>
        <p:spPr>
          <a:xfrm>
            <a:off x="10310698" y="3723569"/>
            <a:ext cx="914400" cy="8424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328" name="Google Shape;1328;p73"/>
          <p:cNvGrpSpPr/>
          <p:nvPr/>
        </p:nvGrpSpPr>
        <p:grpSpPr>
          <a:xfrm>
            <a:off x="10486650" y="3947622"/>
            <a:ext cx="508321" cy="482304"/>
            <a:chOff x="4481" y="3006"/>
            <a:chExt cx="428" cy="406"/>
          </a:xfrm>
        </p:grpSpPr>
        <p:sp>
          <p:nvSpPr>
            <p:cNvPr id="1329" name="Google Shape;1329;p73"/>
            <p:cNvSpPr/>
            <p:nvPr/>
          </p:nvSpPr>
          <p:spPr>
            <a:xfrm>
              <a:off x="4481" y="3006"/>
              <a:ext cx="408" cy="334"/>
            </a:xfrm>
            <a:custGeom>
              <a:avLst/>
              <a:gdLst/>
              <a:ahLst/>
              <a:cxnLst/>
              <a:rect l="l" t="t" r="r" b="b"/>
              <a:pathLst>
                <a:path w="276" h="226" extrusionOk="0">
                  <a:moveTo>
                    <a:pt x="102" y="226"/>
                  </a:moveTo>
                  <a:cubicBezTo>
                    <a:pt x="102" y="226"/>
                    <a:pt x="101" y="226"/>
                    <a:pt x="100" y="226"/>
                  </a:cubicBezTo>
                  <a:cubicBezTo>
                    <a:pt x="74" y="216"/>
                    <a:pt x="40" y="210"/>
                    <a:pt x="6" y="210"/>
                  </a:cubicBezTo>
                  <a:cubicBezTo>
                    <a:pt x="3" y="210"/>
                    <a:pt x="0" y="207"/>
                    <a:pt x="0" y="204"/>
                  </a:cubicBezTo>
                  <a:cubicBezTo>
                    <a:pt x="0" y="6"/>
                    <a:pt x="0" y="6"/>
                    <a:pt x="0" y="6"/>
                  </a:cubicBezTo>
                  <a:cubicBezTo>
                    <a:pt x="0" y="3"/>
                    <a:pt x="3" y="0"/>
                    <a:pt x="6" y="0"/>
                  </a:cubicBezTo>
                  <a:cubicBezTo>
                    <a:pt x="62" y="0"/>
                    <a:pt x="120" y="13"/>
                    <a:pt x="138" y="34"/>
                  </a:cubicBezTo>
                  <a:cubicBezTo>
                    <a:pt x="157" y="13"/>
                    <a:pt x="214" y="0"/>
                    <a:pt x="270" y="0"/>
                  </a:cubicBezTo>
                  <a:cubicBezTo>
                    <a:pt x="274" y="0"/>
                    <a:pt x="276" y="3"/>
                    <a:pt x="276" y="6"/>
                  </a:cubicBezTo>
                  <a:cubicBezTo>
                    <a:pt x="276" y="204"/>
                    <a:pt x="276" y="204"/>
                    <a:pt x="276" y="204"/>
                  </a:cubicBezTo>
                  <a:cubicBezTo>
                    <a:pt x="276" y="207"/>
                    <a:pt x="274" y="210"/>
                    <a:pt x="270" y="210"/>
                  </a:cubicBezTo>
                  <a:cubicBezTo>
                    <a:pt x="266" y="210"/>
                    <a:pt x="259" y="210"/>
                    <a:pt x="259" y="210"/>
                  </a:cubicBezTo>
                  <a:cubicBezTo>
                    <a:pt x="258" y="198"/>
                    <a:pt x="258" y="198"/>
                    <a:pt x="258" y="198"/>
                  </a:cubicBezTo>
                  <a:cubicBezTo>
                    <a:pt x="258" y="198"/>
                    <a:pt x="261" y="198"/>
                    <a:pt x="264" y="198"/>
                  </a:cubicBezTo>
                  <a:cubicBezTo>
                    <a:pt x="264" y="12"/>
                    <a:pt x="264" y="12"/>
                    <a:pt x="264" y="12"/>
                  </a:cubicBezTo>
                  <a:cubicBezTo>
                    <a:pt x="196" y="13"/>
                    <a:pt x="144" y="32"/>
                    <a:pt x="144" y="48"/>
                  </a:cubicBezTo>
                  <a:cubicBezTo>
                    <a:pt x="144" y="51"/>
                    <a:pt x="142" y="54"/>
                    <a:pt x="138" y="54"/>
                  </a:cubicBezTo>
                  <a:cubicBezTo>
                    <a:pt x="135" y="54"/>
                    <a:pt x="132" y="51"/>
                    <a:pt x="132" y="48"/>
                  </a:cubicBezTo>
                  <a:cubicBezTo>
                    <a:pt x="132" y="32"/>
                    <a:pt x="80" y="13"/>
                    <a:pt x="12" y="12"/>
                  </a:cubicBezTo>
                  <a:cubicBezTo>
                    <a:pt x="12" y="198"/>
                    <a:pt x="12" y="198"/>
                    <a:pt x="12" y="198"/>
                  </a:cubicBezTo>
                  <a:cubicBezTo>
                    <a:pt x="46" y="198"/>
                    <a:pt x="79" y="204"/>
                    <a:pt x="105" y="215"/>
                  </a:cubicBezTo>
                  <a:cubicBezTo>
                    <a:pt x="108" y="216"/>
                    <a:pt x="109" y="219"/>
                    <a:pt x="108" y="223"/>
                  </a:cubicBezTo>
                  <a:cubicBezTo>
                    <a:pt x="107" y="225"/>
                    <a:pt x="105" y="226"/>
                    <a:pt x="102" y="226"/>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30" name="Google Shape;1330;p73"/>
            <p:cNvSpPr/>
            <p:nvPr/>
          </p:nvSpPr>
          <p:spPr>
            <a:xfrm>
              <a:off x="4676" y="3068"/>
              <a:ext cx="18" cy="27"/>
            </a:xfrm>
            <a:custGeom>
              <a:avLst/>
              <a:gdLst/>
              <a:ahLst/>
              <a:cxnLst/>
              <a:rect l="l" t="t" r="r" b="b"/>
              <a:pathLst>
                <a:path w="12" h="18" extrusionOk="0">
                  <a:moveTo>
                    <a:pt x="6" y="18"/>
                  </a:moveTo>
                  <a:cubicBezTo>
                    <a:pt x="3" y="18"/>
                    <a:pt x="0" y="15"/>
                    <a:pt x="0" y="12"/>
                  </a:cubicBezTo>
                  <a:cubicBezTo>
                    <a:pt x="0" y="6"/>
                    <a:pt x="0" y="6"/>
                    <a:pt x="0" y="6"/>
                  </a:cubicBezTo>
                  <a:cubicBezTo>
                    <a:pt x="0" y="3"/>
                    <a:pt x="3" y="0"/>
                    <a:pt x="6" y="0"/>
                  </a:cubicBezTo>
                  <a:cubicBezTo>
                    <a:pt x="10" y="0"/>
                    <a:pt x="12" y="3"/>
                    <a:pt x="12" y="6"/>
                  </a:cubicBezTo>
                  <a:cubicBezTo>
                    <a:pt x="12" y="12"/>
                    <a:pt x="12" y="12"/>
                    <a:pt x="12" y="12"/>
                  </a:cubicBezTo>
                  <a:cubicBezTo>
                    <a:pt x="12" y="15"/>
                    <a:pt x="10" y="18"/>
                    <a:pt x="6" y="18"/>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31" name="Google Shape;1331;p73"/>
            <p:cNvSpPr/>
            <p:nvPr/>
          </p:nvSpPr>
          <p:spPr>
            <a:xfrm>
              <a:off x="4517" y="3086"/>
              <a:ext cx="134" cy="40"/>
            </a:xfrm>
            <a:custGeom>
              <a:avLst/>
              <a:gdLst/>
              <a:ahLst/>
              <a:cxnLst/>
              <a:rect l="l" t="t" r="r" b="b"/>
              <a:pathLst>
                <a:path w="91" h="27" extrusionOk="0">
                  <a:moveTo>
                    <a:pt x="84" y="27"/>
                  </a:moveTo>
                  <a:cubicBezTo>
                    <a:pt x="84" y="27"/>
                    <a:pt x="83" y="27"/>
                    <a:pt x="82" y="27"/>
                  </a:cubicBezTo>
                  <a:cubicBezTo>
                    <a:pt x="63" y="19"/>
                    <a:pt x="36" y="14"/>
                    <a:pt x="6" y="12"/>
                  </a:cubicBezTo>
                  <a:cubicBezTo>
                    <a:pt x="3" y="12"/>
                    <a:pt x="0" y="9"/>
                    <a:pt x="0" y="6"/>
                  </a:cubicBezTo>
                  <a:cubicBezTo>
                    <a:pt x="1" y="2"/>
                    <a:pt x="4" y="0"/>
                    <a:pt x="7" y="0"/>
                  </a:cubicBezTo>
                  <a:cubicBezTo>
                    <a:pt x="38" y="2"/>
                    <a:pt x="66" y="8"/>
                    <a:pt x="87" y="15"/>
                  </a:cubicBezTo>
                  <a:cubicBezTo>
                    <a:pt x="90" y="17"/>
                    <a:pt x="91" y="20"/>
                    <a:pt x="90" y="23"/>
                  </a:cubicBezTo>
                  <a:cubicBezTo>
                    <a:pt x="89" y="25"/>
                    <a:pt x="87" y="27"/>
                    <a:pt x="84" y="27"/>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32" name="Google Shape;1332;p73"/>
            <p:cNvSpPr/>
            <p:nvPr/>
          </p:nvSpPr>
          <p:spPr>
            <a:xfrm>
              <a:off x="4517" y="3139"/>
              <a:ext cx="99" cy="30"/>
            </a:xfrm>
            <a:custGeom>
              <a:avLst/>
              <a:gdLst/>
              <a:ahLst/>
              <a:cxnLst/>
              <a:rect l="l" t="t" r="r" b="b"/>
              <a:pathLst>
                <a:path w="67" h="20" extrusionOk="0">
                  <a:moveTo>
                    <a:pt x="61" y="20"/>
                  </a:moveTo>
                  <a:cubicBezTo>
                    <a:pt x="60" y="20"/>
                    <a:pt x="60" y="20"/>
                    <a:pt x="59" y="20"/>
                  </a:cubicBezTo>
                  <a:cubicBezTo>
                    <a:pt x="44" y="16"/>
                    <a:pt x="25" y="13"/>
                    <a:pt x="6" y="12"/>
                  </a:cubicBezTo>
                  <a:cubicBezTo>
                    <a:pt x="3" y="12"/>
                    <a:pt x="0" y="9"/>
                    <a:pt x="0" y="6"/>
                  </a:cubicBezTo>
                  <a:cubicBezTo>
                    <a:pt x="1" y="2"/>
                    <a:pt x="4" y="0"/>
                    <a:pt x="7" y="0"/>
                  </a:cubicBezTo>
                  <a:cubicBezTo>
                    <a:pt x="27" y="1"/>
                    <a:pt x="46" y="4"/>
                    <a:pt x="62" y="8"/>
                  </a:cubicBezTo>
                  <a:cubicBezTo>
                    <a:pt x="65" y="9"/>
                    <a:pt x="67" y="12"/>
                    <a:pt x="67" y="15"/>
                  </a:cubicBezTo>
                  <a:cubicBezTo>
                    <a:pt x="66" y="18"/>
                    <a:pt x="63" y="20"/>
                    <a:pt x="61" y="2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33" name="Google Shape;1333;p73"/>
            <p:cNvSpPr/>
            <p:nvPr/>
          </p:nvSpPr>
          <p:spPr>
            <a:xfrm>
              <a:off x="4517" y="3192"/>
              <a:ext cx="80" cy="25"/>
            </a:xfrm>
            <a:custGeom>
              <a:avLst/>
              <a:gdLst/>
              <a:ahLst/>
              <a:cxnLst/>
              <a:rect l="l" t="t" r="r" b="b"/>
              <a:pathLst>
                <a:path w="54" h="17" extrusionOk="0">
                  <a:moveTo>
                    <a:pt x="48" y="17"/>
                  </a:moveTo>
                  <a:cubicBezTo>
                    <a:pt x="47" y="17"/>
                    <a:pt x="47" y="17"/>
                    <a:pt x="47" y="17"/>
                  </a:cubicBezTo>
                  <a:cubicBezTo>
                    <a:pt x="34" y="14"/>
                    <a:pt x="20" y="13"/>
                    <a:pt x="6" y="12"/>
                  </a:cubicBezTo>
                  <a:cubicBezTo>
                    <a:pt x="3" y="12"/>
                    <a:pt x="0" y="9"/>
                    <a:pt x="0" y="5"/>
                  </a:cubicBezTo>
                  <a:cubicBezTo>
                    <a:pt x="1" y="2"/>
                    <a:pt x="4" y="0"/>
                    <a:pt x="7" y="0"/>
                  </a:cubicBezTo>
                  <a:cubicBezTo>
                    <a:pt x="22" y="1"/>
                    <a:pt x="36" y="3"/>
                    <a:pt x="49" y="5"/>
                  </a:cubicBezTo>
                  <a:cubicBezTo>
                    <a:pt x="52" y="6"/>
                    <a:pt x="54" y="9"/>
                    <a:pt x="54" y="12"/>
                  </a:cubicBezTo>
                  <a:cubicBezTo>
                    <a:pt x="53" y="15"/>
                    <a:pt x="51" y="17"/>
                    <a:pt x="48" y="17"/>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34" name="Google Shape;1334;p73"/>
            <p:cNvSpPr/>
            <p:nvPr/>
          </p:nvSpPr>
          <p:spPr>
            <a:xfrm>
              <a:off x="4517" y="3245"/>
              <a:ext cx="83" cy="25"/>
            </a:xfrm>
            <a:custGeom>
              <a:avLst/>
              <a:gdLst/>
              <a:ahLst/>
              <a:cxnLst/>
              <a:rect l="l" t="t" r="r" b="b"/>
              <a:pathLst>
                <a:path w="56" h="17" extrusionOk="0">
                  <a:moveTo>
                    <a:pt x="50" y="17"/>
                  </a:moveTo>
                  <a:cubicBezTo>
                    <a:pt x="49" y="17"/>
                    <a:pt x="49" y="17"/>
                    <a:pt x="48" y="17"/>
                  </a:cubicBezTo>
                  <a:cubicBezTo>
                    <a:pt x="35" y="15"/>
                    <a:pt x="21" y="13"/>
                    <a:pt x="6" y="12"/>
                  </a:cubicBezTo>
                  <a:cubicBezTo>
                    <a:pt x="3" y="11"/>
                    <a:pt x="0" y="9"/>
                    <a:pt x="0" y="5"/>
                  </a:cubicBezTo>
                  <a:cubicBezTo>
                    <a:pt x="1" y="2"/>
                    <a:pt x="4" y="0"/>
                    <a:pt x="7" y="0"/>
                  </a:cubicBezTo>
                  <a:cubicBezTo>
                    <a:pt x="22" y="1"/>
                    <a:pt x="37" y="3"/>
                    <a:pt x="51" y="5"/>
                  </a:cubicBezTo>
                  <a:cubicBezTo>
                    <a:pt x="54" y="6"/>
                    <a:pt x="56" y="9"/>
                    <a:pt x="55" y="12"/>
                  </a:cubicBezTo>
                  <a:cubicBezTo>
                    <a:pt x="55" y="15"/>
                    <a:pt x="52" y="17"/>
                    <a:pt x="50" y="17"/>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35" name="Google Shape;1335;p73"/>
            <p:cNvSpPr/>
            <p:nvPr/>
          </p:nvSpPr>
          <p:spPr>
            <a:xfrm>
              <a:off x="4765" y="3086"/>
              <a:ext cx="90" cy="26"/>
            </a:xfrm>
            <a:custGeom>
              <a:avLst/>
              <a:gdLst/>
              <a:ahLst/>
              <a:cxnLst/>
              <a:rect l="l" t="t" r="r" b="b"/>
              <a:pathLst>
                <a:path w="61" h="18" extrusionOk="0">
                  <a:moveTo>
                    <a:pt x="7" y="18"/>
                  </a:moveTo>
                  <a:cubicBezTo>
                    <a:pt x="4" y="18"/>
                    <a:pt x="2" y="16"/>
                    <a:pt x="1" y="14"/>
                  </a:cubicBezTo>
                  <a:cubicBezTo>
                    <a:pt x="0" y="10"/>
                    <a:pt x="2" y="7"/>
                    <a:pt x="6" y="6"/>
                  </a:cubicBezTo>
                  <a:cubicBezTo>
                    <a:pt x="20" y="3"/>
                    <a:pt x="37" y="1"/>
                    <a:pt x="54" y="0"/>
                  </a:cubicBezTo>
                  <a:cubicBezTo>
                    <a:pt x="57" y="0"/>
                    <a:pt x="60" y="2"/>
                    <a:pt x="60" y="6"/>
                  </a:cubicBezTo>
                  <a:cubicBezTo>
                    <a:pt x="61" y="9"/>
                    <a:pt x="58" y="12"/>
                    <a:pt x="55" y="12"/>
                  </a:cubicBezTo>
                  <a:cubicBezTo>
                    <a:pt x="38" y="13"/>
                    <a:pt x="22" y="15"/>
                    <a:pt x="8" y="18"/>
                  </a:cubicBezTo>
                  <a:cubicBezTo>
                    <a:pt x="8" y="18"/>
                    <a:pt x="7" y="18"/>
                    <a:pt x="7" y="18"/>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36" name="Google Shape;1336;p73"/>
            <p:cNvSpPr/>
            <p:nvPr/>
          </p:nvSpPr>
          <p:spPr>
            <a:xfrm>
              <a:off x="4817" y="3139"/>
              <a:ext cx="38" cy="19"/>
            </a:xfrm>
            <a:custGeom>
              <a:avLst/>
              <a:gdLst/>
              <a:ahLst/>
              <a:cxnLst/>
              <a:rect l="l" t="t" r="r" b="b"/>
              <a:pathLst>
                <a:path w="26" h="13" extrusionOk="0">
                  <a:moveTo>
                    <a:pt x="6" y="13"/>
                  </a:moveTo>
                  <a:cubicBezTo>
                    <a:pt x="3" y="13"/>
                    <a:pt x="1" y="11"/>
                    <a:pt x="1" y="8"/>
                  </a:cubicBezTo>
                  <a:cubicBezTo>
                    <a:pt x="0" y="4"/>
                    <a:pt x="3" y="1"/>
                    <a:pt x="6" y="1"/>
                  </a:cubicBezTo>
                  <a:cubicBezTo>
                    <a:pt x="10" y="1"/>
                    <a:pt x="15" y="0"/>
                    <a:pt x="19" y="0"/>
                  </a:cubicBezTo>
                  <a:cubicBezTo>
                    <a:pt x="22" y="0"/>
                    <a:pt x="25" y="2"/>
                    <a:pt x="25" y="6"/>
                  </a:cubicBezTo>
                  <a:cubicBezTo>
                    <a:pt x="26" y="9"/>
                    <a:pt x="23" y="12"/>
                    <a:pt x="20" y="12"/>
                  </a:cubicBezTo>
                  <a:cubicBezTo>
                    <a:pt x="16" y="12"/>
                    <a:pt x="11" y="13"/>
                    <a:pt x="7" y="13"/>
                  </a:cubicBezTo>
                  <a:cubicBezTo>
                    <a:pt x="7" y="13"/>
                    <a:pt x="7" y="13"/>
                    <a:pt x="6" y="13"/>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37" name="Google Shape;1337;p73"/>
            <p:cNvSpPr/>
            <p:nvPr/>
          </p:nvSpPr>
          <p:spPr>
            <a:xfrm>
              <a:off x="4605" y="3112"/>
              <a:ext cx="231" cy="231"/>
            </a:xfrm>
            <a:custGeom>
              <a:avLst/>
              <a:gdLst/>
              <a:ahLst/>
              <a:cxnLst/>
              <a:rect l="l" t="t" r="r" b="b"/>
              <a:pathLst>
                <a:path w="156" h="156" extrusionOk="0">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2"/>
                  </a:moveTo>
                  <a:cubicBezTo>
                    <a:pt x="42" y="12"/>
                    <a:pt x="12" y="42"/>
                    <a:pt x="12" y="78"/>
                  </a:cubicBezTo>
                  <a:cubicBezTo>
                    <a:pt x="12" y="114"/>
                    <a:pt x="42" y="144"/>
                    <a:pt x="78" y="144"/>
                  </a:cubicBezTo>
                  <a:cubicBezTo>
                    <a:pt x="115" y="144"/>
                    <a:pt x="144" y="114"/>
                    <a:pt x="144" y="78"/>
                  </a:cubicBezTo>
                  <a:cubicBezTo>
                    <a:pt x="144" y="42"/>
                    <a:pt x="115" y="12"/>
                    <a:pt x="78" y="1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38" name="Google Shape;1338;p73"/>
            <p:cNvSpPr/>
            <p:nvPr/>
          </p:nvSpPr>
          <p:spPr>
            <a:xfrm>
              <a:off x="4787" y="3293"/>
              <a:ext cx="122" cy="119"/>
            </a:xfrm>
            <a:custGeom>
              <a:avLst/>
              <a:gdLst/>
              <a:ahLst/>
              <a:cxnLst/>
              <a:rect l="l" t="t" r="r" b="b"/>
              <a:pathLst>
                <a:path w="82" h="81" extrusionOk="0">
                  <a:moveTo>
                    <a:pt x="75" y="81"/>
                  </a:moveTo>
                  <a:cubicBezTo>
                    <a:pt x="74" y="81"/>
                    <a:pt x="72" y="81"/>
                    <a:pt x="71" y="80"/>
                  </a:cubicBezTo>
                  <a:cubicBezTo>
                    <a:pt x="2" y="11"/>
                    <a:pt x="2" y="11"/>
                    <a:pt x="2" y="11"/>
                  </a:cubicBezTo>
                  <a:cubicBezTo>
                    <a:pt x="0" y="9"/>
                    <a:pt x="0" y="5"/>
                    <a:pt x="2" y="3"/>
                  </a:cubicBezTo>
                  <a:cubicBezTo>
                    <a:pt x="5" y="0"/>
                    <a:pt x="9" y="0"/>
                    <a:pt x="11" y="3"/>
                  </a:cubicBezTo>
                  <a:cubicBezTo>
                    <a:pt x="80" y="71"/>
                    <a:pt x="80" y="71"/>
                    <a:pt x="80" y="71"/>
                  </a:cubicBezTo>
                  <a:cubicBezTo>
                    <a:pt x="82" y="73"/>
                    <a:pt x="82" y="77"/>
                    <a:pt x="80" y="80"/>
                  </a:cubicBezTo>
                  <a:cubicBezTo>
                    <a:pt x="79" y="81"/>
                    <a:pt x="77" y="81"/>
                    <a:pt x="75" y="8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39" name="Google Shape;1339;p73"/>
            <p:cNvSpPr/>
            <p:nvPr/>
          </p:nvSpPr>
          <p:spPr>
            <a:xfrm>
              <a:off x="4676" y="3183"/>
              <a:ext cx="89" cy="53"/>
            </a:xfrm>
            <a:custGeom>
              <a:avLst/>
              <a:gdLst/>
              <a:ahLst/>
              <a:cxnLst/>
              <a:rect l="l" t="t" r="r" b="b"/>
              <a:pathLst>
                <a:path w="60" h="36" extrusionOk="0">
                  <a:moveTo>
                    <a:pt x="54" y="36"/>
                  </a:moveTo>
                  <a:cubicBezTo>
                    <a:pt x="51" y="36"/>
                    <a:pt x="48" y="33"/>
                    <a:pt x="48" y="30"/>
                  </a:cubicBezTo>
                  <a:cubicBezTo>
                    <a:pt x="48" y="12"/>
                    <a:pt x="48" y="12"/>
                    <a:pt x="48" y="12"/>
                  </a:cubicBezTo>
                  <a:cubicBezTo>
                    <a:pt x="12" y="12"/>
                    <a:pt x="12" y="12"/>
                    <a:pt x="12" y="12"/>
                  </a:cubicBezTo>
                  <a:cubicBezTo>
                    <a:pt x="12" y="30"/>
                    <a:pt x="12" y="30"/>
                    <a:pt x="12" y="30"/>
                  </a:cubicBezTo>
                  <a:cubicBezTo>
                    <a:pt x="12" y="33"/>
                    <a:pt x="10" y="36"/>
                    <a:pt x="6" y="36"/>
                  </a:cubicBezTo>
                  <a:cubicBezTo>
                    <a:pt x="3" y="36"/>
                    <a:pt x="0" y="33"/>
                    <a:pt x="0" y="30"/>
                  </a:cubicBezTo>
                  <a:cubicBezTo>
                    <a:pt x="0" y="6"/>
                    <a:pt x="0" y="6"/>
                    <a:pt x="0" y="6"/>
                  </a:cubicBezTo>
                  <a:cubicBezTo>
                    <a:pt x="0" y="3"/>
                    <a:pt x="3" y="0"/>
                    <a:pt x="6" y="0"/>
                  </a:cubicBezTo>
                  <a:cubicBezTo>
                    <a:pt x="54" y="0"/>
                    <a:pt x="54" y="0"/>
                    <a:pt x="54" y="0"/>
                  </a:cubicBezTo>
                  <a:cubicBezTo>
                    <a:pt x="58" y="0"/>
                    <a:pt x="60" y="3"/>
                    <a:pt x="60" y="6"/>
                  </a:cubicBezTo>
                  <a:cubicBezTo>
                    <a:pt x="60" y="30"/>
                    <a:pt x="60" y="30"/>
                    <a:pt x="60" y="30"/>
                  </a:cubicBezTo>
                  <a:cubicBezTo>
                    <a:pt x="60" y="33"/>
                    <a:pt x="58" y="36"/>
                    <a:pt x="54" y="36"/>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40" name="Google Shape;1340;p73"/>
            <p:cNvSpPr/>
            <p:nvPr/>
          </p:nvSpPr>
          <p:spPr>
            <a:xfrm>
              <a:off x="4712" y="3183"/>
              <a:ext cx="18" cy="107"/>
            </a:xfrm>
            <a:custGeom>
              <a:avLst/>
              <a:gdLst/>
              <a:ahLst/>
              <a:cxnLst/>
              <a:rect l="l" t="t" r="r" b="b"/>
              <a:pathLst>
                <a:path w="12" h="72" extrusionOk="0">
                  <a:moveTo>
                    <a:pt x="6" y="72"/>
                  </a:moveTo>
                  <a:cubicBezTo>
                    <a:pt x="3" y="72"/>
                    <a:pt x="0" y="69"/>
                    <a:pt x="0" y="66"/>
                  </a:cubicBezTo>
                  <a:cubicBezTo>
                    <a:pt x="0" y="6"/>
                    <a:pt x="0" y="6"/>
                    <a:pt x="0" y="6"/>
                  </a:cubicBezTo>
                  <a:cubicBezTo>
                    <a:pt x="0" y="3"/>
                    <a:pt x="3" y="0"/>
                    <a:pt x="6" y="0"/>
                  </a:cubicBezTo>
                  <a:cubicBezTo>
                    <a:pt x="10" y="0"/>
                    <a:pt x="12" y="3"/>
                    <a:pt x="12" y="6"/>
                  </a:cubicBezTo>
                  <a:cubicBezTo>
                    <a:pt x="12" y="66"/>
                    <a:pt x="12" y="66"/>
                    <a:pt x="12" y="66"/>
                  </a:cubicBezTo>
                  <a:cubicBezTo>
                    <a:pt x="12" y="69"/>
                    <a:pt x="10" y="72"/>
                    <a:pt x="6" y="7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sp>
          <p:nvSpPr>
            <p:cNvPr id="1341" name="Google Shape;1341;p73"/>
            <p:cNvSpPr/>
            <p:nvPr/>
          </p:nvSpPr>
          <p:spPr>
            <a:xfrm>
              <a:off x="4685" y="3272"/>
              <a:ext cx="71" cy="18"/>
            </a:xfrm>
            <a:custGeom>
              <a:avLst/>
              <a:gdLst/>
              <a:ahLst/>
              <a:cxnLst/>
              <a:rect l="l" t="t" r="r" b="b"/>
              <a:pathLst>
                <a:path w="48" h="12" extrusionOk="0">
                  <a:moveTo>
                    <a:pt x="42" y="12"/>
                  </a:moveTo>
                  <a:cubicBezTo>
                    <a:pt x="6" y="12"/>
                    <a:pt x="6" y="12"/>
                    <a:pt x="6" y="12"/>
                  </a:cubicBezTo>
                  <a:cubicBezTo>
                    <a:pt x="3" y="12"/>
                    <a:pt x="0" y="9"/>
                    <a:pt x="0" y="6"/>
                  </a:cubicBezTo>
                  <a:cubicBezTo>
                    <a:pt x="0" y="2"/>
                    <a:pt x="3" y="0"/>
                    <a:pt x="6" y="0"/>
                  </a:cubicBezTo>
                  <a:cubicBezTo>
                    <a:pt x="42" y="0"/>
                    <a:pt x="42" y="0"/>
                    <a:pt x="42" y="0"/>
                  </a:cubicBezTo>
                  <a:cubicBezTo>
                    <a:pt x="46" y="0"/>
                    <a:pt x="48" y="2"/>
                    <a:pt x="48" y="6"/>
                  </a:cubicBezTo>
                  <a:cubicBezTo>
                    <a:pt x="48" y="9"/>
                    <a:pt x="46" y="12"/>
                    <a:pt x="42" y="1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Condensed"/>
                <a:ea typeface="Roboto Condensed"/>
                <a:cs typeface="Roboto Condensed"/>
                <a:sym typeface="Roboto Condensed"/>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p74"/>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Pattern Catalog (2/2)</a:t>
            </a:r>
            <a:endParaRPr/>
          </a:p>
        </p:txBody>
      </p:sp>
      <p:sp>
        <p:nvSpPr>
          <p:cNvPr id="1347" name="Google Shape;1347;p74"/>
          <p:cNvSpPr/>
          <p:nvPr/>
        </p:nvSpPr>
        <p:spPr>
          <a:xfrm>
            <a:off x="323280" y="1993885"/>
            <a:ext cx="5502300" cy="3030300"/>
          </a:xfrm>
          <a:prstGeom prst="rect">
            <a:avLst/>
          </a:prstGeom>
          <a:solidFill>
            <a:schemeClr val="lt1"/>
          </a:solidFill>
          <a:ln w="9525" cap="flat" cmpd="sng">
            <a:solidFill>
              <a:srgbClr val="D9D9D9"/>
            </a:solidFill>
            <a:prstDash val="solid"/>
            <a:round/>
            <a:headEnd type="none" w="sm" len="sm"/>
            <a:tailEnd type="none" w="sm" len="sm"/>
          </a:ln>
          <a:effectLst>
            <a:outerShdw blurRad="32374" dist="24281" dir="2700000" algn="tl" rotWithShape="0">
              <a:srgbClr val="000000">
                <a:alpha val="40000"/>
              </a:srgbClr>
            </a:outerShdw>
          </a:effectLst>
        </p:spPr>
        <p:txBody>
          <a:bodyPr spcFirstLastPara="1" wrap="square" lIns="58250" tIns="58250" rIns="58250" bIns="58250" anchor="t" anchorCtr="0">
            <a:noAutofit/>
          </a:bodyPr>
          <a:lstStyle/>
          <a:p>
            <a:pPr marL="0" marR="0" lvl="0" indent="0" algn="l" rtl="0">
              <a:lnSpc>
                <a:spcPct val="100000"/>
              </a:lnSpc>
              <a:spcBef>
                <a:spcPts val="0"/>
              </a:spcBef>
              <a:spcAft>
                <a:spcPts val="0"/>
              </a:spcAft>
              <a:buClr>
                <a:srgbClr val="000000"/>
              </a:buClr>
              <a:buSzPts val="892"/>
              <a:buFont typeface="Arial"/>
              <a:buNone/>
            </a:pPr>
            <a:r>
              <a:rPr lang="en-US" sz="1200" b="0" i="0" u="none" strike="noStrike" cap="none">
                <a:solidFill>
                  <a:srgbClr val="0C5ADB"/>
                </a:solidFill>
                <a:latin typeface="Roboto Condensed"/>
                <a:ea typeface="Roboto Condensed"/>
                <a:cs typeface="Roboto Condensed"/>
                <a:sym typeface="Roboto Condensed"/>
              </a:rPr>
              <a:t>Agent Security (14)</a:t>
            </a:r>
            <a:endParaRPr sz="12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574"/>
              <a:buFont typeface="Arial"/>
              <a:buNone/>
            </a:pPr>
            <a:br>
              <a:rPr lang="en-US" sz="1200" b="0" i="0" u="none" strike="noStrike" cap="none">
                <a:solidFill>
                  <a:srgbClr val="000000"/>
                </a:solidFill>
                <a:latin typeface="Roboto Condensed"/>
                <a:ea typeface="Roboto Condensed"/>
                <a:cs typeface="Roboto Condensed"/>
                <a:sym typeface="Roboto Condensed"/>
              </a:rPr>
            </a:br>
            <a:endParaRPr sz="1200" b="0" i="0" u="none" strike="noStrike" cap="none">
              <a:solidFill>
                <a:srgbClr val="000000"/>
              </a:solidFill>
              <a:latin typeface="Roboto Condensed"/>
              <a:ea typeface="Roboto Condensed"/>
              <a:cs typeface="Roboto Condensed"/>
              <a:sym typeface="Roboto Condensed"/>
            </a:endParaRPr>
          </a:p>
        </p:txBody>
      </p:sp>
      <p:sp>
        <p:nvSpPr>
          <p:cNvPr id="1348" name="Google Shape;1348;p74"/>
          <p:cNvSpPr/>
          <p:nvPr/>
        </p:nvSpPr>
        <p:spPr>
          <a:xfrm>
            <a:off x="572884" y="2456380"/>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0000"/>
              </a:buClr>
              <a:buSzPts val="700"/>
              <a:buFont typeface="Arial"/>
              <a:buNone/>
            </a:pPr>
            <a:r>
              <a:rPr lang="en-US" sz="1100" b="0" i="0" u="sng" strike="noStrike" cap="none">
                <a:solidFill>
                  <a:schemeClr val="hlink"/>
                </a:solidFill>
                <a:latin typeface="Roboto Condensed"/>
                <a:ea typeface="Roboto Condensed"/>
                <a:cs typeface="Roboto Condensed"/>
                <a:sym typeface="Roboto Condensed"/>
                <a:hlinkClick r:id="rId3" action="ppaction://hlinksldjump"/>
              </a:rPr>
              <a:t>Prompt Injection</a:t>
            </a:r>
            <a:endParaRPr sz="1100" b="0" i="0" u="none" strike="noStrike" cap="none">
              <a:solidFill>
                <a:schemeClr val="dk1"/>
              </a:solidFill>
              <a:latin typeface="Roboto Condensed"/>
              <a:ea typeface="Roboto Condensed"/>
              <a:cs typeface="Roboto Condensed"/>
              <a:sym typeface="Roboto Condensed"/>
            </a:endParaRPr>
          </a:p>
        </p:txBody>
      </p:sp>
      <p:sp>
        <p:nvSpPr>
          <p:cNvPr id="1349" name="Google Shape;1349;p74"/>
          <p:cNvSpPr/>
          <p:nvPr/>
        </p:nvSpPr>
        <p:spPr>
          <a:xfrm>
            <a:off x="572884" y="2904533"/>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0000"/>
              </a:buClr>
              <a:buSzPts val="700"/>
              <a:buFont typeface="Arial"/>
              <a:buNone/>
            </a:pPr>
            <a:r>
              <a:rPr lang="en-US" sz="1100" b="0" i="0" u="sng" strike="noStrike" cap="none">
                <a:solidFill>
                  <a:schemeClr val="hlink"/>
                </a:solidFill>
                <a:latin typeface="Roboto Condensed"/>
                <a:ea typeface="Roboto Condensed"/>
                <a:cs typeface="Roboto Condensed"/>
                <a:sym typeface="Roboto Condensed"/>
                <a:hlinkClick r:id="rId3" action="ppaction://hlinksldjump"/>
              </a:rPr>
              <a:t>Sensitive Data Disclosure</a:t>
            </a:r>
            <a:endParaRPr sz="1100" b="0" i="0" u="none" strike="noStrike" cap="none">
              <a:solidFill>
                <a:schemeClr val="dk1"/>
              </a:solidFill>
              <a:latin typeface="Roboto Condensed"/>
              <a:ea typeface="Roboto Condensed"/>
              <a:cs typeface="Roboto Condensed"/>
              <a:sym typeface="Roboto Condensed"/>
            </a:endParaRPr>
          </a:p>
        </p:txBody>
      </p:sp>
      <p:sp>
        <p:nvSpPr>
          <p:cNvPr id="1350" name="Google Shape;1350;p74"/>
          <p:cNvSpPr/>
          <p:nvPr/>
        </p:nvSpPr>
        <p:spPr>
          <a:xfrm>
            <a:off x="2265658" y="2456380"/>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0000"/>
              </a:buClr>
              <a:buSzPts val="700"/>
              <a:buFont typeface="Arial"/>
              <a:buNone/>
            </a:pPr>
            <a:r>
              <a:rPr lang="en-US" sz="1100" b="0" i="0" u="sng" strike="noStrike" cap="none">
                <a:solidFill>
                  <a:schemeClr val="hlink"/>
                </a:solidFill>
                <a:latin typeface="Roboto Condensed"/>
                <a:ea typeface="Roboto Condensed"/>
                <a:cs typeface="Roboto Condensed"/>
                <a:sym typeface="Roboto Condensed"/>
                <a:hlinkClick r:id="rId3" action="ppaction://hlinksldjump"/>
              </a:rPr>
              <a:t>Insecure Model output</a:t>
            </a:r>
            <a:endParaRPr sz="1100" b="0" i="0" u="none" strike="noStrike" cap="none">
              <a:solidFill>
                <a:schemeClr val="dk1"/>
              </a:solidFill>
              <a:latin typeface="Roboto Condensed"/>
              <a:ea typeface="Roboto Condensed"/>
              <a:cs typeface="Roboto Condensed"/>
              <a:sym typeface="Roboto Condensed"/>
            </a:endParaRPr>
          </a:p>
        </p:txBody>
      </p:sp>
      <p:sp>
        <p:nvSpPr>
          <p:cNvPr id="1351" name="Google Shape;1351;p74"/>
          <p:cNvSpPr/>
          <p:nvPr/>
        </p:nvSpPr>
        <p:spPr>
          <a:xfrm>
            <a:off x="2257919" y="2904533"/>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0000"/>
              </a:buClr>
              <a:buSzPts val="700"/>
              <a:buFont typeface="Arial"/>
              <a:buNone/>
            </a:pPr>
            <a:r>
              <a:rPr lang="en-US" sz="1100" b="0" i="0" u="sng" strike="noStrike" cap="none">
                <a:solidFill>
                  <a:schemeClr val="hlink"/>
                </a:solidFill>
                <a:latin typeface="Roboto Condensed"/>
                <a:ea typeface="Roboto Condensed"/>
                <a:cs typeface="Roboto Condensed"/>
                <a:sym typeface="Roboto Condensed"/>
                <a:hlinkClick r:id="rId3" action="ppaction://hlinksldjump"/>
              </a:rPr>
              <a:t>Denial of Service</a:t>
            </a:r>
            <a:endParaRPr sz="1100" b="0" i="0" u="none" strike="noStrike" cap="none">
              <a:solidFill>
                <a:schemeClr val="dk1"/>
              </a:solidFill>
              <a:latin typeface="Roboto Condensed"/>
              <a:ea typeface="Roboto Condensed"/>
              <a:cs typeface="Roboto Condensed"/>
              <a:sym typeface="Roboto Condensed"/>
            </a:endParaRPr>
          </a:p>
        </p:txBody>
      </p:sp>
      <p:sp>
        <p:nvSpPr>
          <p:cNvPr id="1352" name="Google Shape;1352;p74"/>
          <p:cNvSpPr/>
          <p:nvPr/>
        </p:nvSpPr>
        <p:spPr>
          <a:xfrm>
            <a:off x="3958432" y="2456380"/>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0000"/>
              </a:buClr>
              <a:buSzPts val="700"/>
              <a:buFont typeface="Arial"/>
              <a:buNone/>
            </a:pPr>
            <a:r>
              <a:rPr lang="en-US" sz="1100" b="0" i="0" u="sng" strike="noStrike" cap="none">
                <a:solidFill>
                  <a:schemeClr val="hlink"/>
                </a:solidFill>
                <a:latin typeface="Roboto Condensed"/>
                <a:ea typeface="Roboto Condensed"/>
                <a:cs typeface="Roboto Condensed"/>
                <a:sym typeface="Roboto Condensed"/>
                <a:hlinkClick r:id="rId3" action="ppaction://hlinksldjump"/>
              </a:rPr>
              <a:t>Inaccurate Model output</a:t>
            </a:r>
            <a:endParaRPr sz="1100" b="0" i="0" u="none" strike="noStrike" cap="none">
              <a:solidFill>
                <a:schemeClr val="dk1"/>
              </a:solidFill>
              <a:latin typeface="Roboto Condensed"/>
              <a:ea typeface="Roboto Condensed"/>
              <a:cs typeface="Roboto Condensed"/>
              <a:sym typeface="Roboto Condensed"/>
            </a:endParaRPr>
          </a:p>
        </p:txBody>
      </p:sp>
      <p:sp>
        <p:nvSpPr>
          <p:cNvPr id="1353" name="Google Shape;1353;p74"/>
          <p:cNvSpPr/>
          <p:nvPr/>
        </p:nvSpPr>
        <p:spPr>
          <a:xfrm>
            <a:off x="2257919" y="4624502"/>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1100" b="0" i="0" u="sng" strike="noStrike" cap="none">
                <a:solidFill>
                  <a:schemeClr val="hlink"/>
                </a:solidFill>
                <a:latin typeface="Roboto Condensed"/>
                <a:ea typeface="Roboto Condensed"/>
                <a:cs typeface="Roboto Condensed"/>
                <a:sym typeface="Roboto Condensed"/>
                <a:hlinkClick r:id="rId3" action="ppaction://hlinksldjump"/>
              </a:rPr>
              <a:t>Data Poisoning</a:t>
            </a:r>
            <a:endParaRPr sz="1100" b="0" i="0" u="none" strike="noStrike" cap="none">
              <a:solidFill>
                <a:schemeClr val="dk1"/>
              </a:solidFill>
              <a:latin typeface="Arial"/>
              <a:ea typeface="Arial"/>
              <a:cs typeface="Arial"/>
              <a:sym typeface="Arial"/>
            </a:endParaRPr>
          </a:p>
        </p:txBody>
      </p:sp>
      <p:sp>
        <p:nvSpPr>
          <p:cNvPr id="1354" name="Google Shape;1354;p74"/>
          <p:cNvSpPr/>
          <p:nvPr/>
        </p:nvSpPr>
        <p:spPr>
          <a:xfrm>
            <a:off x="572884" y="4634216"/>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1100" b="0" i="0" u="sng" strike="noStrike" cap="none">
                <a:solidFill>
                  <a:schemeClr val="hlink"/>
                </a:solidFill>
                <a:latin typeface="Roboto Condensed"/>
                <a:ea typeface="Roboto Condensed"/>
                <a:cs typeface="Roboto Condensed"/>
                <a:sym typeface="Roboto Condensed"/>
                <a:hlinkClick r:id="rId3" action="ppaction://hlinksldjump"/>
              </a:rPr>
              <a:t>Unauthorized Training Data</a:t>
            </a:r>
            <a:endParaRPr sz="1100" b="0" i="0" u="none" strike="noStrike" cap="none">
              <a:solidFill>
                <a:schemeClr val="dk1"/>
              </a:solidFill>
              <a:latin typeface="Arial"/>
              <a:ea typeface="Arial"/>
              <a:cs typeface="Arial"/>
              <a:sym typeface="Arial"/>
            </a:endParaRPr>
          </a:p>
        </p:txBody>
      </p:sp>
      <p:sp>
        <p:nvSpPr>
          <p:cNvPr id="1355" name="Google Shape;1355;p74"/>
          <p:cNvSpPr/>
          <p:nvPr/>
        </p:nvSpPr>
        <p:spPr>
          <a:xfrm>
            <a:off x="572884" y="3787690"/>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700"/>
              <a:buFont typeface="Arial"/>
              <a:buNone/>
            </a:pPr>
            <a:r>
              <a:rPr lang="en-US" sz="1100" b="0" i="0" u="sng" strike="noStrike" cap="none">
                <a:solidFill>
                  <a:schemeClr val="hlink"/>
                </a:solidFill>
                <a:latin typeface="Roboto Condensed"/>
                <a:ea typeface="Roboto Condensed"/>
                <a:cs typeface="Roboto Condensed"/>
                <a:sym typeface="Roboto Condensed"/>
                <a:hlinkClick r:id="rId3" action="ppaction://hlinksldjump"/>
              </a:rPr>
              <a:t>Model Source Tampering</a:t>
            </a:r>
            <a:endParaRPr sz="1100" b="0" i="0" u="none" strike="noStrike" cap="none">
              <a:solidFill>
                <a:schemeClr val="dk1"/>
              </a:solidFill>
              <a:latin typeface="Arial"/>
              <a:ea typeface="Arial"/>
              <a:cs typeface="Arial"/>
              <a:sym typeface="Arial"/>
            </a:endParaRPr>
          </a:p>
        </p:txBody>
      </p:sp>
      <p:sp>
        <p:nvSpPr>
          <p:cNvPr id="1356" name="Google Shape;1356;p74"/>
          <p:cNvSpPr/>
          <p:nvPr/>
        </p:nvSpPr>
        <p:spPr>
          <a:xfrm>
            <a:off x="3958432" y="3787690"/>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700"/>
              <a:buFont typeface="Arial"/>
              <a:buNone/>
            </a:pPr>
            <a:r>
              <a:rPr lang="en-US" sz="1100" b="0" i="0" u="sng" strike="noStrike" cap="none">
                <a:solidFill>
                  <a:schemeClr val="hlink"/>
                </a:solidFill>
                <a:latin typeface="Roboto Condensed"/>
                <a:ea typeface="Roboto Condensed"/>
                <a:cs typeface="Roboto Condensed"/>
                <a:sym typeface="Roboto Condensed"/>
                <a:hlinkClick r:id="rId3" action="ppaction://hlinksldjump"/>
              </a:rPr>
              <a:t>Model Exfiltration</a:t>
            </a:r>
            <a:endParaRPr sz="1100" b="0" i="0" u="none" strike="noStrike" cap="none">
              <a:solidFill>
                <a:schemeClr val="dk1"/>
              </a:solidFill>
              <a:latin typeface="Arial"/>
              <a:ea typeface="Arial"/>
              <a:cs typeface="Arial"/>
              <a:sym typeface="Arial"/>
            </a:endParaRPr>
          </a:p>
        </p:txBody>
      </p:sp>
      <p:sp>
        <p:nvSpPr>
          <p:cNvPr id="1357" name="Google Shape;1357;p74"/>
          <p:cNvSpPr/>
          <p:nvPr/>
        </p:nvSpPr>
        <p:spPr>
          <a:xfrm>
            <a:off x="572884" y="4190255"/>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700"/>
              <a:buFont typeface="Arial"/>
              <a:buNone/>
            </a:pPr>
            <a:r>
              <a:rPr lang="en-US" sz="1100" b="0" i="0" u="sng" strike="noStrike" cap="none">
                <a:solidFill>
                  <a:schemeClr val="hlink"/>
                </a:solidFill>
                <a:latin typeface="Roboto Condensed"/>
                <a:ea typeface="Roboto Condensed"/>
                <a:cs typeface="Roboto Condensed"/>
                <a:sym typeface="Roboto Condensed"/>
                <a:hlinkClick r:id="rId3" action="ppaction://hlinksldjump"/>
              </a:rPr>
              <a:t>Model Deployment tampering</a:t>
            </a:r>
            <a:endParaRPr sz="1100" b="0" i="0" u="none" strike="noStrike" cap="none">
              <a:solidFill>
                <a:schemeClr val="dk1"/>
              </a:solidFill>
              <a:latin typeface="Arial"/>
              <a:ea typeface="Arial"/>
              <a:cs typeface="Arial"/>
              <a:sym typeface="Arial"/>
            </a:endParaRPr>
          </a:p>
        </p:txBody>
      </p:sp>
      <p:sp>
        <p:nvSpPr>
          <p:cNvPr id="1358" name="Google Shape;1358;p74"/>
          <p:cNvSpPr/>
          <p:nvPr/>
        </p:nvSpPr>
        <p:spPr>
          <a:xfrm>
            <a:off x="3958432" y="2904533"/>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0000"/>
              </a:buClr>
              <a:buSzPts val="700"/>
              <a:buFont typeface="Arial"/>
              <a:buNone/>
            </a:pPr>
            <a:r>
              <a:rPr lang="en-US" sz="1100" b="0" i="0" u="sng" strike="noStrike" cap="none">
                <a:solidFill>
                  <a:schemeClr val="hlink"/>
                </a:solidFill>
                <a:latin typeface="Roboto Condensed"/>
                <a:ea typeface="Roboto Condensed"/>
                <a:cs typeface="Roboto Condensed"/>
                <a:sym typeface="Roboto Condensed"/>
                <a:hlinkClick r:id="rId3" action="ppaction://hlinksldjump"/>
              </a:rPr>
              <a:t>Privilege Escalation</a:t>
            </a:r>
            <a:endParaRPr sz="1100" b="0" i="0" u="none" strike="noStrike" cap="none">
              <a:solidFill>
                <a:schemeClr val="dk1"/>
              </a:solidFill>
              <a:latin typeface="Roboto Condensed"/>
              <a:ea typeface="Roboto Condensed"/>
              <a:cs typeface="Roboto Condensed"/>
              <a:sym typeface="Roboto Condensed"/>
            </a:endParaRPr>
          </a:p>
        </p:txBody>
      </p:sp>
      <p:sp>
        <p:nvSpPr>
          <p:cNvPr id="1359" name="Google Shape;1359;p74"/>
          <p:cNvSpPr/>
          <p:nvPr/>
        </p:nvSpPr>
        <p:spPr>
          <a:xfrm>
            <a:off x="2257919" y="3787690"/>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700"/>
              <a:buFont typeface="Arial"/>
              <a:buNone/>
            </a:pPr>
            <a:r>
              <a:rPr lang="en-US" sz="1100" b="0" i="0" u="sng" strike="noStrike" cap="none">
                <a:solidFill>
                  <a:schemeClr val="hlink"/>
                </a:solidFill>
                <a:latin typeface="Roboto Condensed"/>
                <a:ea typeface="Roboto Condensed"/>
                <a:cs typeface="Roboto Condensed"/>
                <a:sym typeface="Roboto Condensed"/>
                <a:hlinkClick r:id="rId3" action="ppaction://hlinksldjump"/>
              </a:rPr>
              <a:t>Model Reverse Engineering</a:t>
            </a:r>
            <a:endParaRPr sz="1100" b="0" i="0" u="none" strike="noStrike" cap="none">
              <a:solidFill>
                <a:schemeClr val="dk1"/>
              </a:solidFill>
              <a:latin typeface="Arial"/>
              <a:ea typeface="Arial"/>
              <a:cs typeface="Arial"/>
              <a:sym typeface="Arial"/>
            </a:endParaRPr>
          </a:p>
        </p:txBody>
      </p:sp>
      <p:sp>
        <p:nvSpPr>
          <p:cNvPr id="1360" name="Google Shape;1360;p74"/>
          <p:cNvSpPr/>
          <p:nvPr/>
        </p:nvSpPr>
        <p:spPr>
          <a:xfrm>
            <a:off x="572884" y="3352111"/>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0000"/>
              </a:buClr>
              <a:buSzPts val="700"/>
              <a:buFont typeface="Arial"/>
              <a:buNone/>
            </a:pPr>
            <a:r>
              <a:rPr lang="en-US" sz="1100" b="0" i="0" u="sng" strike="noStrike" cap="none">
                <a:solidFill>
                  <a:schemeClr val="hlink"/>
                </a:solidFill>
                <a:latin typeface="Roboto Condensed"/>
                <a:ea typeface="Roboto Condensed"/>
                <a:cs typeface="Roboto Condensed"/>
                <a:sym typeface="Roboto Condensed"/>
                <a:hlinkClick r:id="rId3" action="ppaction://hlinksldjump"/>
              </a:rPr>
              <a:t>Rogue Actions</a:t>
            </a:r>
            <a:endParaRPr sz="1100" b="0" i="0" u="none" strike="noStrike" cap="none">
              <a:solidFill>
                <a:schemeClr val="dk1"/>
              </a:solidFill>
              <a:latin typeface="Roboto Condensed"/>
              <a:ea typeface="Roboto Condensed"/>
              <a:cs typeface="Roboto Condensed"/>
              <a:sym typeface="Roboto Condensed"/>
            </a:endParaRPr>
          </a:p>
        </p:txBody>
      </p:sp>
      <p:sp>
        <p:nvSpPr>
          <p:cNvPr id="1361" name="Google Shape;1361;p74"/>
          <p:cNvSpPr/>
          <p:nvPr/>
        </p:nvSpPr>
        <p:spPr>
          <a:xfrm>
            <a:off x="2257919" y="3352111"/>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0000"/>
              </a:buClr>
              <a:buSzPts val="700"/>
              <a:buFont typeface="Arial"/>
              <a:buNone/>
            </a:pPr>
            <a:r>
              <a:rPr lang="en-US" sz="1100" b="0" i="0" u="sng" strike="noStrike" cap="none">
                <a:solidFill>
                  <a:schemeClr val="hlink"/>
                </a:solidFill>
                <a:latin typeface="Roboto Condensed"/>
                <a:ea typeface="Roboto Condensed"/>
                <a:cs typeface="Roboto Condensed"/>
                <a:sym typeface="Roboto Condensed"/>
                <a:hlinkClick r:id="rId3" action="ppaction://hlinksldjump"/>
              </a:rPr>
              <a:t>Insecure Integration</a:t>
            </a:r>
            <a:endParaRPr sz="1100" b="0" i="0" u="none" strike="noStrike" cap="none">
              <a:solidFill>
                <a:schemeClr val="dk1"/>
              </a:solidFill>
              <a:latin typeface="Roboto Condensed"/>
              <a:ea typeface="Roboto Condensed"/>
              <a:cs typeface="Roboto Condensed"/>
              <a:sym typeface="Roboto Condensed"/>
            </a:endParaRPr>
          </a:p>
        </p:txBody>
      </p:sp>
      <p:sp>
        <p:nvSpPr>
          <p:cNvPr id="1362" name="Google Shape;1362;p74"/>
          <p:cNvSpPr/>
          <p:nvPr/>
        </p:nvSpPr>
        <p:spPr>
          <a:xfrm>
            <a:off x="6030858" y="2004454"/>
            <a:ext cx="5502300" cy="3030300"/>
          </a:xfrm>
          <a:prstGeom prst="rect">
            <a:avLst/>
          </a:prstGeom>
          <a:solidFill>
            <a:schemeClr val="lt1"/>
          </a:solidFill>
          <a:ln w="9525" cap="flat" cmpd="sng">
            <a:solidFill>
              <a:srgbClr val="D9D9D9"/>
            </a:solidFill>
            <a:prstDash val="solid"/>
            <a:round/>
            <a:headEnd type="none" w="sm" len="sm"/>
            <a:tailEnd type="none" w="sm" len="sm"/>
          </a:ln>
          <a:effectLst>
            <a:outerShdw blurRad="32374" dist="24281" dir="2700000" algn="tl" rotWithShape="0">
              <a:srgbClr val="000000">
                <a:alpha val="40000"/>
              </a:srgbClr>
            </a:outerShdw>
          </a:effectLst>
        </p:spPr>
        <p:txBody>
          <a:bodyPr spcFirstLastPara="1" wrap="square" lIns="58250" tIns="58250" rIns="58250" bIns="58250" anchor="t" anchorCtr="0">
            <a:noAutofit/>
          </a:bodyPr>
          <a:lstStyle/>
          <a:p>
            <a:pPr marL="0" marR="0" lvl="0" indent="0" algn="l" rtl="0">
              <a:lnSpc>
                <a:spcPct val="100000"/>
              </a:lnSpc>
              <a:spcBef>
                <a:spcPts val="0"/>
              </a:spcBef>
              <a:spcAft>
                <a:spcPts val="0"/>
              </a:spcAft>
              <a:buClr>
                <a:srgbClr val="000000"/>
              </a:buClr>
              <a:buSzPts val="892"/>
              <a:buFont typeface="Arial"/>
              <a:buNone/>
            </a:pPr>
            <a:r>
              <a:rPr lang="en-US" sz="1200" b="0" i="0" u="none" strike="noStrike" cap="none">
                <a:solidFill>
                  <a:srgbClr val="0C5ADB"/>
                </a:solidFill>
                <a:latin typeface="Roboto Condensed"/>
                <a:ea typeface="Roboto Condensed"/>
                <a:cs typeface="Roboto Condensed"/>
                <a:sym typeface="Roboto Condensed"/>
              </a:rPr>
              <a:t>Defensive UI (7)</a:t>
            </a:r>
            <a:endParaRPr sz="12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574"/>
              <a:buFont typeface="Arial"/>
              <a:buNone/>
            </a:pPr>
            <a:br>
              <a:rPr lang="en-US" sz="1200" b="0" i="0" u="none" strike="noStrike" cap="none">
                <a:solidFill>
                  <a:srgbClr val="000000"/>
                </a:solidFill>
                <a:latin typeface="Roboto Condensed"/>
                <a:ea typeface="Roboto Condensed"/>
                <a:cs typeface="Roboto Condensed"/>
                <a:sym typeface="Roboto Condensed"/>
              </a:rPr>
            </a:br>
            <a:endParaRPr sz="1200" b="0" i="0" u="none" strike="noStrike" cap="none">
              <a:solidFill>
                <a:srgbClr val="000000"/>
              </a:solidFill>
              <a:latin typeface="Roboto Condensed"/>
              <a:ea typeface="Roboto Condensed"/>
              <a:cs typeface="Roboto Condensed"/>
              <a:sym typeface="Roboto Condensed"/>
            </a:endParaRPr>
          </a:p>
        </p:txBody>
      </p:sp>
      <p:sp>
        <p:nvSpPr>
          <p:cNvPr id="1363" name="Google Shape;1363;p74"/>
          <p:cNvSpPr/>
          <p:nvPr/>
        </p:nvSpPr>
        <p:spPr>
          <a:xfrm>
            <a:off x="6330750" y="2456380"/>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hlink"/>
                </a:solidFill>
                <a:latin typeface="Roboto Condensed"/>
                <a:ea typeface="Roboto Condensed"/>
                <a:cs typeface="Roboto Condensed"/>
                <a:sym typeface="Roboto Condensed"/>
                <a:hlinkClick r:id="rId4" action="ppaction://hlinksldjump"/>
              </a:rPr>
              <a:t>Plan Preview</a:t>
            </a:r>
            <a:endParaRPr sz="1100" b="0" i="0" u="none" strike="noStrike" cap="none">
              <a:solidFill>
                <a:schemeClr val="dk1"/>
              </a:solidFill>
              <a:latin typeface="Arial"/>
              <a:ea typeface="Arial"/>
              <a:cs typeface="Arial"/>
              <a:sym typeface="Arial"/>
            </a:endParaRPr>
          </a:p>
        </p:txBody>
      </p:sp>
      <p:sp>
        <p:nvSpPr>
          <p:cNvPr id="1364" name="Google Shape;1364;p74"/>
          <p:cNvSpPr/>
          <p:nvPr/>
        </p:nvSpPr>
        <p:spPr>
          <a:xfrm>
            <a:off x="6330750" y="2904533"/>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hlink"/>
                </a:solidFill>
                <a:latin typeface="Roboto Condensed"/>
                <a:ea typeface="Roboto Condensed"/>
                <a:cs typeface="Roboto Condensed"/>
                <a:sym typeface="Roboto Condensed"/>
                <a:hlinkClick r:id="rId4" action="ppaction://hlinksldjump"/>
              </a:rPr>
              <a:t>Evidence Chips and Citations</a:t>
            </a:r>
            <a:endParaRPr sz="1100" b="0" i="0" u="none" strike="noStrike" cap="none">
              <a:solidFill>
                <a:schemeClr val="dk1"/>
              </a:solidFill>
              <a:latin typeface="Arial"/>
              <a:ea typeface="Arial"/>
              <a:cs typeface="Arial"/>
              <a:sym typeface="Arial"/>
            </a:endParaRPr>
          </a:p>
        </p:txBody>
      </p:sp>
      <p:sp>
        <p:nvSpPr>
          <p:cNvPr id="1365" name="Google Shape;1365;p74"/>
          <p:cNvSpPr/>
          <p:nvPr/>
        </p:nvSpPr>
        <p:spPr>
          <a:xfrm>
            <a:off x="8023524" y="2456380"/>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hlink"/>
                </a:solidFill>
                <a:latin typeface="Roboto Condensed"/>
                <a:ea typeface="Roboto Condensed"/>
                <a:cs typeface="Roboto Condensed"/>
                <a:sym typeface="Roboto Condensed"/>
                <a:hlinkClick r:id="rId4" action="ppaction://hlinksldjump"/>
              </a:rPr>
              <a:t>Bounding controls</a:t>
            </a:r>
            <a:endParaRPr sz="1100" b="0" i="0" u="none" strike="noStrike" cap="none">
              <a:solidFill>
                <a:schemeClr val="dk1"/>
              </a:solidFill>
              <a:latin typeface="Arial"/>
              <a:ea typeface="Arial"/>
              <a:cs typeface="Arial"/>
              <a:sym typeface="Arial"/>
            </a:endParaRPr>
          </a:p>
        </p:txBody>
      </p:sp>
      <p:sp>
        <p:nvSpPr>
          <p:cNvPr id="1366" name="Google Shape;1366;p74"/>
          <p:cNvSpPr/>
          <p:nvPr/>
        </p:nvSpPr>
        <p:spPr>
          <a:xfrm>
            <a:off x="8015785" y="2904533"/>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hlink"/>
                </a:solidFill>
                <a:latin typeface="Roboto Condensed"/>
                <a:ea typeface="Roboto Condensed"/>
                <a:cs typeface="Roboto Condensed"/>
                <a:sym typeface="Roboto Condensed"/>
                <a:hlinkClick r:id="rId4" action="ppaction://hlinksldjump"/>
              </a:rPr>
              <a:t>Live thought trace</a:t>
            </a:r>
            <a:endParaRPr sz="1100" b="0" i="0" u="none" strike="noStrike" cap="none">
              <a:solidFill>
                <a:schemeClr val="dk1"/>
              </a:solidFill>
              <a:latin typeface="Arial"/>
              <a:ea typeface="Arial"/>
              <a:cs typeface="Arial"/>
              <a:sym typeface="Arial"/>
            </a:endParaRPr>
          </a:p>
        </p:txBody>
      </p:sp>
      <p:sp>
        <p:nvSpPr>
          <p:cNvPr id="1367" name="Google Shape;1367;p74"/>
          <p:cNvSpPr/>
          <p:nvPr/>
        </p:nvSpPr>
        <p:spPr>
          <a:xfrm>
            <a:off x="9716298" y="2456380"/>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hlink"/>
                </a:solidFill>
                <a:latin typeface="Roboto Condensed"/>
                <a:ea typeface="Roboto Condensed"/>
                <a:cs typeface="Roboto Condensed"/>
                <a:sym typeface="Roboto Condensed"/>
                <a:hlinkClick r:id="rId4" action="ppaction://hlinksldjump"/>
              </a:rPr>
              <a:t>Auto-Pause checkpoints</a:t>
            </a:r>
            <a:endParaRPr sz="1100" b="0" i="0" u="none" strike="noStrike" cap="none">
              <a:solidFill>
                <a:schemeClr val="dk1"/>
              </a:solidFill>
              <a:latin typeface="Arial"/>
              <a:ea typeface="Arial"/>
              <a:cs typeface="Arial"/>
              <a:sym typeface="Arial"/>
            </a:endParaRPr>
          </a:p>
        </p:txBody>
      </p:sp>
      <p:sp>
        <p:nvSpPr>
          <p:cNvPr id="1368" name="Google Shape;1368;p74"/>
          <p:cNvSpPr/>
          <p:nvPr/>
        </p:nvSpPr>
        <p:spPr>
          <a:xfrm>
            <a:off x="9716298" y="2904533"/>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hlink"/>
                </a:solidFill>
                <a:latin typeface="Roboto Condensed"/>
                <a:ea typeface="Roboto Condensed"/>
                <a:cs typeface="Roboto Condensed"/>
                <a:sym typeface="Roboto Condensed"/>
                <a:hlinkClick r:id="rId4" action="ppaction://hlinksldjump"/>
              </a:rPr>
              <a:t>Interruptible Generation</a:t>
            </a:r>
            <a:endParaRPr sz="1100" b="0" i="0" u="none" strike="noStrike" cap="none">
              <a:solidFill>
                <a:schemeClr val="dk1"/>
              </a:solidFill>
              <a:latin typeface="Arial"/>
              <a:ea typeface="Arial"/>
              <a:cs typeface="Arial"/>
              <a:sym typeface="Arial"/>
            </a:endParaRPr>
          </a:p>
        </p:txBody>
      </p:sp>
      <p:sp>
        <p:nvSpPr>
          <p:cNvPr id="1369" name="Google Shape;1369;p74"/>
          <p:cNvSpPr/>
          <p:nvPr/>
        </p:nvSpPr>
        <p:spPr>
          <a:xfrm>
            <a:off x="6330750" y="3352111"/>
            <a:ext cx="16002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hlink"/>
                </a:solidFill>
                <a:latin typeface="Roboto Condensed"/>
                <a:ea typeface="Roboto Condensed"/>
                <a:cs typeface="Roboto Condensed"/>
                <a:sym typeface="Roboto Condensed"/>
                <a:hlinkClick r:id="rId4" action="ppaction://hlinksldjump"/>
              </a:rPr>
              <a:t>Turn Lock (Single In-Flight request)</a:t>
            </a:r>
            <a:endParaRPr sz="1100" b="0" i="0" u="none" strike="noStrike" cap="none">
              <a:solidFill>
                <a:schemeClr val="dk1"/>
              </a:solidFill>
              <a:latin typeface="Roboto Condensed"/>
              <a:ea typeface="Roboto Condensed"/>
              <a:cs typeface="Roboto Condensed"/>
              <a:sym typeface="Roboto Condensed"/>
            </a:endParaRPr>
          </a:p>
        </p:txBody>
      </p:sp>
      <p:sp>
        <p:nvSpPr>
          <p:cNvPr id="1370" name="Google Shape;1370;p74"/>
          <p:cNvSpPr/>
          <p:nvPr/>
        </p:nvSpPr>
        <p:spPr>
          <a:xfrm>
            <a:off x="2525566" y="1131496"/>
            <a:ext cx="914400" cy="8424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71" name="Google Shape;1371;p74"/>
          <p:cNvSpPr/>
          <p:nvPr/>
        </p:nvSpPr>
        <p:spPr>
          <a:xfrm>
            <a:off x="8419814" y="1157883"/>
            <a:ext cx="914400" cy="8424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372" name="Google Shape;1372;p74"/>
          <p:cNvGrpSpPr/>
          <p:nvPr/>
        </p:nvGrpSpPr>
        <p:grpSpPr>
          <a:xfrm>
            <a:off x="2748548" y="1306952"/>
            <a:ext cx="433309" cy="498083"/>
            <a:chOff x="5528" y="2992"/>
            <a:chExt cx="372" cy="427"/>
          </a:xfrm>
        </p:grpSpPr>
        <p:sp>
          <p:nvSpPr>
            <p:cNvPr id="1373" name="Google Shape;1373;p74"/>
            <p:cNvSpPr/>
            <p:nvPr/>
          </p:nvSpPr>
          <p:spPr>
            <a:xfrm>
              <a:off x="5528" y="2992"/>
              <a:ext cx="372" cy="427"/>
            </a:xfrm>
            <a:custGeom>
              <a:avLst/>
              <a:gdLst/>
              <a:ahLst/>
              <a:cxnLst/>
              <a:rect l="l" t="t" r="r" b="b"/>
              <a:pathLst>
                <a:path w="252" h="288" extrusionOk="0">
                  <a:moveTo>
                    <a:pt x="126" y="288"/>
                  </a:moveTo>
                  <a:cubicBezTo>
                    <a:pt x="125" y="288"/>
                    <a:pt x="125" y="288"/>
                    <a:pt x="124" y="288"/>
                  </a:cubicBezTo>
                  <a:cubicBezTo>
                    <a:pt x="9" y="245"/>
                    <a:pt x="0" y="163"/>
                    <a:pt x="0" y="60"/>
                  </a:cubicBezTo>
                  <a:cubicBezTo>
                    <a:pt x="0" y="58"/>
                    <a:pt x="2" y="55"/>
                    <a:pt x="4" y="54"/>
                  </a:cubicBezTo>
                  <a:cubicBezTo>
                    <a:pt x="5" y="54"/>
                    <a:pt x="93" y="30"/>
                    <a:pt x="122" y="2"/>
                  </a:cubicBezTo>
                  <a:cubicBezTo>
                    <a:pt x="124" y="0"/>
                    <a:pt x="128" y="0"/>
                    <a:pt x="130" y="2"/>
                  </a:cubicBezTo>
                  <a:cubicBezTo>
                    <a:pt x="159" y="30"/>
                    <a:pt x="247" y="54"/>
                    <a:pt x="248" y="54"/>
                  </a:cubicBezTo>
                  <a:cubicBezTo>
                    <a:pt x="250" y="55"/>
                    <a:pt x="252" y="58"/>
                    <a:pt x="252" y="60"/>
                  </a:cubicBezTo>
                  <a:cubicBezTo>
                    <a:pt x="252" y="163"/>
                    <a:pt x="243" y="245"/>
                    <a:pt x="128" y="288"/>
                  </a:cubicBezTo>
                  <a:cubicBezTo>
                    <a:pt x="127" y="288"/>
                    <a:pt x="127" y="288"/>
                    <a:pt x="126" y="288"/>
                  </a:cubicBezTo>
                  <a:close/>
                  <a:moveTo>
                    <a:pt x="12" y="65"/>
                  </a:moveTo>
                  <a:cubicBezTo>
                    <a:pt x="12" y="163"/>
                    <a:pt x="22" y="236"/>
                    <a:pt x="126" y="276"/>
                  </a:cubicBezTo>
                  <a:cubicBezTo>
                    <a:pt x="230" y="236"/>
                    <a:pt x="240" y="163"/>
                    <a:pt x="240" y="65"/>
                  </a:cubicBezTo>
                  <a:cubicBezTo>
                    <a:pt x="222" y="60"/>
                    <a:pt x="156" y="39"/>
                    <a:pt x="126" y="14"/>
                  </a:cubicBezTo>
                  <a:cubicBezTo>
                    <a:pt x="96" y="39"/>
                    <a:pt x="30" y="60"/>
                    <a:pt x="12" y="65"/>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74"/>
            <p:cNvSpPr/>
            <p:nvPr/>
          </p:nvSpPr>
          <p:spPr>
            <a:xfrm>
              <a:off x="5574" y="3046"/>
              <a:ext cx="280" cy="319"/>
            </a:xfrm>
            <a:custGeom>
              <a:avLst/>
              <a:gdLst/>
              <a:ahLst/>
              <a:cxnLst/>
              <a:rect l="l" t="t" r="r" b="b"/>
              <a:pathLst>
                <a:path w="190" h="216" extrusionOk="0">
                  <a:moveTo>
                    <a:pt x="95" y="216"/>
                  </a:moveTo>
                  <a:cubicBezTo>
                    <a:pt x="94" y="216"/>
                    <a:pt x="94" y="216"/>
                    <a:pt x="93" y="216"/>
                  </a:cubicBezTo>
                  <a:cubicBezTo>
                    <a:pt x="7" y="184"/>
                    <a:pt x="0" y="123"/>
                    <a:pt x="0" y="46"/>
                  </a:cubicBezTo>
                  <a:cubicBezTo>
                    <a:pt x="0" y="43"/>
                    <a:pt x="2" y="41"/>
                    <a:pt x="5" y="40"/>
                  </a:cubicBezTo>
                  <a:cubicBezTo>
                    <a:pt x="5" y="40"/>
                    <a:pt x="70" y="23"/>
                    <a:pt x="91" y="2"/>
                  </a:cubicBezTo>
                  <a:cubicBezTo>
                    <a:pt x="93" y="0"/>
                    <a:pt x="97" y="0"/>
                    <a:pt x="99" y="2"/>
                  </a:cubicBezTo>
                  <a:cubicBezTo>
                    <a:pt x="120" y="23"/>
                    <a:pt x="185" y="40"/>
                    <a:pt x="185" y="40"/>
                  </a:cubicBezTo>
                  <a:cubicBezTo>
                    <a:pt x="188" y="41"/>
                    <a:pt x="190" y="43"/>
                    <a:pt x="190" y="46"/>
                  </a:cubicBezTo>
                  <a:cubicBezTo>
                    <a:pt x="190" y="123"/>
                    <a:pt x="183" y="184"/>
                    <a:pt x="97" y="216"/>
                  </a:cubicBezTo>
                  <a:cubicBezTo>
                    <a:pt x="96" y="216"/>
                    <a:pt x="96" y="216"/>
                    <a:pt x="95" y="216"/>
                  </a:cubicBezTo>
                  <a:close/>
                  <a:moveTo>
                    <a:pt x="12" y="51"/>
                  </a:moveTo>
                  <a:cubicBezTo>
                    <a:pt x="13" y="122"/>
                    <a:pt x="20" y="175"/>
                    <a:pt x="95" y="204"/>
                  </a:cubicBezTo>
                  <a:cubicBezTo>
                    <a:pt x="170" y="175"/>
                    <a:pt x="177" y="122"/>
                    <a:pt x="178" y="51"/>
                  </a:cubicBezTo>
                  <a:cubicBezTo>
                    <a:pt x="163" y="46"/>
                    <a:pt x="117" y="32"/>
                    <a:pt x="95" y="14"/>
                  </a:cubicBezTo>
                  <a:cubicBezTo>
                    <a:pt x="73" y="32"/>
                    <a:pt x="27" y="46"/>
                    <a:pt x="12" y="5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74"/>
            <p:cNvSpPr/>
            <p:nvPr/>
          </p:nvSpPr>
          <p:spPr>
            <a:xfrm>
              <a:off x="5575" y="3046"/>
              <a:ext cx="149" cy="148"/>
            </a:xfrm>
            <a:custGeom>
              <a:avLst/>
              <a:gdLst/>
              <a:ahLst/>
              <a:cxnLst/>
              <a:rect l="l" t="t" r="r" b="b"/>
              <a:pathLst>
                <a:path w="101" h="100" extrusionOk="0">
                  <a:moveTo>
                    <a:pt x="7" y="100"/>
                  </a:moveTo>
                  <a:cubicBezTo>
                    <a:pt x="6" y="100"/>
                    <a:pt x="4" y="100"/>
                    <a:pt x="3" y="98"/>
                  </a:cubicBezTo>
                  <a:cubicBezTo>
                    <a:pt x="0" y="96"/>
                    <a:pt x="0" y="92"/>
                    <a:pt x="3" y="90"/>
                  </a:cubicBezTo>
                  <a:cubicBezTo>
                    <a:pt x="90" y="2"/>
                    <a:pt x="90" y="2"/>
                    <a:pt x="90" y="2"/>
                  </a:cubicBezTo>
                  <a:cubicBezTo>
                    <a:pt x="93" y="0"/>
                    <a:pt x="97" y="0"/>
                    <a:pt x="99" y="2"/>
                  </a:cubicBezTo>
                  <a:cubicBezTo>
                    <a:pt x="101" y="5"/>
                    <a:pt x="101" y="8"/>
                    <a:pt x="99" y="11"/>
                  </a:cubicBezTo>
                  <a:cubicBezTo>
                    <a:pt x="11" y="98"/>
                    <a:pt x="11" y="98"/>
                    <a:pt x="11" y="98"/>
                  </a:cubicBezTo>
                  <a:cubicBezTo>
                    <a:pt x="10" y="100"/>
                    <a:pt x="9" y="100"/>
                    <a:pt x="7" y="10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74"/>
            <p:cNvSpPr/>
            <p:nvPr/>
          </p:nvSpPr>
          <p:spPr>
            <a:xfrm>
              <a:off x="5593" y="3078"/>
              <a:ext cx="187" cy="188"/>
            </a:xfrm>
            <a:custGeom>
              <a:avLst/>
              <a:gdLst/>
              <a:ahLst/>
              <a:cxnLst/>
              <a:rect l="l" t="t" r="r" b="b"/>
              <a:pathLst>
                <a:path w="127" h="127" extrusionOk="0">
                  <a:moveTo>
                    <a:pt x="6" y="127"/>
                  </a:moveTo>
                  <a:cubicBezTo>
                    <a:pt x="5" y="127"/>
                    <a:pt x="3" y="126"/>
                    <a:pt x="2" y="125"/>
                  </a:cubicBezTo>
                  <a:cubicBezTo>
                    <a:pt x="0" y="123"/>
                    <a:pt x="0" y="119"/>
                    <a:pt x="2" y="117"/>
                  </a:cubicBezTo>
                  <a:cubicBezTo>
                    <a:pt x="116" y="2"/>
                    <a:pt x="116" y="2"/>
                    <a:pt x="116" y="2"/>
                  </a:cubicBezTo>
                  <a:cubicBezTo>
                    <a:pt x="119" y="0"/>
                    <a:pt x="122" y="0"/>
                    <a:pt x="125" y="2"/>
                  </a:cubicBezTo>
                  <a:cubicBezTo>
                    <a:pt x="127" y="5"/>
                    <a:pt x="127" y="9"/>
                    <a:pt x="125" y="11"/>
                  </a:cubicBezTo>
                  <a:cubicBezTo>
                    <a:pt x="10" y="125"/>
                    <a:pt x="10" y="125"/>
                    <a:pt x="10" y="125"/>
                  </a:cubicBezTo>
                  <a:cubicBezTo>
                    <a:pt x="9" y="126"/>
                    <a:pt x="8" y="127"/>
                    <a:pt x="6" y="127"/>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74"/>
            <p:cNvSpPr/>
            <p:nvPr/>
          </p:nvSpPr>
          <p:spPr>
            <a:xfrm>
              <a:off x="5628" y="3102"/>
              <a:ext cx="217" cy="217"/>
            </a:xfrm>
            <a:custGeom>
              <a:avLst/>
              <a:gdLst/>
              <a:ahLst/>
              <a:cxnLst/>
              <a:rect l="l" t="t" r="r" b="b"/>
              <a:pathLst>
                <a:path w="147" h="147" extrusionOk="0">
                  <a:moveTo>
                    <a:pt x="6" y="147"/>
                  </a:moveTo>
                  <a:cubicBezTo>
                    <a:pt x="5" y="147"/>
                    <a:pt x="3" y="146"/>
                    <a:pt x="2" y="145"/>
                  </a:cubicBezTo>
                  <a:cubicBezTo>
                    <a:pt x="0" y="143"/>
                    <a:pt x="0" y="139"/>
                    <a:pt x="2" y="137"/>
                  </a:cubicBezTo>
                  <a:cubicBezTo>
                    <a:pt x="136" y="2"/>
                    <a:pt x="136" y="2"/>
                    <a:pt x="136" y="2"/>
                  </a:cubicBezTo>
                  <a:cubicBezTo>
                    <a:pt x="139" y="0"/>
                    <a:pt x="143" y="0"/>
                    <a:pt x="145" y="2"/>
                  </a:cubicBezTo>
                  <a:cubicBezTo>
                    <a:pt x="147" y="5"/>
                    <a:pt x="147" y="8"/>
                    <a:pt x="145" y="11"/>
                  </a:cubicBezTo>
                  <a:cubicBezTo>
                    <a:pt x="11" y="145"/>
                    <a:pt x="11" y="145"/>
                    <a:pt x="11" y="145"/>
                  </a:cubicBezTo>
                  <a:cubicBezTo>
                    <a:pt x="9" y="146"/>
                    <a:pt x="8" y="147"/>
                    <a:pt x="6" y="147"/>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74"/>
            <p:cNvSpPr/>
            <p:nvPr/>
          </p:nvSpPr>
          <p:spPr>
            <a:xfrm>
              <a:off x="5683" y="3185"/>
              <a:ext cx="168" cy="168"/>
            </a:xfrm>
            <a:custGeom>
              <a:avLst/>
              <a:gdLst/>
              <a:ahLst/>
              <a:cxnLst/>
              <a:rect l="l" t="t" r="r" b="b"/>
              <a:pathLst>
                <a:path w="114" h="114" extrusionOk="0">
                  <a:moveTo>
                    <a:pt x="6" y="114"/>
                  </a:moveTo>
                  <a:cubicBezTo>
                    <a:pt x="5" y="114"/>
                    <a:pt x="3" y="113"/>
                    <a:pt x="2" y="112"/>
                  </a:cubicBezTo>
                  <a:cubicBezTo>
                    <a:pt x="0" y="110"/>
                    <a:pt x="0" y="106"/>
                    <a:pt x="2" y="104"/>
                  </a:cubicBezTo>
                  <a:cubicBezTo>
                    <a:pt x="103" y="3"/>
                    <a:pt x="103" y="3"/>
                    <a:pt x="103" y="3"/>
                  </a:cubicBezTo>
                  <a:cubicBezTo>
                    <a:pt x="105" y="0"/>
                    <a:pt x="109" y="0"/>
                    <a:pt x="112" y="3"/>
                  </a:cubicBezTo>
                  <a:cubicBezTo>
                    <a:pt x="114" y="5"/>
                    <a:pt x="114" y="9"/>
                    <a:pt x="112" y="11"/>
                  </a:cubicBezTo>
                  <a:cubicBezTo>
                    <a:pt x="11" y="112"/>
                    <a:pt x="11" y="112"/>
                    <a:pt x="11" y="112"/>
                  </a:cubicBezTo>
                  <a:cubicBezTo>
                    <a:pt x="9" y="113"/>
                    <a:pt x="8" y="114"/>
                    <a:pt x="6" y="114"/>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9" name="Google Shape;1379;p74"/>
          <p:cNvGrpSpPr/>
          <p:nvPr/>
        </p:nvGrpSpPr>
        <p:grpSpPr>
          <a:xfrm>
            <a:off x="8627653" y="1321053"/>
            <a:ext cx="497271" cy="484076"/>
            <a:chOff x="5686" y="3202"/>
            <a:chExt cx="441" cy="430"/>
          </a:xfrm>
        </p:grpSpPr>
        <p:sp>
          <p:nvSpPr>
            <p:cNvPr id="1380" name="Google Shape;1380;p74"/>
            <p:cNvSpPr/>
            <p:nvPr/>
          </p:nvSpPr>
          <p:spPr>
            <a:xfrm>
              <a:off x="5686" y="3202"/>
              <a:ext cx="441" cy="412"/>
            </a:xfrm>
            <a:custGeom>
              <a:avLst/>
              <a:gdLst/>
              <a:ahLst/>
              <a:cxnLst/>
              <a:rect l="l" t="t" r="r" b="b"/>
              <a:pathLst>
                <a:path w="288" h="276" extrusionOk="0">
                  <a:moveTo>
                    <a:pt x="258" y="276"/>
                  </a:moveTo>
                  <a:cubicBezTo>
                    <a:pt x="30" y="276"/>
                    <a:pt x="30" y="276"/>
                    <a:pt x="30" y="276"/>
                  </a:cubicBezTo>
                  <a:cubicBezTo>
                    <a:pt x="14" y="276"/>
                    <a:pt x="0" y="263"/>
                    <a:pt x="0" y="246"/>
                  </a:cubicBezTo>
                  <a:cubicBezTo>
                    <a:pt x="0" y="30"/>
                    <a:pt x="0" y="30"/>
                    <a:pt x="0" y="30"/>
                  </a:cubicBezTo>
                  <a:cubicBezTo>
                    <a:pt x="0" y="14"/>
                    <a:pt x="14" y="0"/>
                    <a:pt x="30" y="0"/>
                  </a:cubicBezTo>
                  <a:cubicBezTo>
                    <a:pt x="258" y="0"/>
                    <a:pt x="258" y="0"/>
                    <a:pt x="258" y="0"/>
                  </a:cubicBezTo>
                  <a:cubicBezTo>
                    <a:pt x="275" y="0"/>
                    <a:pt x="288" y="14"/>
                    <a:pt x="288" y="30"/>
                  </a:cubicBezTo>
                  <a:cubicBezTo>
                    <a:pt x="288" y="246"/>
                    <a:pt x="288" y="246"/>
                    <a:pt x="288" y="246"/>
                  </a:cubicBezTo>
                  <a:cubicBezTo>
                    <a:pt x="288" y="263"/>
                    <a:pt x="275" y="276"/>
                    <a:pt x="258" y="276"/>
                  </a:cubicBezTo>
                  <a:close/>
                  <a:moveTo>
                    <a:pt x="30" y="12"/>
                  </a:moveTo>
                  <a:cubicBezTo>
                    <a:pt x="21" y="12"/>
                    <a:pt x="12" y="20"/>
                    <a:pt x="12" y="30"/>
                  </a:cubicBezTo>
                  <a:cubicBezTo>
                    <a:pt x="12" y="246"/>
                    <a:pt x="12" y="246"/>
                    <a:pt x="12" y="246"/>
                  </a:cubicBezTo>
                  <a:cubicBezTo>
                    <a:pt x="12" y="256"/>
                    <a:pt x="21" y="264"/>
                    <a:pt x="30" y="264"/>
                  </a:cubicBezTo>
                  <a:cubicBezTo>
                    <a:pt x="258" y="264"/>
                    <a:pt x="258" y="264"/>
                    <a:pt x="258" y="264"/>
                  </a:cubicBezTo>
                  <a:cubicBezTo>
                    <a:pt x="268" y="264"/>
                    <a:pt x="276" y="256"/>
                    <a:pt x="276" y="246"/>
                  </a:cubicBezTo>
                  <a:cubicBezTo>
                    <a:pt x="276" y="30"/>
                    <a:pt x="276" y="30"/>
                    <a:pt x="276" y="30"/>
                  </a:cubicBezTo>
                  <a:cubicBezTo>
                    <a:pt x="276" y="20"/>
                    <a:pt x="268" y="12"/>
                    <a:pt x="258" y="12"/>
                  </a:cubicBezTo>
                  <a:lnTo>
                    <a:pt x="30" y="12"/>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74"/>
            <p:cNvSpPr/>
            <p:nvPr/>
          </p:nvSpPr>
          <p:spPr>
            <a:xfrm>
              <a:off x="5722" y="3596"/>
              <a:ext cx="19" cy="36"/>
            </a:xfrm>
            <a:custGeom>
              <a:avLst/>
              <a:gdLst/>
              <a:ahLst/>
              <a:cxnLst/>
              <a:rect l="l" t="t" r="r" b="b"/>
              <a:pathLst>
                <a:path w="12" h="24" extrusionOk="0">
                  <a:moveTo>
                    <a:pt x="6" y="24"/>
                  </a:moveTo>
                  <a:cubicBezTo>
                    <a:pt x="3" y="24"/>
                    <a:pt x="0" y="22"/>
                    <a:pt x="0" y="18"/>
                  </a:cubicBezTo>
                  <a:cubicBezTo>
                    <a:pt x="0" y="6"/>
                    <a:pt x="0" y="6"/>
                    <a:pt x="0" y="6"/>
                  </a:cubicBezTo>
                  <a:cubicBezTo>
                    <a:pt x="0" y="3"/>
                    <a:pt x="3" y="0"/>
                    <a:pt x="6" y="0"/>
                  </a:cubicBezTo>
                  <a:cubicBezTo>
                    <a:pt x="10" y="0"/>
                    <a:pt x="12" y="3"/>
                    <a:pt x="12" y="6"/>
                  </a:cubicBezTo>
                  <a:cubicBezTo>
                    <a:pt x="12" y="18"/>
                    <a:pt x="12" y="18"/>
                    <a:pt x="12" y="18"/>
                  </a:cubicBezTo>
                  <a:cubicBezTo>
                    <a:pt x="12" y="22"/>
                    <a:pt x="10" y="24"/>
                    <a:pt x="6" y="24"/>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74"/>
            <p:cNvSpPr/>
            <p:nvPr/>
          </p:nvSpPr>
          <p:spPr>
            <a:xfrm>
              <a:off x="6072" y="3596"/>
              <a:ext cx="18" cy="36"/>
            </a:xfrm>
            <a:custGeom>
              <a:avLst/>
              <a:gdLst/>
              <a:ahLst/>
              <a:cxnLst/>
              <a:rect l="l" t="t" r="r" b="b"/>
              <a:pathLst>
                <a:path w="12" h="24" extrusionOk="0">
                  <a:moveTo>
                    <a:pt x="6" y="24"/>
                  </a:moveTo>
                  <a:cubicBezTo>
                    <a:pt x="3" y="24"/>
                    <a:pt x="0" y="22"/>
                    <a:pt x="0" y="18"/>
                  </a:cubicBezTo>
                  <a:cubicBezTo>
                    <a:pt x="0" y="6"/>
                    <a:pt x="0" y="6"/>
                    <a:pt x="0" y="6"/>
                  </a:cubicBezTo>
                  <a:cubicBezTo>
                    <a:pt x="0" y="3"/>
                    <a:pt x="3" y="0"/>
                    <a:pt x="6" y="0"/>
                  </a:cubicBezTo>
                  <a:cubicBezTo>
                    <a:pt x="10" y="0"/>
                    <a:pt x="12" y="3"/>
                    <a:pt x="12" y="6"/>
                  </a:cubicBezTo>
                  <a:cubicBezTo>
                    <a:pt x="12" y="18"/>
                    <a:pt x="12" y="18"/>
                    <a:pt x="12" y="18"/>
                  </a:cubicBezTo>
                  <a:cubicBezTo>
                    <a:pt x="12" y="22"/>
                    <a:pt x="10" y="24"/>
                    <a:pt x="6" y="24"/>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74"/>
            <p:cNvSpPr/>
            <p:nvPr/>
          </p:nvSpPr>
          <p:spPr>
            <a:xfrm>
              <a:off x="5741" y="3256"/>
              <a:ext cx="331" cy="304"/>
            </a:xfrm>
            <a:custGeom>
              <a:avLst/>
              <a:gdLst/>
              <a:ahLst/>
              <a:cxnLst/>
              <a:rect l="l" t="t" r="r" b="b"/>
              <a:pathLst>
                <a:path w="216" h="204" extrusionOk="0">
                  <a:moveTo>
                    <a:pt x="186" y="204"/>
                  </a:moveTo>
                  <a:cubicBezTo>
                    <a:pt x="30" y="204"/>
                    <a:pt x="30" y="204"/>
                    <a:pt x="30" y="204"/>
                  </a:cubicBezTo>
                  <a:cubicBezTo>
                    <a:pt x="14" y="204"/>
                    <a:pt x="0" y="191"/>
                    <a:pt x="0" y="174"/>
                  </a:cubicBezTo>
                  <a:cubicBezTo>
                    <a:pt x="0" y="162"/>
                    <a:pt x="0" y="162"/>
                    <a:pt x="0" y="162"/>
                  </a:cubicBezTo>
                  <a:cubicBezTo>
                    <a:pt x="0" y="159"/>
                    <a:pt x="3" y="156"/>
                    <a:pt x="6" y="156"/>
                  </a:cubicBezTo>
                  <a:cubicBezTo>
                    <a:pt x="10" y="156"/>
                    <a:pt x="12" y="159"/>
                    <a:pt x="12" y="162"/>
                  </a:cubicBezTo>
                  <a:cubicBezTo>
                    <a:pt x="12" y="174"/>
                    <a:pt x="12" y="174"/>
                    <a:pt x="12" y="174"/>
                  </a:cubicBezTo>
                  <a:cubicBezTo>
                    <a:pt x="12" y="184"/>
                    <a:pt x="21" y="192"/>
                    <a:pt x="30" y="192"/>
                  </a:cubicBezTo>
                  <a:cubicBezTo>
                    <a:pt x="186" y="192"/>
                    <a:pt x="186" y="192"/>
                    <a:pt x="186" y="192"/>
                  </a:cubicBezTo>
                  <a:cubicBezTo>
                    <a:pt x="196" y="192"/>
                    <a:pt x="204" y="184"/>
                    <a:pt x="204" y="174"/>
                  </a:cubicBezTo>
                  <a:cubicBezTo>
                    <a:pt x="204" y="30"/>
                    <a:pt x="204" y="30"/>
                    <a:pt x="204" y="30"/>
                  </a:cubicBezTo>
                  <a:cubicBezTo>
                    <a:pt x="204" y="20"/>
                    <a:pt x="196" y="12"/>
                    <a:pt x="186" y="12"/>
                  </a:cubicBezTo>
                  <a:cubicBezTo>
                    <a:pt x="30" y="12"/>
                    <a:pt x="30" y="12"/>
                    <a:pt x="30" y="12"/>
                  </a:cubicBezTo>
                  <a:cubicBezTo>
                    <a:pt x="21" y="12"/>
                    <a:pt x="12" y="20"/>
                    <a:pt x="12" y="30"/>
                  </a:cubicBezTo>
                  <a:cubicBezTo>
                    <a:pt x="12" y="42"/>
                    <a:pt x="12" y="42"/>
                    <a:pt x="12" y="42"/>
                  </a:cubicBezTo>
                  <a:cubicBezTo>
                    <a:pt x="12" y="46"/>
                    <a:pt x="10" y="48"/>
                    <a:pt x="6" y="48"/>
                  </a:cubicBezTo>
                  <a:cubicBezTo>
                    <a:pt x="3" y="48"/>
                    <a:pt x="0" y="46"/>
                    <a:pt x="0" y="42"/>
                  </a:cubicBezTo>
                  <a:cubicBezTo>
                    <a:pt x="0" y="30"/>
                    <a:pt x="0" y="30"/>
                    <a:pt x="0" y="30"/>
                  </a:cubicBezTo>
                  <a:cubicBezTo>
                    <a:pt x="0" y="14"/>
                    <a:pt x="14" y="0"/>
                    <a:pt x="30" y="0"/>
                  </a:cubicBezTo>
                  <a:cubicBezTo>
                    <a:pt x="186" y="0"/>
                    <a:pt x="186" y="0"/>
                    <a:pt x="186" y="0"/>
                  </a:cubicBezTo>
                  <a:cubicBezTo>
                    <a:pt x="203" y="0"/>
                    <a:pt x="216" y="14"/>
                    <a:pt x="216" y="30"/>
                  </a:cubicBezTo>
                  <a:cubicBezTo>
                    <a:pt x="216" y="174"/>
                    <a:pt x="216" y="174"/>
                    <a:pt x="216" y="174"/>
                  </a:cubicBezTo>
                  <a:cubicBezTo>
                    <a:pt x="216" y="191"/>
                    <a:pt x="203" y="204"/>
                    <a:pt x="186" y="204"/>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74"/>
            <p:cNvSpPr/>
            <p:nvPr/>
          </p:nvSpPr>
          <p:spPr>
            <a:xfrm>
              <a:off x="5741" y="3363"/>
              <a:ext cx="18" cy="90"/>
            </a:xfrm>
            <a:custGeom>
              <a:avLst/>
              <a:gdLst/>
              <a:ahLst/>
              <a:cxnLst/>
              <a:rect l="l" t="t" r="r" b="b"/>
              <a:pathLst>
                <a:path w="12" h="60" extrusionOk="0">
                  <a:moveTo>
                    <a:pt x="6" y="60"/>
                  </a:moveTo>
                  <a:cubicBezTo>
                    <a:pt x="3" y="60"/>
                    <a:pt x="0" y="58"/>
                    <a:pt x="0" y="54"/>
                  </a:cubicBezTo>
                  <a:cubicBezTo>
                    <a:pt x="0" y="6"/>
                    <a:pt x="0" y="6"/>
                    <a:pt x="0" y="6"/>
                  </a:cubicBezTo>
                  <a:cubicBezTo>
                    <a:pt x="0" y="3"/>
                    <a:pt x="3" y="0"/>
                    <a:pt x="6" y="0"/>
                  </a:cubicBezTo>
                  <a:cubicBezTo>
                    <a:pt x="10" y="0"/>
                    <a:pt x="12" y="3"/>
                    <a:pt x="12" y="6"/>
                  </a:cubicBezTo>
                  <a:cubicBezTo>
                    <a:pt x="12" y="54"/>
                    <a:pt x="12" y="54"/>
                    <a:pt x="12" y="54"/>
                  </a:cubicBezTo>
                  <a:cubicBezTo>
                    <a:pt x="12" y="58"/>
                    <a:pt x="10" y="60"/>
                    <a:pt x="6" y="6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74"/>
            <p:cNvSpPr/>
            <p:nvPr/>
          </p:nvSpPr>
          <p:spPr>
            <a:xfrm>
              <a:off x="5722" y="3309"/>
              <a:ext cx="56" cy="72"/>
            </a:xfrm>
            <a:custGeom>
              <a:avLst/>
              <a:gdLst/>
              <a:ahLst/>
              <a:cxnLst/>
              <a:rect l="l" t="t" r="r" b="b"/>
              <a:pathLst>
                <a:path w="36" h="48" extrusionOk="0">
                  <a:moveTo>
                    <a:pt x="30" y="48"/>
                  </a:moveTo>
                  <a:cubicBezTo>
                    <a:pt x="6" y="48"/>
                    <a:pt x="6" y="48"/>
                    <a:pt x="6" y="48"/>
                  </a:cubicBezTo>
                  <a:cubicBezTo>
                    <a:pt x="3" y="48"/>
                    <a:pt x="0" y="46"/>
                    <a:pt x="0" y="42"/>
                  </a:cubicBezTo>
                  <a:cubicBezTo>
                    <a:pt x="0" y="6"/>
                    <a:pt x="0" y="6"/>
                    <a:pt x="0" y="6"/>
                  </a:cubicBezTo>
                  <a:cubicBezTo>
                    <a:pt x="0" y="3"/>
                    <a:pt x="3" y="0"/>
                    <a:pt x="6" y="0"/>
                  </a:cubicBezTo>
                  <a:cubicBezTo>
                    <a:pt x="30" y="0"/>
                    <a:pt x="30" y="0"/>
                    <a:pt x="30" y="0"/>
                  </a:cubicBezTo>
                  <a:cubicBezTo>
                    <a:pt x="34" y="0"/>
                    <a:pt x="36" y="3"/>
                    <a:pt x="36" y="6"/>
                  </a:cubicBezTo>
                  <a:cubicBezTo>
                    <a:pt x="36" y="42"/>
                    <a:pt x="36" y="42"/>
                    <a:pt x="36" y="42"/>
                  </a:cubicBezTo>
                  <a:cubicBezTo>
                    <a:pt x="36" y="46"/>
                    <a:pt x="34" y="48"/>
                    <a:pt x="30" y="48"/>
                  </a:cubicBezTo>
                  <a:close/>
                  <a:moveTo>
                    <a:pt x="12" y="36"/>
                  </a:moveTo>
                  <a:cubicBezTo>
                    <a:pt x="24" y="36"/>
                    <a:pt x="24" y="36"/>
                    <a:pt x="24" y="36"/>
                  </a:cubicBezTo>
                  <a:cubicBezTo>
                    <a:pt x="24" y="12"/>
                    <a:pt x="24" y="12"/>
                    <a:pt x="24" y="12"/>
                  </a:cubicBezTo>
                  <a:cubicBezTo>
                    <a:pt x="12" y="12"/>
                    <a:pt x="12" y="12"/>
                    <a:pt x="12" y="12"/>
                  </a:cubicBezTo>
                  <a:lnTo>
                    <a:pt x="12" y="36"/>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74"/>
            <p:cNvSpPr/>
            <p:nvPr/>
          </p:nvSpPr>
          <p:spPr>
            <a:xfrm>
              <a:off x="5722" y="3435"/>
              <a:ext cx="56" cy="72"/>
            </a:xfrm>
            <a:custGeom>
              <a:avLst/>
              <a:gdLst/>
              <a:ahLst/>
              <a:cxnLst/>
              <a:rect l="l" t="t" r="r" b="b"/>
              <a:pathLst>
                <a:path w="36" h="48" extrusionOk="0">
                  <a:moveTo>
                    <a:pt x="30" y="48"/>
                  </a:moveTo>
                  <a:cubicBezTo>
                    <a:pt x="6" y="48"/>
                    <a:pt x="6" y="48"/>
                    <a:pt x="6" y="48"/>
                  </a:cubicBezTo>
                  <a:cubicBezTo>
                    <a:pt x="3" y="48"/>
                    <a:pt x="0" y="46"/>
                    <a:pt x="0" y="42"/>
                  </a:cubicBezTo>
                  <a:cubicBezTo>
                    <a:pt x="0" y="6"/>
                    <a:pt x="0" y="6"/>
                    <a:pt x="0" y="6"/>
                  </a:cubicBezTo>
                  <a:cubicBezTo>
                    <a:pt x="0" y="3"/>
                    <a:pt x="3" y="0"/>
                    <a:pt x="6" y="0"/>
                  </a:cubicBezTo>
                  <a:cubicBezTo>
                    <a:pt x="30" y="0"/>
                    <a:pt x="30" y="0"/>
                    <a:pt x="30" y="0"/>
                  </a:cubicBezTo>
                  <a:cubicBezTo>
                    <a:pt x="34" y="0"/>
                    <a:pt x="36" y="3"/>
                    <a:pt x="36" y="6"/>
                  </a:cubicBezTo>
                  <a:cubicBezTo>
                    <a:pt x="36" y="42"/>
                    <a:pt x="36" y="42"/>
                    <a:pt x="36" y="42"/>
                  </a:cubicBezTo>
                  <a:cubicBezTo>
                    <a:pt x="36" y="46"/>
                    <a:pt x="34" y="48"/>
                    <a:pt x="30" y="48"/>
                  </a:cubicBezTo>
                  <a:close/>
                  <a:moveTo>
                    <a:pt x="12" y="36"/>
                  </a:moveTo>
                  <a:cubicBezTo>
                    <a:pt x="24" y="36"/>
                    <a:pt x="24" y="36"/>
                    <a:pt x="24" y="36"/>
                  </a:cubicBezTo>
                  <a:cubicBezTo>
                    <a:pt x="24" y="12"/>
                    <a:pt x="24" y="12"/>
                    <a:pt x="24" y="12"/>
                  </a:cubicBezTo>
                  <a:cubicBezTo>
                    <a:pt x="12" y="12"/>
                    <a:pt x="12" y="12"/>
                    <a:pt x="12" y="12"/>
                  </a:cubicBezTo>
                  <a:lnTo>
                    <a:pt x="12" y="36"/>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74"/>
            <p:cNvSpPr/>
            <p:nvPr/>
          </p:nvSpPr>
          <p:spPr>
            <a:xfrm>
              <a:off x="5823" y="3318"/>
              <a:ext cx="184" cy="180"/>
            </a:xfrm>
            <a:custGeom>
              <a:avLst/>
              <a:gdLst/>
              <a:ahLst/>
              <a:cxnLst/>
              <a:rect l="l" t="t" r="r" b="b"/>
              <a:pathLst>
                <a:path w="120" h="120" extrusionOk="0">
                  <a:moveTo>
                    <a:pt x="60" y="120"/>
                  </a:moveTo>
                  <a:cubicBezTo>
                    <a:pt x="27" y="120"/>
                    <a:pt x="0" y="93"/>
                    <a:pt x="0" y="60"/>
                  </a:cubicBezTo>
                  <a:cubicBezTo>
                    <a:pt x="0" y="27"/>
                    <a:pt x="27" y="0"/>
                    <a:pt x="60" y="0"/>
                  </a:cubicBezTo>
                  <a:cubicBezTo>
                    <a:pt x="94" y="0"/>
                    <a:pt x="120" y="27"/>
                    <a:pt x="120" y="60"/>
                  </a:cubicBezTo>
                  <a:cubicBezTo>
                    <a:pt x="120" y="93"/>
                    <a:pt x="94" y="120"/>
                    <a:pt x="60" y="120"/>
                  </a:cubicBezTo>
                  <a:close/>
                  <a:moveTo>
                    <a:pt x="60" y="12"/>
                  </a:moveTo>
                  <a:cubicBezTo>
                    <a:pt x="34" y="12"/>
                    <a:pt x="12" y="34"/>
                    <a:pt x="12" y="60"/>
                  </a:cubicBezTo>
                  <a:cubicBezTo>
                    <a:pt x="12" y="87"/>
                    <a:pt x="34" y="108"/>
                    <a:pt x="60" y="108"/>
                  </a:cubicBezTo>
                  <a:cubicBezTo>
                    <a:pt x="87" y="108"/>
                    <a:pt x="108" y="87"/>
                    <a:pt x="108" y="60"/>
                  </a:cubicBezTo>
                  <a:cubicBezTo>
                    <a:pt x="108" y="34"/>
                    <a:pt x="87" y="12"/>
                    <a:pt x="60" y="1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74"/>
            <p:cNvSpPr/>
            <p:nvPr/>
          </p:nvSpPr>
          <p:spPr>
            <a:xfrm>
              <a:off x="5860" y="3354"/>
              <a:ext cx="110" cy="108"/>
            </a:xfrm>
            <a:custGeom>
              <a:avLst/>
              <a:gdLst/>
              <a:ahLst/>
              <a:cxnLst/>
              <a:rect l="l" t="t" r="r" b="b"/>
              <a:pathLst>
                <a:path w="72" h="72" extrusionOk="0">
                  <a:moveTo>
                    <a:pt x="36" y="72"/>
                  </a:moveTo>
                  <a:cubicBezTo>
                    <a:pt x="17" y="72"/>
                    <a:pt x="0" y="56"/>
                    <a:pt x="0" y="36"/>
                  </a:cubicBezTo>
                  <a:cubicBezTo>
                    <a:pt x="0" y="16"/>
                    <a:pt x="17" y="0"/>
                    <a:pt x="36" y="0"/>
                  </a:cubicBezTo>
                  <a:cubicBezTo>
                    <a:pt x="56" y="0"/>
                    <a:pt x="72" y="16"/>
                    <a:pt x="72" y="36"/>
                  </a:cubicBezTo>
                  <a:cubicBezTo>
                    <a:pt x="72" y="56"/>
                    <a:pt x="56" y="72"/>
                    <a:pt x="36" y="72"/>
                  </a:cubicBezTo>
                  <a:close/>
                  <a:moveTo>
                    <a:pt x="36" y="12"/>
                  </a:moveTo>
                  <a:cubicBezTo>
                    <a:pt x="23" y="12"/>
                    <a:pt x="12" y="23"/>
                    <a:pt x="12" y="36"/>
                  </a:cubicBezTo>
                  <a:cubicBezTo>
                    <a:pt x="12" y="49"/>
                    <a:pt x="23" y="60"/>
                    <a:pt x="36" y="60"/>
                  </a:cubicBezTo>
                  <a:cubicBezTo>
                    <a:pt x="50" y="60"/>
                    <a:pt x="60" y="49"/>
                    <a:pt x="60" y="36"/>
                  </a:cubicBezTo>
                  <a:cubicBezTo>
                    <a:pt x="60" y="23"/>
                    <a:pt x="50" y="12"/>
                    <a:pt x="36" y="1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74"/>
            <p:cNvSpPr/>
            <p:nvPr/>
          </p:nvSpPr>
          <p:spPr>
            <a:xfrm>
              <a:off x="5906" y="3318"/>
              <a:ext cx="19" cy="54"/>
            </a:xfrm>
            <a:custGeom>
              <a:avLst/>
              <a:gdLst/>
              <a:ahLst/>
              <a:cxnLst/>
              <a:rect l="l" t="t" r="r" b="b"/>
              <a:pathLst>
                <a:path w="12" h="36" extrusionOk="0">
                  <a:moveTo>
                    <a:pt x="6" y="36"/>
                  </a:moveTo>
                  <a:cubicBezTo>
                    <a:pt x="3" y="36"/>
                    <a:pt x="0" y="34"/>
                    <a:pt x="0" y="30"/>
                  </a:cubicBezTo>
                  <a:cubicBezTo>
                    <a:pt x="0" y="6"/>
                    <a:pt x="0" y="6"/>
                    <a:pt x="0" y="6"/>
                  </a:cubicBezTo>
                  <a:cubicBezTo>
                    <a:pt x="0" y="3"/>
                    <a:pt x="3" y="0"/>
                    <a:pt x="6" y="0"/>
                  </a:cubicBezTo>
                  <a:cubicBezTo>
                    <a:pt x="10" y="0"/>
                    <a:pt x="12" y="3"/>
                    <a:pt x="12" y="6"/>
                  </a:cubicBezTo>
                  <a:cubicBezTo>
                    <a:pt x="12" y="30"/>
                    <a:pt x="12" y="30"/>
                    <a:pt x="12" y="30"/>
                  </a:cubicBezTo>
                  <a:cubicBezTo>
                    <a:pt x="12" y="34"/>
                    <a:pt x="10" y="36"/>
                    <a:pt x="6" y="36"/>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74"/>
            <p:cNvSpPr/>
            <p:nvPr/>
          </p:nvSpPr>
          <p:spPr>
            <a:xfrm>
              <a:off x="5848" y="3341"/>
              <a:ext cx="46" cy="45"/>
            </a:xfrm>
            <a:custGeom>
              <a:avLst/>
              <a:gdLst/>
              <a:ahLst/>
              <a:cxnLst/>
              <a:rect l="l" t="t" r="r" b="b"/>
              <a:pathLst>
                <a:path w="30" h="30" extrusionOk="0">
                  <a:moveTo>
                    <a:pt x="23" y="30"/>
                  </a:moveTo>
                  <a:cubicBezTo>
                    <a:pt x="22" y="30"/>
                    <a:pt x="20" y="29"/>
                    <a:pt x="19" y="28"/>
                  </a:cubicBezTo>
                  <a:cubicBezTo>
                    <a:pt x="2" y="11"/>
                    <a:pt x="2" y="11"/>
                    <a:pt x="2" y="11"/>
                  </a:cubicBezTo>
                  <a:cubicBezTo>
                    <a:pt x="0" y="9"/>
                    <a:pt x="0" y="5"/>
                    <a:pt x="2" y="3"/>
                  </a:cubicBezTo>
                  <a:cubicBezTo>
                    <a:pt x="4" y="0"/>
                    <a:pt x="8" y="0"/>
                    <a:pt x="10" y="3"/>
                  </a:cubicBezTo>
                  <a:cubicBezTo>
                    <a:pt x="27" y="20"/>
                    <a:pt x="27" y="20"/>
                    <a:pt x="27" y="20"/>
                  </a:cubicBezTo>
                  <a:cubicBezTo>
                    <a:pt x="30" y="22"/>
                    <a:pt x="30" y="26"/>
                    <a:pt x="27" y="28"/>
                  </a:cubicBezTo>
                  <a:cubicBezTo>
                    <a:pt x="26" y="29"/>
                    <a:pt x="25" y="30"/>
                    <a:pt x="23" y="3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74"/>
            <p:cNvSpPr/>
            <p:nvPr/>
          </p:nvSpPr>
          <p:spPr>
            <a:xfrm>
              <a:off x="5823" y="3399"/>
              <a:ext cx="56" cy="18"/>
            </a:xfrm>
            <a:custGeom>
              <a:avLst/>
              <a:gdLst/>
              <a:ahLst/>
              <a:cxnLst/>
              <a:rect l="l" t="t" r="r" b="b"/>
              <a:pathLst>
                <a:path w="36" h="12" extrusionOk="0">
                  <a:moveTo>
                    <a:pt x="30" y="12"/>
                  </a:moveTo>
                  <a:cubicBezTo>
                    <a:pt x="6" y="12"/>
                    <a:pt x="6" y="12"/>
                    <a:pt x="6" y="12"/>
                  </a:cubicBezTo>
                  <a:cubicBezTo>
                    <a:pt x="3" y="12"/>
                    <a:pt x="0" y="10"/>
                    <a:pt x="0" y="6"/>
                  </a:cubicBezTo>
                  <a:cubicBezTo>
                    <a:pt x="0" y="3"/>
                    <a:pt x="3" y="0"/>
                    <a:pt x="6" y="0"/>
                  </a:cubicBezTo>
                  <a:cubicBezTo>
                    <a:pt x="30" y="0"/>
                    <a:pt x="30" y="0"/>
                    <a:pt x="30" y="0"/>
                  </a:cubicBezTo>
                  <a:cubicBezTo>
                    <a:pt x="34" y="0"/>
                    <a:pt x="36" y="3"/>
                    <a:pt x="36" y="6"/>
                  </a:cubicBezTo>
                  <a:cubicBezTo>
                    <a:pt x="36" y="10"/>
                    <a:pt x="34" y="12"/>
                    <a:pt x="30" y="1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74"/>
            <p:cNvSpPr/>
            <p:nvPr/>
          </p:nvSpPr>
          <p:spPr>
            <a:xfrm>
              <a:off x="5848" y="3430"/>
              <a:ext cx="46" cy="44"/>
            </a:xfrm>
            <a:custGeom>
              <a:avLst/>
              <a:gdLst/>
              <a:ahLst/>
              <a:cxnLst/>
              <a:rect l="l" t="t" r="r" b="b"/>
              <a:pathLst>
                <a:path w="30" h="29" extrusionOk="0">
                  <a:moveTo>
                    <a:pt x="6" y="29"/>
                  </a:moveTo>
                  <a:cubicBezTo>
                    <a:pt x="5" y="29"/>
                    <a:pt x="3" y="29"/>
                    <a:pt x="2" y="28"/>
                  </a:cubicBezTo>
                  <a:cubicBezTo>
                    <a:pt x="0" y="25"/>
                    <a:pt x="0" y="22"/>
                    <a:pt x="2" y="19"/>
                  </a:cubicBezTo>
                  <a:cubicBezTo>
                    <a:pt x="19" y="2"/>
                    <a:pt x="19" y="2"/>
                    <a:pt x="19" y="2"/>
                  </a:cubicBezTo>
                  <a:cubicBezTo>
                    <a:pt x="21" y="0"/>
                    <a:pt x="25" y="0"/>
                    <a:pt x="27" y="2"/>
                  </a:cubicBezTo>
                  <a:cubicBezTo>
                    <a:pt x="30" y="5"/>
                    <a:pt x="30" y="8"/>
                    <a:pt x="27" y="11"/>
                  </a:cubicBezTo>
                  <a:cubicBezTo>
                    <a:pt x="10" y="28"/>
                    <a:pt x="10" y="28"/>
                    <a:pt x="10" y="28"/>
                  </a:cubicBezTo>
                  <a:cubicBezTo>
                    <a:pt x="9" y="29"/>
                    <a:pt x="8" y="29"/>
                    <a:pt x="6" y="29"/>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74"/>
            <p:cNvSpPr/>
            <p:nvPr/>
          </p:nvSpPr>
          <p:spPr>
            <a:xfrm>
              <a:off x="5906" y="3444"/>
              <a:ext cx="19" cy="54"/>
            </a:xfrm>
            <a:custGeom>
              <a:avLst/>
              <a:gdLst/>
              <a:ahLst/>
              <a:cxnLst/>
              <a:rect l="l" t="t" r="r" b="b"/>
              <a:pathLst>
                <a:path w="12" h="36" extrusionOk="0">
                  <a:moveTo>
                    <a:pt x="6" y="36"/>
                  </a:moveTo>
                  <a:cubicBezTo>
                    <a:pt x="3" y="36"/>
                    <a:pt x="0" y="34"/>
                    <a:pt x="0" y="30"/>
                  </a:cubicBezTo>
                  <a:cubicBezTo>
                    <a:pt x="0" y="6"/>
                    <a:pt x="0" y="6"/>
                    <a:pt x="0" y="6"/>
                  </a:cubicBezTo>
                  <a:cubicBezTo>
                    <a:pt x="0" y="3"/>
                    <a:pt x="3" y="0"/>
                    <a:pt x="6" y="0"/>
                  </a:cubicBezTo>
                  <a:cubicBezTo>
                    <a:pt x="10" y="0"/>
                    <a:pt x="12" y="3"/>
                    <a:pt x="12" y="6"/>
                  </a:cubicBezTo>
                  <a:cubicBezTo>
                    <a:pt x="12" y="30"/>
                    <a:pt x="12" y="30"/>
                    <a:pt x="12" y="30"/>
                  </a:cubicBezTo>
                  <a:cubicBezTo>
                    <a:pt x="12" y="34"/>
                    <a:pt x="10" y="36"/>
                    <a:pt x="6" y="36"/>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74"/>
            <p:cNvSpPr/>
            <p:nvPr/>
          </p:nvSpPr>
          <p:spPr>
            <a:xfrm>
              <a:off x="5938" y="3430"/>
              <a:ext cx="46" cy="44"/>
            </a:xfrm>
            <a:custGeom>
              <a:avLst/>
              <a:gdLst/>
              <a:ahLst/>
              <a:cxnLst/>
              <a:rect l="l" t="t" r="r" b="b"/>
              <a:pathLst>
                <a:path w="30" h="29" extrusionOk="0">
                  <a:moveTo>
                    <a:pt x="24" y="29"/>
                  </a:moveTo>
                  <a:cubicBezTo>
                    <a:pt x="22" y="29"/>
                    <a:pt x="21" y="29"/>
                    <a:pt x="19" y="28"/>
                  </a:cubicBezTo>
                  <a:cubicBezTo>
                    <a:pt x="2" y="11"/>
                    <a:pt x="2" y="11"/>
                    <a:pt x="2" y="11"/>
                  </a:cubicBezTo>
                  <a:cubicBezTo>
                    <a:pt x="0" y="8"/>
                    <a:pt x="0" y="5"/>
                    <a:pt x="2" y="2"/>
                  </a:cubicBezTo>
                  <a:cubicBezTo>
                    <a:pt x="5" y="0"/>
                    <a:pt x="9" y="0"/>
                    <a:pt x="11" y="2"/>
                  </a:cubicBezTo>
                  <a:cubicBezTo>
                    <a:pt x="28" y="19"/>
                    <a:pt x="28" y="19"/>
                    <a:pt x="28" y="19"/>
                  </a:cubicBezTo>
                  <a:cubicBezTo>
                    <a:pt x="30" y="22"/>
                    <a:pt x="30" y="25"/>
                    <a:pt x="28" y="28"/>
                  </a:cubicBezTo>
                  <a:cubicBezTo>
                    <a:pt x="27" y="29"/>
                    <a:pt x="25" y="29"/>
                    <a:pt x="24" y="29"/>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74"/>
            <p:cNvSpPr/>
            <p:nvPr/>
          </p:nvSpPr>
          <p:spPr>
            <a:xfrm>
              <a:off x="5952" y="3399"/>
              <a:ext cx="55" cy="18"/>
            </a:xfrm>
            <a:custGeom>
              <a:avLst/>
              <a:gdLst/>
              <a:ahLst/>
              <a:cxnLst/>
              <a:rect l="l" t="t" r="r" b="b"/>
              <a:pathLst>
                <a:path w="36" h="12" extrusionOk="0">
                  <a:moveTo>
                    <a:pt x="30" y="12"/>
                  </a:moveTo>
                  <a:cubicBezTo>
                    <a:pt x="6" y="12"/>
                    <a:pt x="6" y="12"/>
                    <a:pt x="6" y="12"/>
                  </a:cubicBezTo>
                  <a:cubicBezTo>
                    <a:pt x="3" y="12"/>
                    <a:pt x="0" y="10"/>
                    <a:pt x="0" y="6"/>
                  </a:cubicBezTo>
                  <a:cubicBezTo>
                    <a:pt x="0" y="3"/>
                    <a:pt x="3" y="0"/>
                    <a:pt x="6" y="0"/>
                  </a:cubicBezTo>
                  <a:cubicBezTo>
                    <a:pt x="30" y="0"/>
                    <a:pt x="30" y="0"/>
                    <a:pt x="30" y="0"/>
                  </a:cubicBezTo>
                  <a:cubicBezTo>
                    <a:pt x="34" y="0"/>
                    <a:pt x="36" y="3"/>
                    <a:pt x="36" y="6"/>
                  </a:cubicBezTo>
                  <a:cubicBezTo>
                    <a:pt x="36" y="10"/>
                    <a:pt x="34" y="12"/>
                    <a:pt x="30" y="1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74"/>
            <p:cNvSpPr/>
            <p:nvPr/>
          </p:nvSpPr>
          <p:spPr>
            <a:xfrm>
              <a:off x="5938" y="3341"/>
              <a:ext cx="46" cy="45"/>
            </a:xfrm>
            <a:custGeom>
              <a:avLst/>
              <a:gdLst/>
              <a:ahLst/>
              <a:cxnLst/>
              <a:rect l="l" t="t" r="r" b="b"/>
              <a:pathLst>
                <a:path w="30" h="30" extrusionOk="0">
                  <a:moveTo>
                    <a:pt x="7" y="30"/>
                  </a:moveTo>
                  <a:cubicBezTo>
                    <a:pt x="5" y="30"/>
                    <a:pt x="4" y="29"/>
                    <a:pt x="2" y="28"/>
                  </a:cubicBezTo>
                  <a:cubicBezTo>
                    <a:pt x="0" y="26"/>
                    <a:pt x="0" y="22"/>
                    <a:pt x="2" y="20"/>
                  </a:cubicBezTo>
                  <a:cubicBezTo>
                    <a:pt x="19" y="3"/>
                    <a:pt x="19" y="3"/>
                    <a:pt x="19" y="3"/>
                  </a:cubicBezTo>
                  <a:cubicBezTo>
                    <a:pt x="22" y="0"/>
                    <a:pt x="26" y="0"/>
                    <a:pt x="28" y="3"/>
                  </a:cubicBezTo>
                  <a:cubicBezTo>
                    <a:pt x="30" y="5"/>
                    <a:pt x="30" y="9"/>
                    <a:pt x="28" y="11"/>
                  </a:cubicBezTo>
                  <a:cubicBezTo>
                    <a:pt x="11" y="28"/>
                    <a:pt x="11" y="28"/>
                    <a:pt x="11" y="28"/>
                  </a:cubicBezTo>
                  <a:cubicBezTo>
                    <a:pt x="10" y="29"/>
                    <a:pt x="8" y="30"/>
                    <a:pt x="7" y="3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97" name="Google Shape;1397;p74"/>
          <p:cNvSpPr/>
          <p:nvPr/>
        </p:nvSpPr>
        <p:spPr>
          <a:xfrm>
            <a:off x="340849" y="5947607"/>
            <a:ext cx="5502300" cy="763500"/>
          </a:xfrm>
          <a:prstGeom prst="rect">
            <a:avLst/>
          </a:prstGeom>
          <a:solidFill>
            <a:schemeClr val="lt1"/>
          </a:solidFill>
          <a:ln w="9525" cap="flat" cmpd="sng">
            <a:solidFill>
              <a:srgbClr val="D9D9D9"/>
            </a:solidFill>
            <a:prstDash val="solid"/>
            <a:round/>
            <a:headEnd type="none" w="sm" len="sm"/>
            <a:tailEnd type="none" w="sm" len="sm"/>
          </a:ln>
          <a:effectLst>
            <a:outerShdw blurRad="32374" dist="24281" dir="2700000" algn="tl" rotWithShape="0">
              <a:srgbClr val="000000">
                <a:alpha val="40000"/>
              </a:srgbClr>
            </a:outerShdw>
          </a:effectLst>
        </p:spPr>
        <p:txBody>
          <a:bodyPr spcFirstLastPara="1" wrap="square" lIns="58250" tIns="58250" rIns="58250" bIns="58250" anchor="t" anchorCtr="0">
            <a:noAutofit/>
          </a:bodyPr>
          <a:lstStyle/>
          <a:p>
            <a:pPr marL="0" marR="0" lvl="0" indent="0" algn="l" rtl="0">
              <a:lnSpc>
                <a:spcPct val="100000"/>
              </a:lnSpc>
              <a:spcBef>
                <a:spcPts val="0"/>
              </a:spcBef>
              <a:spcAft>
                <a:spcPts val="0"/>
              </a:spcAft>
              <a:buClr>
                <a:srgbClr val="000000"/>
              </a:buClr>
              <a:buSzPts val="892"/>
              <a:buFont typeface="Arial"/>
              <a:buNone/>
            </a:pPr>
            <a:r>
              <a:rPr lang="en-US" sz="1200" b="0" i="0" u="none" strike="noStrike" cap="none">
                <a:solidFill>
                  <a:srgbClr val="0C5ADB"/>
                </a:solidFill>
                <a:latin typeface="Roboto Condensed"/>
                <a:ea typeface="Roboto Condensed"/>
                <a:cs typeface="Roboto Condensed"/>
                <a:sym typeface="Roboto Condensed"/>
              </a:rPr>
              <a:t>Multi Tenancy Patterns</a:t>
            </a:r>
            <a:endParaRPr sz="12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574"/>
              <a:buFont typeface="Arial"/>
              <a:buNone/>
            </a:pPr>
            <a:br>
              <a:rPr lang="en-US" sz="1200" b="0" i="0" u="none" strike="noStrike" cap="none">
                <a:solidFill>
                  <a:srgbClr val="000000"/>
                </a:solidFill>
                <a:latin typeface="Roboto Condensed"/>
                <a:ea typeface="Roboto Condensed"/>
                <a:cs typeface="Roboto Condensed"/>
                <a:sym typeface="Roboto Condensed"/>
              </a:rPr>
            </a:br>
            <a:endParaRPr sz="1200" b="0" i="0" u="none" strike="noStrike" cap="none">
              <a:solidFill>
                <a:srgbClr val="000000"/>
              </a:solidFill>
              <a:latin typeface="Roboto Condensed"/>
              <a:ea typeface="Roboto Condensed"/>
              <a:cs typeface="Roboto Condensed"/>
              <a:sym typeface="Roboto Condensed"/>
            </a:endParaRPr>
          </a:p>
        </p:txBody>
      </p:sp>
      <p:sp>
        <p:nvSpPr>
          <p:cNvPr id="1398" name="Google Shape;1398;p74"/>
          <p:cNvSpPr/>
          <p:nvPr/>
        </p:nvSpPr>
        <p:spPr>
          <a:xfrm>
            <a:off x="439974" y="6294465"/>
            <a:ext cx="17121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0000"/>
              </a:buClr>
              <a:buSzPts val="700"/>
              <a:buFont typeface="Arial"/>
              <a:buNone/>
            </a:pPr>
            <a:r>
              <a:rPr lang="en-US" sz="1100" b="0" i="0" u="sng" strike="noStrike" cap="none">
                <a:solidFill>
                  <a:schemeClr val="hlink"/>
                </a:solidFill>
                <a:latin typeface="Roboto Condensed"/>
                <a:ea typeface="Roboto Condensed"/>
                <a:cs typeface="Roboto Condensed"/>
                <a:sym typeface="Roboto Condensed"/>
                <a:hlinkClick r:id="rId5" action="ppaction://hlinksldjump"/>
              </a:rPr>
              <a:t>Vector Store</a:t>
            </a:r>
            <a:endParaRPr sz="1100" b="0" i="0" u="none" strike="noStrike" cap="none">
              <a:solidFill>
                <a:schemeClr val="dk1"/>
              </a:solidFill>
              <a:latin typeface="Roboto Condensed"/>
              <a:ea typeface="Roboto Condensed"/>
              <a:cs typeface="Roboto Condensed"/>
              <a:sym typeface="Roboto Condensed"/>
            </a:endParaRPr>
          </a:p>
        </p:txBody>
      </p:sp>
      <p:sp>
        <p:nvSpPr>
          <p:cNvPr id="1399" name="Google Shape;1399;p74"/>
          <p:cNvSpPr/>
          <p:nvPr/>
        </p:nvSpPr>
        <p:spPr>
          <a:xfrm>
            <a:off x="2245353" y="6294465"/>
            <a:ext cx="17121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0000"/>
              </a:buClr>
              <a:buSzPts val="700"/>
              <a:buFont typeface="Arial"/>
              <a:buNone/>
            </a:pPr>
            <a:r>
              <a:rPr lang="en-US" sz="1100" b="0" i="0" u="sng" strike="noStrike" cap="none">
                <a:solidFill>
                  <a:schemeClr val="hlink"/>
                </a:solidFill>
                <a:latin typeface="Roboto Condensed"/>
                <a:ea typeface="Roboto Condensed"/>
                <a:cs typeface="Roboto Condensed"/>
                <a:sym typeface="Roboto Condensed"/>
                <a:hlinkClick r:id="rId5" action="ppaction://hlinksldjump"/>
              </a:rPr>
              <a:t>Knowledge Store</a:t>
            </a:r>
            <a:endParaRPr sz="1100" b="0" i="0" u="none" strike="noStrike" cap="none">
              <a:solidFill>
                <a:schemeClr val="dk1"/>
              </a:solidFill>
              <a:latin typeface="Roboto Condensed"/>
              <a:ea typeface="Roboto Condensed"/>
              <a:cs typeface="Roboto Condensed"/>
              <a:sym typeface="Roboto Condensed"/>
            </a:endParaRPr>
          </a:p>
        </p:txBody>
      </p:sp>
      <p:sp>
        <p:nvSpPr>
          <p:cNvPr id="1400" name="Google Shape;1400;p74"/>
          <p:cNvSpPr/>
          <p:nvPr/>
        </p:nvSpPr>
        <p:spPr>
          <a:xfrm>
            <a:off x="4050731" y="6294465"/>
            <a:ext cx="17121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0000"/>
              </a:buClr>
              <a:buSzPts val="700"/>
              <a:buFont typeface="Arial"/>
              <a:buNone/>
            </a:pPr>
            <a:r>
              <a:rPr lang="en-US" sz="1100" u="sng">
                <a:solidFill>
                  <a:schemeClr val="hlink"/>
                </a:solidFill>
                <a:latin typeface="Roboto Condensed"/>
                <a:ea typeface="Roboto Condensed"/>
                <a:cs typeface="Roboto Condensed"/>
                <a:sym typeface="Roboto Condensed"/>
                <a:hlinkClick r:id="rId6" action="ppaction://hlinksldjump"/>
              </a:rPr>
              <a:t>AI Gateway</a:t>
            </a:r>
            <a:endParaRPr sz="1100" b="0" i="0" u="none" strike="noStrike" cap="none">
              <a:solidFill>
                <a:schemeClr val="dk1"/>
              </a:solidFill>
              <a:latin typeface="Roboto Condensed"/>
              <a:ea typeface="Roboto Condensed"/>
              <a:cs typeface="Roboto Condensed"/>
              <a:sym typeface="Roboto Condensed"/>
            </a:endParaRPr>
          </a:p>
        </p:txBody>
      </p:sp>
      <p:sp>
        <p:nvSpPr>
          <p:cNvPr id="1401" name="Google Shape;1401;p74"/>
          <p:cNvSpPr/>
          <p:nvPr/>
        </p:nvSpPr>
        <p:spPr>
          <a:xfrm>
            <a:off x="2602900" y="5108825"/>
            <a:ext cx="978300" cy="8424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402" name="Google Shape;1402;p74"/>
          <p:cNvGrpSpPr/>
          <p:nvPr/>
        </p:nvGrpSpPr>
        <p:grpSpPr>
          <a:xfrm>
            <a:off x="2817318" y="5248427"/>
            <a:ext cx="549471" cy="501920"/>
            <a:chOff x="2584" y="1926"/>
            <a:chExt cx="440" cy="430"/>
          </a:xfrm>
        </p:grpSpPr>
        <p:sp>
          <p:nvSpPr>
            <p:cNvPr id="1403" name="Google Shape;1403;p74"/>
            <p:cNvSpPr/>
            <p:nvPr/>
          </p:nvSpPr>
          <p:spPr>
            <a:xfrm>
              <a:off x="2749" y="2033"/>
              <a:ext cx="165" cy="162"/>
            </a:xfrm>
            <a:custGeom>
              <a:avLst/>
              <a:gdLst/>
              <a:ahLst/>
              <a:cxnLst/>
              <a:rect l="l" t="t" r="r" b="b"/>
              <a:pathLst>
                <a:path w="108" h="108" extrusionOk="0">
                  <a:moveTo>
                    <a:pt x="54" y="108"/>
                  </a:moveTo>
                  <a:cubicBezTo>
                    <a:pt x="24" y="108"/>
                    <a:pt x="0" y="84"/>
                    <a:pt x="0" y="54"/>
                  </a:cubicBezTo>
                  <a:cubicBezTo>
                    <a:pt x="0" y="24"/>
                    <a:pt x="24" y="0"/>
                    <a:pt x="54" y="0"/>
                  </a:cubicBezTo>
                  <a:cubicBezTo>
                    <a:pt x="84" y="0"/>
                    <a:pt x="108" y="24"/>
                    <a:pt x="108" y="54"/>
                  </a:cubicBezTo>
                  <a:cubicBezTo>
                    <a:pt x="108" y="84"/>
                    <a:pt x="84" y="108"/>
                    <a:pt x="54" y="108"/>
                  </a:cubicBezTo>
                  <a:close/>
                  <a:moveTo>
                    <a:pt x="54" y="12"/>
                  </a:moveTo>
                  <a:cubicBezTo>
                    <a:pt x="31" y="12"/>
                    <a:pt x="12" y="31"/>
                    <a:pt x="12" y="54"/>
                  </a:cubicBezTo>
                  <a:cubicBezTo>
                    <a:pt x="12" y="77"/>
                    <a:pt x="31" y="96"/>
                    <a:pt x="54" y="96"/>
                  </a:cubicBezTo>
                  <a:cubicBezTo>
                    <a:pt x="77" y="96"/>
                    <a:pt x="96" y="77"/>
                    <a:pt x="96" y="54"/>
                  </a:cubicBezTo>
                  <a:cubicBezTo>
                    <a:pt x="96" y="31"/>
                    <a:pt x="77" y="12"/>
                    <a:pt x="54" y="1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4" name="Google Shape;1404;p74"/>
            <p:cNvSpPr/>
            <p:nvPr/>
          </p:nvSpPr>
          <p:spPr>
            <a:xfrm>
              <a:off x="2584" y="1989"/>
              <a:ext cx="73" cy="71"/>
            </a:xfrm>
            <a:custGeom>
              <a:avLst/>
              <a:gdLst/>
              <a:ahLst/>
              <a:cxnLst/>
              <a:rect l="l" t="t" r="r" b="b"/>
              <a:pathLst>
                <a:path w="48" h="48" extrusionOk="0">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5" name="Google Shape;1405;p74"/>
            <p:cNvSpPr/>
            <p:nvPr/>
          </p:nvSpPr>
          <p:spPr>
            <a:xfrm>
              <a:off x="2951" y="1926"/>
              <a:ext cx="73" cy="72"/>
            </a:xfrm>
            <a:custGeom>
              <a:avLst/>
              <a:gdLst/>
              <a:ahLst/>
              <a:cxnLst/>
              <a:rect l="l" t="t" r="r" b="b"/>
              <a:pathLst>
                <a:path w="48" h="48" extrusionOk="0">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6" name="Google Shape;1406;p74"/>
            <p:cNvSpPr/>
            <p:nvPr/>
          </p:nvSpPr>
          <p:spPr>
            <a:xfrm>
              <a:off x="2584" y="2284"/>
              <a:ext cx="73" cy="72"/>
            </a:xfrm>
            <a:custGeom>
              <a:avLst/>
              <a:gdLst/>
              <a:ahLst/>
              <a:cxnLst/>
              <a:rect l="l" t="t" r="r" b="b"/>
              <a:pathLst>
                <a:path w="48" h="48" extrusionOk="0">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7" name="Google Shape;1407;p74"/>
            <p:cNvSpPr/>
            <p:nvPr/>
          </p:nvSpPr>
          <p:spPr>
            <a:xfrm>
              <a:off x="2795" y="2284"/>
              <a:ext cx="73" cy="72"/>
            </a:xfrm>
            <a:custGeom>
              <a:avLst/>
              <a:gdLst/>
              <a:ahLst/>
              <a:cxnLst/>
              <a:rect l="l" t="t" r="r" b="b"/>
              <a:pathLst>
                <a:path w="48" h="48" extrusionOk="0">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8" name="Google Shape;1408;p74"/>
            <p:cNvSpPr/>
            <p:nvPr/>
          </p:nvSpPr>
          <p:spPr>
            <a:xfrm>
              <a:off x="2634" y="2159"/>
              <a:ext cx="152" cy="149"/>
            </a:xfrm>
            <a:custGeom>
              <a:avLst/>
              <a:gdLst/>
              <a:ahLst/>
              <a:cxnLst/>
              <a:rect l="l" t="t" r="r" b="b"/>
              <a:pathLst>
                <a:path w="152" h="149" extrusionOk="0">
                  <a:moveTo>
                    <a:pt x="12" y="149"/>
                  </a:moveTo>
                  <a:lnTo>
                    <a:pt x="0" y="136"/>
                  </a:lnTo>
                  <a:lnTo>
                    <a:pt x="139" y="0"/>
                  </a:lnTo>
                  <a:lnTo>
                    <a:pt x="152" y="13"/>
                  </a:lnTo>
                  <a:lnTo>
                    <a:pt x="12" y="149"/>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9" name="Google Shape;1409;p74"/>
            <p:cNvSpPr/>
            <p:nvPr/>
          </p:nvSpPr>
          <p:spPr>
            <a:xfrm>
              <a:off x="2877" y="1975"/>
              <a:ext cx="98" cy="96"/>
            </a:xfrm>
            <a:custGeom>
              <a:avLst/>
              <a:gdLst/>
              <a:ahLst/>
              <a:cxnLst/>
              <a:rect l="l" t="t" r="r" b="b"/>
              <a:pathLst>
                <a:path w="98" h="96" extrusionOk="0">
                  <a:moveTo>
                    <a:pt x="13" y="96"/>
                  </a:moveTo>
                  <a:lnTo>
                    <a:pt x="0" y="82"/>
                  </a:lnTo>
                  <a:lnTo>
                    <a:pt x="84" y="0"/>
                  </a:lnTo>
                  <a:lnTo>
                    <a:pt x="98" y="12"/>
                  </a:lnTo>
                  <a:lnTo>
                    <a:pt x="13" y="96"/>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0" name="Google Shape;1410;p74"/>
            <p:cNvSpPr/>
            <p:nvPr/>
          </p:nvSpPr>
          <p:spPr>
            <a:xfrm>
              <a:off x="2642" y="2029"/>
              <a:ext cx="125" cy="66"/>
            </a:xfrm>
            <a:custGeom>
              <a:avLst/>
              <a:gdLst/>
              <a:ahLst/>
              <a:cxnLst/>
              <a:rect l="l" t="t" r="r" b="b"/>
              <a:pathLst>
                <a:path w="125" h="66" extrusionOk="0">
                  <a:moveTo>
                    <a:pt x="119" y="66"/>
                  </a:moveTo>
                  <a:lnTo>
                    <a:pt x="0" y="16"/>
                  </a:lnTo>
                  <a:lnTo>
                    <a:pt x="7" y="0"/>
                  </a:lnTo>
                  <a:lnTo>
                    <a:pt x="125" y="49"/>
                  </a:lnTo>
                  <a:lnTo>
                    <a:pt x="119" y="66"/>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1" name="Google Shape;1411;p74"/>
            <p:cNvSpPr/>
            <p:nvPr/>
          </p:nvSpPr>
          <p:spPr>
            <a:xfrm>
              <a:off x="2891" y="2142"/>
              <a:ext cx="74" cy="44"/>
            </a:xfrm>
            <a:custGeom>
              <a:avLst/>
              <a:gdLst/>
              <a:ahLst/>
              <a:cxnLst/>
              <a:rect l="l" t="t" r="r" b="b"/>
              <a:pathLst>
                <a:path w="74" h="44" extrusionOk="0">
                  <a:moveTo>
                    <a:pt x="66" y="44"/>
                  </a:moveTo>
                  <a:lnTo>
                    <a:pt x="0" y="17"/>
                  </a:lnTo>
                  <a:lnTo>
                    <a:pt x="8" y="0"/>
                  </a:lnTo>
                  <a:lnTo>
                    <a:pt x="74" y="27"/>
                  </a:lnTo>
                  <a:lnTo>
                    <a:pt x="66" y="44"/>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2" name="Google Shape;1412;p74"/>
            <p:cNvSpPr/>
            <p:nvPr/>
          </p:nvSpPr>
          <p:spPr>
            <a:xfrm>
              <a:off x="2822" y="2186"/>
              <a:ext cx="0" cy="0"/>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3" name="Google Shape;1413;p74"/>
            <p:cNvSpPr/>
            <p:nvPr/>
          </p:nvSpPr>
          <p:spPr>
            <a:xfrm>
              <a:off x="2951" y="2150"/>
              <a:ext cx="73" cy="72"/>
            </a:xfrm>
            <a:custGeom>
              <a:avLst/>
              <a:gdLst/>
              <a:ahLst/>
              <a:cxnLst/>
              <a:rect l="l" t="t" r="r" b="b"/>
              <a:pathLst>
                <a:path w="48" h="48" extrusionOk="0">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7" y="12"/>
                    <a:pt x="12" y="18"/>
                    <a:pt x="12" y="24"/>
                  </a:cubicBezTo>
                  <a:cubicBezTo>
                    <a:pt x="12" y="31"/>
                    <a:pt x="17" y="36"/>
                    <a:pt x="24" y="36"/>
                  </a:cubicBezTo>
                  <a:cubicBezTo>
                    <a:pt x="31" y="36"/>
                    <a:pt x="36" y="31"/>
                    <a:pt x="36" y="24"/>
                  </a:cubicBezTo>
                  <a:cubicBezTo>
                    <a:pt x="36" y="18"/>
                    <a:pt x="31" y="12"/>
                    <a:pt x="24" y="1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414" name="Google Shape;1414;p74"/>
          <p:cNvSpPr/>
          <p:nvPr/>
        </p:nvSpPr>
        <p:spPr>
          <a:xfrm>
            <a:off x="6030822" y="5354100"/>
            <a:ext cx="1992600" cy="1503900"/>
          </a:xfrm>
          <a:prstGeom prst="rect">
            <a:avLst/>
          </a:prstGeom>
          <a:solidFill>
            <a:schemeClr val="lt1"/>
          </a:solidFill>
          <a:ln w="9525" cap="flat" cmpd="sng">
            <a:solidFill>
              <a:srgbClr val="D9D9D9"/>
            </a:solidFill>
            <a:prstDash val="solid"/>
            <a:round/>
            <a:headEnd type="none" w="sm" len="sm"/>
            <a:tailEnd type="none" w="sm" len="sm"/>
          </a:ln>
          <a:effectLst>
            <a:outerShdw blurRad="32374" dist="24281" dir="2700000" algn="tl" rotWithShape="0">
              <a:srgbClr val="000000">
                <a:alpha val="40000"/>
              </a:srgbClr>
            </a:outerShdw>
          </a:effectLst>
        </p:spPr>
        <p:txBody>
          <a:bodyPr spcFirstLastPara="1" wrap="square" lIns="58250" tIns="58250" rIns="58250" bIns="58250" anchor="t" anchorCtr="0">
            <a:noAutofit/>
          </a:bodyPr>
          <a:lstStyle/>
          <a:p>
            <a:pPr marL="0" marR="0" lvl="0" indent="0" algn="l" rtl="0">
              <a:lnSpc>
                <a:spcPct val="100000"/>
              </a:lnSpc>
              <a:spcBef>
                <a:spcPts val="0"/>
              </a:spcBef>
              <a:spcAft>
                <a:spcPts val="0"/>
              </a:spcAft>
              <a:buClr>
                <a:srgbClr val="000000"/>
              </a:buClr>
              <a:buSzPts val="892"/>
              <a:buFont typeface="Arial"/>
              <a:buNone/>
            </a:pPr>
            <a:r>
              <a:rPr lang="en-US" sz="1200">
                <a:solidFill>
                  <a:srgbClr val="0C5ADB"/>
                </a:solidFill>
                <a:latin typeface="Roboto Condensed"/>
                <a:ea typeface="Roboto Condensed"/>
                <a:cs typeface="Roboto Condensed"/>
                <a:sym typeface="Roboto Condensed"/>
              </a:rPr>
              <a:t>RAI Controls</a:t>
            </a:r>
            <a:endParaRPr sz="120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574"/>
              <a:buFont typeface="Arial"/>
              <a:buNone/>
            </a:pPr>
            <a:br>
              <a:rPr lang="en-US" sz="1200" i="0" u="none" strike="noStrike" cap="none">
                <a:solidFill>
                  <a:srgbClr val="000000"/>
                </a:solidFill>
                <a:latin typeface="Roboto Condensed"/>
                <a:ea typeface="Roboto Condensed"/>
                <a:cs typeface="Roboto Condensed"/>
                <a:sym typeface="Roboto Condensed"/>
              </a:rPr>
            </a:br>
            <a:endParaRPr sz="1200" i="0" u="none" strike="noStrike" cap="none">
              <a:solidFill>
                <a:srgbClr val="000000"/>
              </a:solidFill>
              <a:latin typeface="Roboto Condensed"/>
              <a:ea typeface="Roboto Condensed"/>
              <a:cs typeface="Roboto Condensed"/>
              <a:sym typeface="Roboto Condensed"/>
            </a:endParaRPr>
          </a:p>
        </p:txBody>
      </p:sp>
      <p:sp>
        <p:nvSpPr>
          <p:cNvPr id="1415" name="Google Shape;1415;p74"/>
          <p:cNvSpPr/>
          <p:nvPr/>
        </p:nvSpPr>
        <p:spPr>
          <a:xfrm>
            <a:off x="6124131" y="6206890"/>
            <a:ext cx="1712100" cy="320100"/>
          </a:xfrm>
          <a:prstGeom prst="roundRect">
            <a:avLst>
              <a:gd name="adj" fmla="val 16667"/>
            </a:avLst>
          </a:prstGeom>
          <a:solidFill>
            <a:srgbClr val="C9DA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0000"/>
              </a:buClr>
              <a:buSzPts val="700"/>
              <a:buFont typeface="Arial"/>
              <a:buNone/>
            </a:pPr>
            <a:r>
              <a:rPr lang="en-US" sz="1100" u="sng">
                <a:solidFill>
                  <a:schemeClr val="hlink"/>
                </a:solidFill>
                <a:latin typeface="Roboto Condensed"/>
                <a:ea typeface="Roboto Condensed"/>
                <a:cs typeface="Roboto Condensed"/>
                <a:sym typeface="Roboto Condensed"/>
                <a:hlinkClick r:id="rId7" action="ppaction://hlinksldjump"/>
              </a:rPr>
              <a:t>RAI Controls</a:t>
            </a:r>
            <a:endParaRPr sz="1100" b="0" i="0" u="none" strike="noStrike" cap="none">
              <a:solidFill>
                <a:schemeClr val="dk1"/>
              </a:solidFill>
              <a:latin typeface="Roboto Condensed"/>
              <a:ea typeface="Roboto Condensed"/>
              <a:cs typeface="Roboto Condensed"/>
              <a:sym typeface="Roboto Condense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75"/>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US" sz="4000">
                <a:solidFill>
                  <a:srgbClr val="000000"/>
                </a:solidFill>
              </a:rPr>
              <a:t>Knowledge Layer Patterns</a:t>
            </a:r>
            <a:endParaRPr sz="2400"/>
          </a:p>
        </p:txBody>
      </p:sp>
      <p:pic>
        <p:nvPicPr>
          <p:cNvPr id="1421" name="Google Shape;1421;p75"/>
          <p:cNvPicPr preferRelativeResize="0"/>
          <p:nvPr/>
        </p:nvPicPr>
        <p:blipFill rotWithShape="1">
          <a:blip r:embed="rId3">
            <a:alphaModFix/>
          </a:blip>
          <a:srcRect/>
          <a:stretch/>
        </p:blipFill>
        <p:spPr>
          <a:xfrm>
            <a:off x="1078158" y="825500"/>
            <a:ext cx="5207100" cy="5207100"/>
          </a:xfrm>
          <a:prstGeom prst="ellipse">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6" name="Google Shape;1426;p76"/>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Knowledge Layer | Small World Model for the Agents</a:t>
            </a:r>
            <a:endParaRPr/>
          </a:p>
        </p:txBody>
      </p:sp>
      <p:sp>
        <p:nvSpPr>
          <p:cNvPr id="1427" name="Google Shape;1427;p76"/>
          <p:cNvSpPr/>
          <p:nvPr/>
        </p:nvSpPr>
        <p:spPr>
          <a:xfrm>
            <a:off x="1065106" y="1682936"/>
            <a:ext cx="441000" cy="456300"/>
          </a:xfrm>
          <a:prstGeom prst="ellipse">
            <a:avLst/>
          </a:prstGeom>
          <a:solidFill>
            <a:srgbClr val="0033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28" name="Google Shape;1428;p76"/>
          <p:cNvSpPr/>
          <p:nvPr/>
        </p:nvSpPr>
        <p:spPr>
          <a:xfrm>
            <a:off x="502131" y="2526311"/>
            <a:ext cx="441000" cy="456300"/>
          </a:xfrm>
          <a:prstGeom prst="ellipse">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29" name="Google Shape;1429;p76"/>
          <p:cNvSpPr/>
          <p:nvPr/>
        </p:nvSpPr>
        <p:spPr>
          <a:xfrm>
            <a:off x="1506106" y="2496236"/>
            <a:ext cx="441000" cy="4563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30" name="Google Shape;1430;p76"/>
          <p:cNvSpPr/>
          <p:nvPr/>
        </p:nvSpPr>
        <p:spPr>
          <a:xfrm>
            <a:off x="943131" y="3168436"/>
            <a:ext cx="441000" cy="456300"/>
          </a:xfrm>
          <a:prstGeom prst="ellipse">
            <a:avLst/>
          </a:prstGeom>
          <a:solidFill>
            <a:srgbClr val="0033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431" name="Google Shape;1431;p76"/>
          <p:cNvCxnSpPr>
            <a:stCxn id="1427" idx="4"/>
            <a:endCxn id="1428" idx="7"/>
          </p:cNvCxnSpPr>
          <p:nvPr/>
        </p:nvCxnSpPr>
        <p:spPr>
          <a:xfrm rot="5400000">
            <a:off x="855106" y="2162636"/>
            <a:ext cx="453900" cy="407100"/>
          </a:xfrm>
          <a:prstGeom prst="curvedConnector3">
            <a:avLst>
              <a:gd name="adj1" fmla="val 42639"/>
            </a:avLst>
          </a:prstGeom>
          <a:noFill/>
          <a:ln w="9525" cap="flat" cmpd="sng">
            <a:solidFill>
              <a:schemeClr val="dk2"/>
            </a:solidFill>
            <a:prstDash val="solid"/>
            <a:round/>
            <a:headEnd type="none" w="med" len="med"/>
            <a:tailEnd type="none" w="med" len="med"/>
          </a:ln>
        </p:spPr>
      </p:cxnSp>
      <p:cxnSp>
        <p:nvCxnSpPr>
          <p:cNvPr id="1432" name="Google Shape;1432;p76"/>
          <p:cNvCxnSpPr>
            <a:stCxn id="1427" idx="4"/>
            <a:endCxn id="1429" idx="0"/>
          </p:cNvCxnSpPr>
          <p:nvPr/>
        </p:nvCxnSpPr>
        <p:spPr>
          <a:xfrm rot="-5400000" flipH="1">
            <a:off x="1327606" y="2097236"/>
            <a:ext cx="357000" cy="4410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1433" name="Google Shape;1433;p76"/>
          <p:cNvCxnSpPr>
            <a:stCxn id="1428" idx="4"/>
            <a:endCxn id="1430" idx="1"/>
          </p:cNvCxnSpPr>
          <p:nvPr/>
        </p:nvCxnSpPr>
        <p:spPr>
          <a:xfrm rot="-5400000" flipH="1">
            <a:off x="738831" y="2966411"/>
            <a:ext cx="252600" cy="285000"/>
          </a:xfrm>
          <a:prstGeom prst="curvedConnector3">
            <a:avLst>
              <a:gd name="adj1" fmla="val 36782"/>
            </a:avLst>
          </a:prstGeom>
          <a:noFill/>
          <a:ln w="9525" cap="flat" cmpd="sng">
            <a:solidFill>
              <a:schemeClr val="dk2"/>
            </a:solidFill>
            <a:prstDash val="solid"/>
            <a:round/>
            <a:headEnd type="none" w="med" len="med"/>
            <a:tailEnd type="none" w="med" len="med"/>
          </a:ln>
        </p:spPr>
      </p:cxnSp>
      <p:sp>
        <p:nvSpPr>
          <p:cNvPr id="1434" name="Google Shape;1434;p76"/>
          <p:cNvSpPr/>
          <p:nvPr/>
        </p:nvSpPr>
        <p:spPr>
          <a:xfrm>
            <a:off x="4882206" y="1783561"/>
            <a:ext cx="441000" cy="456300"/>
          </a:xfrm>
          <a:prstGeom prst="ellipse">
            <a:avLst/>
          </a:prstGeom>
          <a:solidFill>
            <a:srgbClr val="0033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35" name="Google Shape;1435;p76"/>
          <p:cNvSpPr/>
          <p:nvPr/>
        </p:nvSpPr>
        <p:spPr>
          <a:xfrm>
            <a:off x="4319231" y="2626936"/>
            <a:ext cx="441000" cy="456300"/>
          </a:xfrm>
          <a:prstGeom prst="ellipse">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36" name="Google Shape;1436;p76"/>
          <p:cNvSpPr/>
          <p:nvPr/>
        </p:nvSpPr>
        <p:spPr>
          <a:xfrm>
            <a:off x="5323206" y="2596861"/>
            <a:ext cx="441000" cy="4563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37" name="Google Shape;1437;p76"/>
          <p:cNvSpPr/>
          <p:nvPr/>
        </p:nvSpPr>
        <p:spPr>
          <a:xfrm>
            <a:off x="4760231" y="3269061"/>
            <a:ext cx="441000" cy="456300"/>
          </a:xfrm>
          <a:prstGeom prst="ellipse">
            <a:avLst/>
          </a:prstGeom>
          <a:solidFill>
            <a:srgbClr val="0033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438" name="Google Shape;1438;p76"/>
          <p:cNvCxnSpPr>
            <a:stCxn id="1434" idx="4"/>
            <a:endCxn id="1435" idx="7"/>
          </p:cNvCxnSpPr>
          <p:nvPr/>
        </p:nvCxnSpPr>
        <p:spPr>
          <a:xfrm rot="5400000">
            <a:off x="4672206" y="2263261"/>
            <a:ext cx="453900" cy="407100"/>
          </a:xfrm>
          <a:prstGeom prst="curvedConnector3">
            <a:avLst>
              <a:gd name="adj1" fmla="val 42639"/>
            </a:avLst>
          </a:prstGeom>
          <a:noFill/>
          <a:ln w="9525" cap="flat" cmpd="sng">
            <a:solidFill>
              <a:schemeClr val="dk2"/>
            </a:solidFill>
            <a:prstDash val="solid"/>
            <a:round/>
            <a:headEnd type="none" w="med" len="med"/>
            <a:tailEnd type="none" w="med" len="med"/>
          </a:ln>
        </p:spPr>
      </p:cxnSp>
      <p:cxnSp>
        <p:nvCxnSpPr>
          <p:cNvPr id="1439" name="Google Shape;1439;p76"/>
          <p:cNvCxnSpPr>
            <a:stCxn id="1434" idx="4"/>
            <a:endCxn id="1436" idx="0"/>
          </p:cNvCxnSpPr>
          <p:nvPr/>
        </p:nvCxnSpPr>
        <p:spPr>
          <a:xfrm rot="-5400000" flipH="1">
            <a:off x="5144706" y="2197861"/>
            <a:ext cx="357000" cy="4410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1440" name="Google Shape;1440;p76"/>
          <p:cNvCxnSpPr>
            <a:stCxn id="1435" idx="4"/>
            <a:endCxn id="1437" idx="1"/>
          </p:cNvCxnSpPr>
          <p:nvPr/>
        </p:nvCxnSpPr>
        <p:spPr>
          <a:xfrm rot="-5400000" flipH="1">
            <a:off x="4555931" y="3067036"/>
            <a:ext cx="252600" cy="285000"/>
          </a:xfrm>
          <a:prstGeom prst="curvedConnector3">
            <a:avLst>
              <a:gd name="adj1" fmla="val 36782"/>
            </a:avLst>
          </a:prstGeom>
          <a:noFill/>
          <a:ln w="9525" cap="flat" cmpd="sng">
            <a:solidFill>
              <a:schemeClr val="dk2"/>
            </a:solidFill>
            <a:prstDash val="solid"/>
            <a:round/>
            <a:headEnd type="none" w="med" len="med"/>
            <a:tailEnd type="none" w="med" len="med"/>
          </a:ln>
        </p:spPr>
      </p:cxnSp>
      <p:cxnSp>
        <p:nvCxnSpPr>
          <p:cNvPr id="1441" name="Google Shape;1441;p76"/>
          <p:cNvCxnSpPr/>
          <p:nvPr/>
        </p:nvCxnSpPr>
        <p:spPr>
          <a:xfrm>
            <a:off x="1900775" y="2267462"/>
            <a:ext cx="2554800" cy="15300"/>
          </a:xfrm>
          <a:prstGeom prst="straightConnector1">
            <a:avLst/>
          </a:prstGeom>
          <a:noFill/>
          <a:ln w="9525" cap="flat" cmpd="sng">
            <a:solidFill>
              <a:schemeClr val="dk2"/>
            </a:solidFill>
            <a:prstDash val="solid"/>
            <a:round/>
            <a:headEnd type="none" w="med" len="med"/>
            <a:tailEnd type="triangle" w="med" len="med"/>
          </a:ln>
        </p:spPr>
      </p:cxnSp>
      <p:sp>
        <p:nvSpPr>
          <p:cNvPr id="1442" name="Google Shape;1442;p76"/>
          <p:cNvSpPr/>
          <p:nvPr/>
        </p:nvSpPr>
        <p:spPr>
          <a:xfrm>
            <a:off x="2281956" y="2046961"/>
            <a:ext cx="441000" cy="456300"/>
          </a:xfrm>
          <a:prstGeom prst="ellipse">
            <a:avLst/>
          </a:prstGeom>
          <a:solidFill>
            <a:srgbClr val="0033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43" name="Google Shape;1443;p76"/>
          <p:cNvSpPr/>
          <p:nvPr/>
        </p:nvSpPr>
        <p:spPr>
          <a:xfrm>
            <a:off x="3488781" y="2046961"/>
            <a:ext cx="441000" cy="4563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444" name="Google Shape;1444;p76"/>
          <p:cNvCxnSpPr/>
          <p:nvPr/>
        </p:nvCxnSpPr>
        <p:spPr>
          <a:xfrm>
            <a:off x="1900775" y="3290412"/>
            <a:ext cx="2554800" cy="15300"/>
          </a:xfrm>
          <a:prstGeom prst="straightConnector1">
            <a:avLst/>
          </a:prstGeom>
          <a:noFill/>
          <a:ln w="9525" cap="flat" cmpd="sng">
            <a:solidFill>
              <a:schemeClr val="dk2"/>
            </a:solidFill>
            <a:prstDash val="solid"/>
            <a:round/>
            <a:headEnd type="stealth" w="med" len="med"/>
            <a:tailEnd type="none" w="med" len="med"/>
          </a:ln>
        </p:spPr>
      </p:cxnSp>
      <p:sp>
        <p:nvSpPr>
          <p:cNvPr id="1445" name="Google Shape;1445;p76"/>
          <p:cNvSpPr/>
          <p:nvPr/>
        </p:nvSpPr>
        <p:spPr>
          <a:xfrm>
            <a:off x="2957681" y="3069911"/>
            <a:ext cx="441000" cy="456300"/>
          </a:xfrm>
          <a:prstGeom prst="ellipse">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1446" name="Google Shape;1446;p76" descr="without the settings circle"/>
          <p:cNvPicPr preferRelativeResize="0"/>
          <p:nvPr/>
        </p:nvPicPr>
        <p:blipFill>
          <a:blip r:embed="rId3">
            <a:alphaModFix/>
          </a:blip>
          <a:stretch>
            <a:fillRect/>
          </a:stretch>
        </p:blipFill>
        <p:spPr>
          <a:xfrm>
            <a:off x="546317" y="4200037"/>
            <a:ext cx="1071475" cy="1071475"/>
          </a:xfrm>
          <a:prstGeom prst="rect">
            <a:avLst/>
          </a:prstGeom>
          <a:noFill/>
          <a:ln>
            <a:noFill/>
          </a:ln>
        </p:spPr>
      </p:pic>
      <p:pic>
        <p:nvPicPr>
          <p:cNvPr id="1447" name="Google Shape;1447;p76" descr="without the settings circle"/>
          <p:cNvPicPr preferRelativeResize="0"/>
          <p:nvPr/>
        </p:nvPicPr>
        <p:blipFill>
          <a:blip r:embed="rId3">
            <a:alphaModFix/>
          </a:blip>
          <a:stretch>
            <a:fillRect/>
          </a:stretch>
        </p:blipFill>
        <p:spPr>
          <a:xfrm>
            <a:off x="4444980" y="4300662"/>
            <a:ext cx="1071475" cy="1071475"/>
          </a:xfrm>
          <a:prstGeom prst="rect">
            <a:avLst/>
          </a:prstGeom>
          <a:noFill/>
          <a:ln>
            <a:noFill/>
          </a:ln>
        </p:spPr>
      </p:pic>
      <p:sp>
        <p:nvSpPr>
          <p:cNvPr id="1448" name="Google Shape;1448;p76"/>
          <p:cNvSpPr/>
          <p:nvPr/>
        </p:nvSpPr>
        <p:spPr>
          <a:xfrm>
            <a:off x="538350" y="981693"/>
            <a:ext cx="1488300" cy="459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Roboto Condensed"/>
                <a:ea typeface="Roboto Condensed"/>
                <a:cs typeface="Roboto Condensed"/>
                <a:sym typeface="Roboto Condensed"/>
              </a:rPr>
              <a:t>Shared World Model</a:t>
            </a:r>
            <a:endParaRPr>
              <a:latin typeface="Roboto Condensed"/>
              <a:ea typeface="Roboto Condensed"/>
              <a:cs typeface="Roboto Condensed"/>
              <a:sym typeface="Roboto Condensed"/>
            </a:endParaRPr>
          </a:p>
        </p:txBody>
      </p:sp>
      <p:sp>
        <p:nvSpPr>
          <p:cNvPr id="1449" name="Google Shape;1449;p76"/>
          <p:cNvSpPr/>
          <p:nvPr/>
        </p:nvSpPr>
        <p:spPr>
          <a:xfrm>
            <a:off x="4358550" y="981693"/>
            <a:ext cx="1488300" cy="459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Roboto Condensed"/>
                <a:ea typeface="Roboto Condensed"/>
                <a:cs typeface="Roboto Condensed"/>
                <a:sym typeface="Roboto Condensed"/>
              </a:rPr>
              <a:t>Shared World Model</a:t>
            </a:r>
            <a:endParaRPr>
              <a:latin typeface="Roboto Condensed"/>
              <a:ea typeface="Roboto Condensed"/>
              <a:cs typeface="Roboto Condensed"/>
              <a:sym typeface="Roboto Condensed"/>
            </a:endParaRPr>
          </a:p>
        </p:txBody>
      </p:sp>
      <p:sp>
        <p:nvSpPr>
          <p:cNvPr id="1450" name="Google Shape;1450;p76"/>
          <p:cNvSpPr/>
          <p:nvPr/>
        </p:nvSpPr>
        <p:spPr>
          <a:xfrm>
            <a:off x="2450000" y="1441003"/>
            <a:ext cx="1488300" cy="45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Roboto Condensed"/>
                <a:ea typeface="Roboto Condensed"/>
                <a:cs typeface="Roboto Condensed"/>
                <a:sym typeface="Roboto Condensed"/>
              </a:rPr>
              <a:t>Language</a:t>
            </a:r>
            <a:endParaRPr>
              <a:latin typeface="Roboto Condensed"/>
              <a:ea typeface="Roboto Condensed"/>
              <a:cs typeface="Roboto Condensed"/>
              <a:sym typeface="Roboto Condensed"/>
            </a:endParaRPr>
          </a:p>
        </p:txBody>
      </p:sp>
      <p:sp>
        <p:nvSpPr>
          <p:cNvPr id="1451" name="Google Shape;1451;p76"/>
          <p:cNvSpPr/>
          <p:nvPr/>
        </p:nvSpPr>
        <p:spPr>
          <a:xfrm>
            <a:off x="7186836" y="1819502"/>
            <a:ext cx="441000" cy="456300"/>
          </a:xfrm>
          <a:prstGeom prst="ellipse">
            <a:avLst/>
          </a:prstGeom>
          <a:solidFill>
            <a:srgbClr val="0033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52" name="Google Shape;1452;p76"/>
          <p:cNvSpPr/>
          <p:nvPr/>
        </p:nvSpPr>
        <p:spPr>
          <a:xfrm>
            <a:off x="6623861" y="2662877"/>
            <a:ext cx="441000" cy="456300"/>
          </a:xfrm>
          <a:prstGeom prst="ellipse">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53" name="Google Shape;1453;p76"/>
          <p:cNvSpPr/>
          <p:nvPr/>
        </p:nvSpPr>
        <p:spPr>
          <a:xfrm>
            <a:off x="7627836" y="2632802"/>
            <a:ext cx="441000" cy="4563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54" name="Google Shape;1454;p76"/>
          <p:cNvSpPr/>
          <p:nvPr/>
        </p:nvSpPr>
        <p:spPr>
          <a:xfrm>
            <a:off x="7064861" y="3305002"/>
            <a:ext cx="441000" cy="456300"/>
          </a:xfrm>
          <a:prstGeom prst="ellipse">
            <a:avLst/>
          </a:prstGeom>
          <a:solidFill>
            <a:srgbClr val="0033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455" name="Google Shape;1455;p76"/>
          <p:cNvCxnSpPr>
            <a:stCxn id="1451" idx="4"/>
            <a:endCxn id="1452" idx="7"/>
          </p:cNvCxnSpPr>
          <p:nvPr/>
        </p:nvCxnSpPr>
        <p:spPr>
          <a:xfrm rot="5400000">
            <a:off x="6976836" y="2299202"/>
            <a:ext cx="453900" cy="407100"/>
          </a:xfrm>
          <a:prstGeom prst="curvedConnector3">
            <a:avLst>
              <a:gd name="adj1" fmla="val 42639"/>
            </a:avLst>
          </a:prstGeom>
          <a:noFill/>
          <a:ln w="9525" cap="flat" cmpd="sng">
            <a:solidFill>
              <a:schemeClr val="dk2"/>
            </a:solidFill>
            <a:prstDash val="solid"/>
            <a:round/>
            <a:headEnd type="none" w="med" len="med"/>
            <a:tailEnd type="none" w="med" len="med"/>
          </a:ln>
        </p:spPr>
      </p:cxnSp>
      <p:cxnSp>
        <p:nvCxnSpPr>
          <p:cNvPr id="1456" name="Google Shape;1456;p76"/>
          <p:cNvCxnSpPr>
            <a:stCxn id="1451" idx="4"/>
            <a:endCxn id="1453" idx="0"/>
          </p:cNvCxnSpPr>
          <p:nvPr/>
        </p:nvCxnSpPr>
        <p:spPr>
          <a:xfrm rot="-5400000" flipH="1">
            <a:off x="7449336" y="2233802"/>
            <a:ext cx="357000" cy="4410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1457" name="Google Shape;1457;p76"/>
          <p:cNvCxnSpPr>
            <a:stCxn id="1452" idx="4"/>
            <a:endCxn id="1454" idx="1"/>
          </p:cNvCxnSpPr>
          <p:nvPr/>
        </p:nvCxnSpPr>
        <p:spPr>
          <a:xfrm rot="-5400000" flipH="1">
            <a:off x="6860561" y="3102977"/>
            <a:ext cx="252600" cy="285000"/>
          </a:xfrm>
          <a:prstGeom prst="curvedConnector3">
            <a:avLst>
              <a:gd name="adj1" fmla="val 36782"/>
            </a:avLst>
          </a:prstGeom>
          <a:noFill/>
          <a:ln w="9525" cap="flat" cmpd="sng">
            <a:solidFill>
              <a:schemeClr val="dk2"/>
            </a:solidFill>
            <a:prstDash val="solid"/>
            <a:round/>
            <a:headEnd type="none" w="med" len="med"/>
            <a:tailEnd type="none" w="med" len="med"/>
          </a:ln>
        </p:spPr>
      </p:cxnSp>
      <p:cxnSp>
        <p:nvCxnSpPr>
          <p:cNvPr id="1458" name="Google Shape;1458;p76"/>
          <p:cNvCxnSpPr/>
          <p:nvPr/>
        </p:nvCxnSpPr>
        <p:spPr>
          <a:xfrm>
            <a:off x="8022504" y="2404028"/>
            <a:ext cx="2554800" cy="15300"/>
          </a:xfrm>
          <a:prstGeom prst="straightConnector1">
            <a:avLst/>
          </a:prstGeom>
          <a:noFill/>
          <a:ln w="9525" cap="flat" cmpd="sng">
            <a:solidFill>
              <a:schemeClr val="dk2"/>
            </a:solidFill>
            <a:prstDash val="solid"/>
            <a:round/>
            <a:headEnd type="none" w="med" len="med"/>
            <a:tailEnd type="triangle" w="med" len="med"/>
          </a:ln>
        </p:spPr>
      </p:cxnSp>
      <p:cxnSp>
        <p:nvCxnSpPr>
          <p:cNvPr id="1459" name="Google Shape;1459;p76"/>
          <p:cNvCxnSpPr/>
          <p:nvPr/>
        </p:nvCxnSpPr>
        <p:spPr>
          <a:xfrm>
            <a:off x="8022504" y="3426978"/>
            <a:ext cx="2554800" cy="15300"/>
          </a:xfrm>
          <a:prstGeom prst="straightConnector1">
            <a:avLst/>
          </a:prstGeom>
          <a:noFill/>
          <a:ln w="9525" cap="flat" cmpd="sng">
            <a:solidFill>
              <a:schemeClr val="dk2"/>
            </a:solidFill>
            <a:prstDash val="solid"/>
            <a:round/>
            <a:headEnd type="stealth" w="med" len="med"/>
            <a:tailEnd type="none" w="med" len="med"/>
          </a:ln>
        </p:spPr>
      </p:cxnSp>
      <p:pic>
        <p:nvPicPr>
          <p:cNvPr id="1460" name="Google Shape;1460;p76" descr="without the settings circle"/>
          <p:cNvPicPr preferRelativeResize="0"/>
          <p:nvPr/>
        </p:nvPicPr>
        <p:blipFill>
          <a:blip r:embed="rId3">
            <a:alphaModFix/>
          </a:blip>
          <a:stretch>
            <a:fillRect/>
          </a:stretch>
        </p:blipFill>
        <p:spPr>
          <a:xfrm>
            <a:off x="6668047" y="4336603"/>
            <a:ext cx="1071475" cy="1071475"/>
          </a:xfrm>
          <a:prstGeom prst="rect">
            <a:avLst/>
          </a:prstGeom>
          <a:noFill/>
          <a:ln>
            <a:noFill/>
          </a:ln>
        </p:spPr>
      </p:pic>
      <p:sp>
        <p:nvSpPr>
          <p:cNvPr id="1461" name="Google Shape;1461;p76"/>
          <p:cNvSpPr/>
          <p:nvPr/>
        </p:nvSpPr>
        <p:spPr>
          <a:xfrm>
            <a:off x="10593950" y="2121868"/>
            <a:ext cx="1614600" cy="1607400"/>
          </a:xfrm>
          <a:prstGeom prst="ellipse">
            <a:avLst/>
          </a:prstGeom>
          <a:solidFill>
            <a:srgbClr val="EBF1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a:latin typeface="Roboto Condensed"/>
                <a:ea typeface="Roboto Condensed"/>
                <a:cs typeface="Roboto Condensed"/>
                <a:sym typeface="Roboto Condensed"/>
              </a:rPr>
              <a:t>Language Models lacks a </a:t>
            </a:r>
            <a:r>
              <a:rPr lang="en-US" sz="1300" b="1" i="1">
                <a:latin typeface="Roboto Condensed"/>
                <a:ea typeface="Roboto Condensed"/>
                <a:cs typeface="Roboto Condensed"/>
                <a:sym typeface="Roboto Condensed"/>
              </a:rPr>
              <a:t>shared world model</a:t>
            </a:r>
            <a:endParaRPr sz="1300" b="1" i="1">
              <a:latin typeface="Roboto Condensed"/>
              <a:ea typeface="Roboto Condensed"/>
              <a:cs typeface="Roboto Condensed"/>
              <a:sym typeface="Roboto Condensed"/>
            </a:endParaRPr>
          </a:p>
        </p:txBody>
      </p:sp>
      <p:sp>
        <p:nvSpPr>
          <p:cNvPr id="1462" name="Google Shape;1462;p76"/>
          <p:cNvSpPr/>
          <p:nvPr/>
        </p:nvSpPr>
        <p:spPr>
          <a:xfrm>
            <a:off x="269175" y="5582846"/>
            <a:ext cx="5274600" cy="1170900"/>
          </a:xfrm>
          <a:prstGeom prst="rect">
            <a:avLst/>
          </a:prstGeom>
          <a:solidFill>
            <a:schemeClr val="lt1"/>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Roboto Condensed"/>
                <a:ea typeface="Roboto Condensed"/>
                <a:cs typeface="Roboto Condensed"/>
                <a:sym typeface="Roboto Condensed"/>
              </a:rPr>
              <a:t>When two human interact with each other both have the same shared world model. Hence they can communicate efficiently</a:t>
            </a:r>
            <a:endParaRPr>
              <a:latin typeface="Roboto Condensed"/>
              <a:ea typeface="Roboto Condensed"/>
              <a:cs typeface="Roboto Condensed"/>
              <a:sym typeface="Roboto Condensed"/>
            </a:endParaRPr>
          </a:p>
        </p:txBody>
      </p:sp>
      <p:sp>
        <p:nvSpPr>
          <p:cNvPr id="1463" name="Google Shape;1463;p76"/>
          <p:cNvSpPr/>
          <p:nvPr/>
        </p:nvSpPr>
        <p:spPr>
          <a:xfrm>
            <a:off x="6623850" y="5484475"/>
            <a:ext cx="5274600" cy="1170900"/>
          </a:xfrm>
          <a:prstGeom prst="rect">
            <a:avLst/>
          </a:prstGeom>
          <a:solidFill>
            <a:schemeClr val="lt1"/>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Roboto Condensed"/>
                <a:ea typeface="Roboto Condensed"/>
                <a:cs typeface="Roboto Condensed"/>
                <a:sym typeface="Roboto Condensed"/>
              </a:rPr>
              <a:t>Language models lack that world model. </a:t>
            </a:r>
            <a:r>
              <a:rPr lang="en-US" b="1">
                <a:latin typeface="Roboto Condensed"/>
                <a:ea typeface="Roboto Condensed"/>
                <a:cs typeface="Roboto Condensed"/>
                <a:sym typeface="Roboto Condensed"/>
              </a:rPr>
              <a:t>Knowledge engineering</a:t>
            </a:r>
            <a:r>
              <a:rPr lang="en-US">
                <a:latin typeface="Roboto Condensed"/>
                <a:ea typeface="Roboto Condensed"/>
                <a:cs typeface="Roboto Condensed"/>
                <a:sym typeface="Roboto Condensed"/>
              </a:rPr>
              <a:t> is the technique through which we provide that small world model to the agents powered by the language models</a:t>
            </a:r>
            <a:endParaRPr>
              <a:latin typeface="Roboto Condensed"/>
              <a:ea typeface="Roboto Condensed"/>
              <a:cs typeface="Roboto Condensed"/>
              <a:sym typeface="Roboto Condensed"/>
            </a:endParaRPr>
          </a:p>
        </p:txBody>
      </p:sp>
      <p:sp>
        <p:nvSpPr>
          <p:cNvPr id="1464" name="Google Shape;1464;p76"/>
          <p:cNvSpPr/>
          <p:nvPr/>
        </p:nvSpPr>
        <p:spPr>
          <a:xfrm>
            <a:off x="8507481" y="2226161"/>
            <a:ext cx="441000" cy="456300"/>
          </a:xfrm>
          <a:prstGeom prst="ellipse">
            <a:avLst/>
          </a:prstGeom>
          <a:solidFill>
            <a:srgbClr val="0033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65" name="Google Shape;1465;p76"/>
          <p:cNvSpPr/>
          <p:nvPr/>
        </p:nvSpPr>
        <p:spPr>
          <a:xfrm>
            <a:off x="9714306" y="2226161"/>
            <a:ext cx="441000" cy="4563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66" name="Google Shape;1466;p76"/>
          <p:cNvSpPr/>
          <p:nvPr/>
        </p:nvSpPr>
        <p:spPr>
          <a:xfrm>
            <a:off x="9996850" y="4588825"/>
            <a:ext cx="1901700" cy="581100"/>
          </a:xfrm>
          <a:prstGeom prst="rect">
            <a:avLst/>
          </a:prstGeom>
          <a:solidFill>
            <a:srgbClr val="EBF1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67" name="Google Shape;1467;p76"/>
          <p:cNvSpPr/>
          <p:nvPr/>
        </p:nvSpPr>
        <p:spPr>
          <a:xfrm>
            <a:off x="9148981" y="2930248"/>
            <a:ext cx="441000" cy="4563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Roboto"/>
                <a:ea typeface="Roboto"/>
                <a:cs typeface="Roboto"/>
                <a:sym typeface="Roboto"/>
              </a:rPr>
              <a:t>?</a:t>
            </a:r>
            <a:endParaRPr>
              <a:latin typeface="Roboto"/>
              <a:ea typeface="Roboto"/>
              <a:cs typeface="Roboto"/>
              <a:sym typeface="Roboto"/>
            </a:endParaRPr>
          </a:p>
        </p:txBody>
      </p:sp>
      <p:pic>
        <p:nvPicPr>
          <p:cNvPr id="1468" name="Google Shape;1468;p76" descr="File:Google Gemini icon 2025.svg - Wikimedia Commons"/>
          <p:cNvPicPr preferRelativeResize="0"/>
          <p:nvPr/>
        </p:nvPicPr>
        <p:blipFill>
          <a:blip r:embed="rId4">
            <a:alphaModFix/>
          </a:blip>
          <a:stretch>
            <a:fillRect/>
          </a:stretch>
        </p:blipFill>
        <p:spPr>
          <a:xfrm>
            <a:off x="11381150" y="4710329"/>
            <a:ext cx="324000" cy="324000"/>
          </a:xfrm>
          <a:prstGeom prst="rect">
            <a:avLst/>
          </a:prstGeom>
          <a:noFill/>
          <a:ln>
            <a:noFill/>
          </a:ln>
        </p:spPr>
      </p:pic>
      <p:sp>
        <p:nvSpPr>
          <p:cNvPr id="1469" name="Google Shape;1469;p76"/>
          <p:cNvSpPr/>
          <p:nvPr/>
        </p:nvSpPr>
        <p:spPr>
          <a:xfrm>
            <a:off x="10115550" y="4721475"/>
            <a:ext cx="844200" cy="324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Roboto"/>
                <a:ea typeface="Roboto"/>
                <a:cs typeface="Roboto"/>
                <a:sym typeface="Roboto"/>
              </a:rPr>
              <a:t>LLM</a:t>
            </a:r>
            <a:endParaRPr>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77"/>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Knowledge Layer | Knowledge Integration Patterns</a:t>
            </a:r>
            <a:endParaRPr/>
          </a:p>
        </p:txBody>
      </p:sp>
      <p:sp>
        <p:nvSpPr>
          <p:cNvPr id="1475" name="Google Shape;1475;p77"/>
          <p:cNvSpPr/>
          <p:nvPr/>
        </p:nvSpPr>
        <p:spPr>
          <a:xfrm>
            <a:off x="1460725" y="2703542"/>
            <a:ext cx="3379500" cy="2204400"/>
          </a:xfrm>
          <a:prstGeom prst="rect">
            <a:avLst/>
          </a:prstGeom>
          <a:solidFill>
            <a:srgbClr val="F2F2F2"/>
          </a:solidFill>
          <a:ln w="9525" cap="flat" cmpd="sng">
            <a:solidFill>
              <a:srgbClr val="D8E6FC"/>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C5ADB"/>
                </a:solidFill>
                <a:latin typeface="Roboto Condensed"/>
                <a:ea typeface="Roboto Condensed"/>
                <a:cs typeface="Roboto Condensed"/>
                <a:sym typeface="Roboto Condensed"/>
              </a:rPr>
              <a:t>Data to Knowledge(D2K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Source data is extracted, chunked, contextualized and embedded into a vector store to enable semantic retrieval for grounding the language model with organization specific knowledge. This pattern requires to build an incremental ingestion pipeline to ensure any change in the source data is reflected in the vector store.</a:t>
            </a:r>
            <a:endParaRPr sz="800" b="0" i="0" u="none" strike="noStrike" cap="none">
              <a:solidFill>
                <a:srgbClr val="000000"/>
              </a:solidFill>
              <a:latin typeface="Roboto Condensed"/>
              <a:ea typeface="Roboto Condensed"/>
              <a:cs typeface="Roboto Condensed"/>
              <a:sym typeface="Roboto Condensed"/>
            </a:endParaRPr>
          </a:p>
        </p:txBody>
      </p:sp>
      <p:sp>
        <p:nvSpPr>
          <p:cNvPr id="1476" name="Google Shape;1476;p77"/>
          <p:cNvSpPr/>
          <p:nvPr/>
        </p:nvSpPr>
        <p:spPr>
          <a:xfrm>
            <a:off x="6439575" y="2703542"/>
            <a:ext cx="3379500" cy="2204400"/>
          </a:xfrm>
          <a:prstGeom prst="rect">
            <a:avLst/>
          </a:prstGeom>
          <a:solidFill>
            <a:srgbClr val="F2F2F2"/>
          </a:solidFill>
          <a:ln w="9525" cap="flat" cmpd="sng">
            <a:solidFill>
              <a:srgbClr val="D8E6FC"/>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C5ADB"/>
                </a:solidFill>
                <a:latin typeface="Roboto Condensed"/>
                <a:ea typeface="Roboto Condensed"/>
                <a:cs typeface="Roboto Condensed"/>
                <a:sym typeface="Roboto Condensed"/>
              </a:rPr>
              <a:t>Knowledge to Data (K2D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Data remains in the source systems, with only the knowledge representation of the data in the form of metadata, knowledge graph is persisted in the knowledge layer. Retrieval returns references and query intent, with required data fetched from the source at run time. </a:t>
            </a: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100"/>
              <a:buFont typeface="Arial"/>
              <a:buNone/>
            </a:pPr>
            <a:br>
              <a:rPr lang="en-US" sz="1100" b="0" i="0" u="none" strike="noStrike" cap="none">
                <a:solidFill>
                  <a:srgbClr val="000000"/>
                </a:solidFill>
                <a:latin typeface="Roboto Condensed"/>
                <a:ea typeface="Roboto Condensed"/>
                <a:cs typeface="Roboto Condensed"/>
                <a:sym typeface="Roboto Condensed"/>
              </a:rPr>
            </a:br>
            <a:endParaRPr sz="800" b="0" i="0" u="none" strike="noStrike" cap="none">
              <a:solidFill>
                <a:srgbClr val="000000"/>
              </a:solidFill>
              <a:latin typeface="Roboto Condensed"/>
              <a:ea typeface="Roboto Condensed"/>
              <a:cs typeface="Roboto Condensed"/>
              <a:sym typeface="Roboto Condensed"/>
            </a:endParaRPr>
          </a:p>
        </p:txBody>
      </p:sp>
      <p:sp>
        <p:nvSpPr>
          <p:cNvPr id="1477" name="Google Shape;1477;p77"/>
          <p:cNvSpPr/>
          <p:nvPr/>
        </p:nvSpPr>
        <p:spPr>
          <a:xfrm>
            <a:off x="1460725" y="2703542"/>
            <a:ext cx="3379500" cy="439200"/>
          </a:xfrm>
          <a:prstGeom prst="rect">
            <a:avLst/>
          </a:prstGeom>
          <a:solidFill>
            <a:srgbClr val="FFFFFF"/>
          </a:solidFill>
          <a:ln w="9525" cap="flat" cmpd="sng">
            <a:solidFill>
              <a:srgbClr val="0033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33A0"/>
                </a:solidFill>
                <a:latin typeface="Roboto Condensed"/>
                <a:ea typeface="Roboto Condensed"/>
                <a:cs typeface="Roboto Condensed"/>
                <a:sym typeface="Roboto Condensed"/>
              </a:rPr>
              <a:t>Data to Knowledge(D2K)</a:t>
            </a:r>
            <a:endParaRPr sz="1400" b="0" i="0" u="none" strike="noStrike" cap="none">
              <a:solidFill>
                <a:srgbClr val="0033A0"/>
              </a:solidFill>
              <a:latin typeface="Arial"/>
              <a:ea typeface="Arial"/>
              <a:cs typeface="Arial"/>
              <a:sym typeface="Arial"/>
            </a:endParaRPr>
          </a:p>
        </p:txBody>
      </p:sp>
      <p:sp>
        <p:nvSpPr>
          <p:cNvPr id="1478" name="Google Shape;1478;p77"/>
          <p:cNvSpPr/>
          <p:nvPr/>
        </p:nvSpPr>
        <p:spPr>
          <a:xfrm>
            <a:off x="6439575" y="2703542"/>
            <a:ext cx="3379500" cy="439200"/>
          </a:xfrm>
          <a:prstGeom prst="rect">
            <a:avLst/>
          </a:prstGeom>
          <a:solidFill>
            <a:srgbClr val="FFFFFF"/>
          </a:solidFill>
          <a:ln w="9525" cap="flat" cmpd="sng">
            <a:solidFill>
              <a:srgbClr val="0033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33A0"/>
                </a:solidFill>
                <a:latin typeface="Roboto Condensed"/>
                <a:ea typeface="Roboto Condensed"/>
                <a:cs typeface="Roboto Condensed"/>
                <a:sym typeface="Roboto Condensed"/>
              </a:rPr>
              <a:t>Knowledge to Data (K2D)*</a:t>
            </a:r>
            <a:endParaRPr sz="1400" b="0" i="0" u="none" strike="noStrike" cap="none">
              <a:solidFill>
                <a:srgbClr val="0033A0"/>
              </a:solidFill>
              <a:latin typeface="Arial"/>
              <a:ea typeface="Arial"/>
              <a:cs typeface="Arial"/>
              <a:sym typeface="Arial"/>
            </a:endParaRPr>
          </a:p>
        </p:txBody>
      </p:sp>
      <p:sp>
        <p:nvSpPr>
          <p:cNvPr id="1479" name="Google Shape;1479;p77"/>
          <p:cNvSpPr/>
          <p:nvPr/>
        </p:nvSpPr>
        <p:spPr>
          <a:xfrm>
            <a:off x="2615793" y="1589934"/>
            <a:ext cx="1003200" cy="1005900"/>
          </a:xfrm>
          <a:prstGeom prst="ellipse">
            <a:avLst/>
          </a:prstGeom>
          <a:solidFill>
            <a:srgbClr val="E3E8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480" name="Google Shape;1480;p77"/>
          <p:cNvGrpSpPr/>
          <p:nvPr/>
        </p:nvGrpSpPr>
        <p:grpSpPr>
          <a:xfrm>
            <a:off x="2863462" y="1838912"/>
            <a:ext cx="516385" cy="542003"/>
            <a:chOff x="2390775" y="912813"/>
            <a:chExt cx="608013" cy="638176"/>
          </a:xfrm>
        </p:grpSpPr>
        <p:sp>
          <p:nvSpPr>
            <p:cNvPr id="1481" name="Google Shape;1481;p77"/>
            <p:cNvSpPr/>
            <p:nvPr/>
          </p:nvSpPr>
          <p:spPr>
            <a:xfrm>
              <a:off x="2470150" y="1244601"/>
              <a:ext cx="449263" cy="306388"/>
            </a:xfrm>
            <a:custGeom>
              <a:avLst/>
              <a:gdLst/>
              <a:ahLst/>
              <a:cxnLst/>
              <a:rect l="l" t="t" r="r" b="b"/>
              <a:pathLst>
                <a:path w="68" h="46" extrusionOk="0">
                  <a:moveTo>
                    <a:pt x="66" y="0"/>
                  </a:moveTo>
                  <a:cubicBezTo>
                    <a:pt x="65" y="0"/>
                    <a:pt x="64" y="1"/>
                    <a:pt x="64" y="2"/>
                  </a:cubicBezTo>
                  <a:cubicBezTo>
                    <a:pt x="64" y="22"/>
                    <a:pt x="64" y="22"/>
                    <a:pt x="64" y="22"/>
                  </a:cubicBezTo>
                  <a:cubicBezTo>
                    <a:pt x="4" y="22"/>
                    <a:pt x="4" y="22"/>
                    <a:pt x="4" y="22"/>
                  </a:cubicBezTo>
                  <a:cubicBezTo>
                    <a:pt x="4" y="2"/>
                    <a:pt x="4" y="2"/>
                    <a:pt x="4" y="2"/>
                  </a:cubicBezTo>
                  <a:cubicBezTo>
                    <a:pt x="4" y="1"/>
                    <a:pt x="3" y="0"/>
                    <a:pt x="2" y="0"/>
                  </a:cubicBezTo>
                  <a:cubicBezTo>
                    <a:pt x="1" y="0"/>
                    <a:pt x="0" y="1"/>
                    <a:pt x="0" y="2"/>
                  </a:cubicBezTo>
                  <a:cubicBezTo>
                    <a:pt x="0" y="30"/>
                    <a:pt x="0" y="30"/>
                    <a:pt x="0" y="30"/>
                  </a:cubicBezTo>
                  <a:cubicBezTo>
                    <a:pt x="0" y="34"/>
                    <a:pt x="4" y="38"/>
                    <a:pt x="8" y="38"/>
                  </a:cubicBezTo>
                  <a:cubicBezTo>
                    <a:pt x="32" y="38"/>
                    <a:pt x="32" y="38"/>
                    <a:pt x="32" y="38"/>
                  </a:cubicBezTo>
                  <a:cubicBezTo>
                    <a:pt x="32" y="42"/>
                    <a:pt x="32" y="42"/>
                    <a:pt x="32" y="42"/>
                  </a:cubicBezTo>
                  <a:cubicBezTo>
                    <a:pt x="20" y="42"/>
                    <a:pt x="20" y="42"/>
                    <a:pt x="20" y="42"/>
                  </a:cubicBezTo>
                  <a:cubicBezTo>
                    <a:pt x="19" y="42"/>
                    <a:pt x="18" y="43"/>
                    <a:pt x="18" y="44"/>
                  </a:cubicBezTo>
                  <a:cubicBezTo>
                    <a:pt x="18" y="45"/>
                    <a:pt x="19" y="46"/>
                    <a:pt x="20" y="46"/>
                  </a:cubicBezTo>
                  <a:cubicBezTo>
                    <a:pt x="48" y="46"/>
                    <a:pt x="48" y="46"/>
                    <a:pt x="48" y="46"/>
                  </a:cubicBezTo>
                  <a:cubicBezTo>
                    <a:pt x="49" y="46"/>
                    <a:pt x="50" y="45"/>
                    <a:pt x="50" y="44"/>
                  </a:cubicBezTo>
                  <a:cubicBezTo>
                    <a:pt x="50" y="43"/>
                    <a:pt x="49" y="42"/>
                    <a:pt x="48" y="42"/>
                  </a:cubicBezTo>
                  <a:cubicBezTo>
                    <a:pt x="36" y="42"/>
                    <a:pt x="36" y="42"/>
                    <a:pt x="36" y="42"/>
                  </a:cubicBezTo>
                  <a:cubicBezTo>
                    <a:pt x="36" y="38"/>
                    <a:pt x="36" y="38"/>
                    <a:pt x="36" y="38"/>
                  </a:cubicBezTo>
                  <a:cubicBezTo>
                    <a:pt x="60" y="38"/>
                    <a:pt x="60" y="38"/>
                    <a:pt x="60" y="38"/>
                  </a:cubicBezTo>
                  <a:cubicBezTo>
                    <a:pt x="64" y="38"/>
                    <a:pt x="68" y="34"/>
                    <a:pt x="68" y="30"/>
                  </a:cubicBezTo>
                  <a:cubicBezTo>
                    <a:pt x="68" y="2"/>
                    <a:pt x="68" y="2"/>
                    <a:pt x="68" y="2"/>
                  </a:cubicBezTo>
                  <a:cubicBezTo>
                    <a:pt x="68" y="1"/>
                    <a:pt x="67" y="0"/>
                    <a:pt x="66" y="0"/>
                  </a:cubicBezTo>
                  <a:close/>
                  <a:moveTo>
                    <a:pt x="60" y="34"/>
                  </a:moveTo>
                  <a:cubicBezTo>
                    <a:pt x="8" y="34"/>
                    <a:pt x="8" y="34"/>
                    <a:pt x="8" y="34"/>
                  </a:cubicBezTo>
                  <a:cubicBezTo>
                    <a:pt x="6" y="34"/>
                    <a:pt x="4" y="32"/>
                    <a:pt x="4" y="30"/>
                  </a:cubicBezTo>
                  <a:cubicBezTo>
                    <a:pt x="4" y="26"/>
                    <a:pt x="4" y="26"/>
                    <a:pt x="4" y="26"/>
                  </a:cubicBezTo>
                  <a:cubicBezTo>
                    <a:pt x="64" y="26"/>
                    <a:pt x="64" y="26"/>
                    <a:pt x="64" y="26"/>
                  </a:cubicBezTo>
                  <a:cubicBezTo>
                    <a:pt x="64" y="30"/>
                    <a:pt x="64" y="30"/>
                    <a:pt x="64" y="30"/>
                  </a:cubicBezTo>
                  <a:cubicBezTo>
                    <a:pt x="64" y="32"/>
                    <a:pt x="62" y="34"/>
                    <a:pt x="60" y="34"/>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2" name="Google Shape;1482;p77"/>
            <p:cNvSpPr/>
            <p:nvPr/>
          </p:nvSpPr>
          <p:spPr>
            <a:xfrm>
              <a:off x="2735263" y="1152526"/>
              <a:ext cx="131763" cy="133350"/>
            </a:xfrm>
            <a:custGeom>
              <a:avLst/>
              <a:gdLst/>
              <a:ahLst/>
              <a:cxnLst/>
              <a:rect l="l" t="t" r="r" b="b"/>
              <a:pathLst>
                <a:path w="20" h="20" extrusionOk="0">
                  <a:moveTo>
                    <a:pt x="2" y="20"/>
                  </a:moveTo>
                  <a:cubicBezTo>
                    <a:pt x="3" y="20"/>
                    <a:pt x="3" y="20"/>
                    <a:pt x="3" y="19"/>
                  </a:cubicBezTo>
                  <a:cubicBezTo>
                    <a:pt x="16" y="7"/>
                    <a:pt x="16" y="7"/>
                    <a:pt x="16" y="7"/>
                  </a:cubicBezTo>
                  <a:cubicBezTo>
                    <a:pt x="16" y="14"/>
                    <a:pt x="16" y="14"/>
                    <a:pt x="16" y="14"/>
                  </a:cubicBezTo>
                  <a:cubicBezTo>
                    <a:pt x="16" y="15"/>
                    <a:pt x="17" y="16"/>
                    <a:pt x="18" y="16"/>
                  </a:cubicBezTo>
                  <a:cubicBezTo>
                    <a:pt x="19" y="16"/>
                    <a:pt x="20" y="15"/>
                    <a:pt x="20" y="14"/>
                  </a:cubicBezTo>
                  <a:cubicBezTo>
                    <a:pt x="20" y="2"/>
                    <a:pt x="20" y="2"/>
                    <a:pt x="20" y="2"/>
                  </a:cubicBezTo>
                  <a:cubicBezTo>
                    <a:pt x="20" y="2"/>
                    <a:pt x="20" y="1"/>
                    <a:pt x="20" y="1"/>
                  </a:cubicBezTo>
                  <a:cubicBezTo>
                    <a:pt x="20" y="1"/>
                    <a:pt x="19" y="0"/>
                    <a:pt x="19" y="0"/>
                  </a:cubicBezTo>
                  <a:cubicBezTo>
                    <a:pt x="19" y="0"/>
                    <a:pt x="18" y="0"/>
                    <a:pt x="18" y="0"/>
                  </a:cubicBezTo>
                  <a:cubicBezTo>
                    <a:pt x="6" y="0"/>
                    <a:pt x="6" y="0"/>
                    <a:pt x="6" y="0"/>
                  </a:cubicBezTo>
                  <a:cubicBezTo>
                    <a:pt x="5" y="0"/>
                    <a:pt x="4" y="1"/>
                    <a:pt x="4" y="2"/>
                  </a:cubicBezTo>
                  <a:cubicBezTo>
                    <a:pt x="4" y="3"/>
                    <a:pt x="5" y="4"/>
                    <a:pt x="6" y="4"/>
                  </a:cubicBezTo>
                  <a:cubicBezTo>
                    <a:pt x="13" y="4"/>
                    <a:pt x="13" y="4"/>
                    <a:pt x="13" y="4"/>
                  </a:cubicBezTo>
                  <a:cubicBezTo>
                    <a:pt x="1" y="17"/>
                    <a:pt x="1" y="17"/>
                    <a:pt x="1" y="17"/>
                  </a:cubicBezTo>
                  <a:cubicBezTo>
                    <a:pt x="0" y="17"/>
                    <a:pt x="0" y="19"/>
                    <a:pt x="1" y="19"/>
                  </a:cubicBezTo>
                  <a:cubicBezTo>
                    <a:pt x="1" y="20"/>
                    <a:pt x="1" y="20"/>
                    <a:pt x="2" y="20"/>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3" name="Google Shape;1483;p77"/>
            <p:cNvSpPr/>
            <p:nvPr/>
          </p:nvSpPr>
          <p:spPr>
            <a:xfrm>
              <a:off x="2522538" y="1152526"/>
              <a:ext cx="133350" cy="133350"/>
            </a:xfrm>
            <a:custGeom>
              <a:avLst/>
              <a:gdLst/>
              <a:ahLst/>
              <a:cxnLst/>
              <a:rect l="l" t="t" r="r" b="b"/>
              <a:pathLst>
                <a:path w="20" h="20" extrusionOk="0">
                  <a:moveTo>
                    <a:pt x="1" y="0"/>
                  </a:moveTo>
                  <a:cubicBezTo>
                    <a:pt x="1" y="0"/>
                    <a:pt x="0" y="1"/>
                    <a:pt x="0" y="1"/>
                  </a:cubicBezTo>
                  <a:cubicBezTo>
                    <a:pt x="0" y="1"/>
                    <a:pt x="0" y="2"/>
                    <a:pt x="0" y="2"/>
                  </a:cubicBezTo>
                  <a:cubicBezTo>
                    <a:pt x="0" y="14"/>
                    <a:pt x="0" y="14"/>
                    <a:pt x="0" y="14"/>
                  </a:cubicBezTo>
                  <a:cubicBezTo>
                    <a:pt x="0" y="15"/>
                    <a:pt x="1" y="16"/>
                    <a:pt x="2" y="16"/>
                  </a:cubicBezTo>
                  <a:cubicBezTo>
                    <a:pt x="3" y="16"/>
                    <a:pt x="4" y="15"/>
                    <a:pt x="4" y="14"/>
                  </a:cubicBezTo>
                  <a:cubicBezTo>
                    <a:pt x="4" y="7"/>
                    <a:pt x="4" y="7"/>
                    <a:pt x="4" y="7"/>
                  </a:cubicBezTo>
                  <a:cubicBezTo>
                    <a:pt x="17" y="19"/>
                    <a:pt x="17" y="19"/>
                    <a:pt x="17" y="19"/>
                  </a:cubicBezTo>
                  <a:cubicBezTo>
                    <a:pt x="17" y="20"/>
                    <a:pt x="17" y="20"/>
                    <a:pt x="18" y="20"/>
                  </a:cubicBezTo>
                  <a:cubicBezTo>
                    <a:pt x="19" y="20"/>
                    <a:pt x="19" y="20"/>
                    <a:pt x="19" y="19"/>
                  </a:cubicBezTo>
                  <a:cubicBezTo>
                    <a:pt x="20" y="19"/>
                    <a:pt x="20" y="17"/>
                    <a:pt x="19" y="17"/>
                  </a:cubicBezTo>
                  <a:cubicBezTo>
                    <a:pt x="7" y="4"/>
                    <a:pt x="7" y="4"/>
                    <a:pt x="7" y="4"/>
                  </a:cubicBezTo>
                  <a:cubicBezTo>
                    <a:pt x="14" y="4"/>
                    <a:pt x="14" y="4"/>
                    <a:pt x="14" y="4"/>
                  </a:cubicBezTo>
                  <a:cubicBezTo>
                    <a:pt x="15" y="4"/>
                    <a:pt x="16" y="3"/>
                    <a:pt x="16" y="2"/>
                  </a:cubicBezTo>
                  <a:cubicBezTo>
                    <a:pt x="16" y="1"/>
                    <a:pt x="15" y="0"/>
                    <a:pt x="14" y="0"/>
                  </a:cubicBezTo>
                  <a:cubicBezTo>
                    <a:pt x="2" y="0"/>
                    <a:pt x="2" y="0"/>
                    <a:pt x="2" y="0"/>
                  </a:cubicBezTo>
                  <a:cubicBezTo>
                    <a:pt x="2" y="0"/>
                    <a:pt x="1" y="0"/>
                    <a:pt x="1" y="0"/>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4" name="Google Shape;1484;p77"/>
            <p:cNvSpPr/>
            <p:nvPr/>
          </p:nvSpPr>
          <p:spPr>
            <a:xfrm>
              <a:off x="2787650" y="912813"/>
              <a:ext cx="211138" cy="212725"/>
            </a:xfrm>
            <a:custGeom>
              <a:avLst/>
              <a:gdLst/>
              <a:ahLst/>
              <a:cxnLst/>
              <a:rect l="l" t="t" r="r" b="b"/>
              <a:pathLst>
                <a:path w="32" h="32" extrusionOk="0">
                  <a:moveTo>
                    <a:pt x="23" y="17"/>
                  </a:moveTo>
                  <a:cubicBezTo>
                    <a:pt x="25" y="15"/>
                    <a:pt x="26" y="13"/>
                    <a:pt x="26" y="10"/>
                  </a:cubicBezTo>
                  <a:cubicBezTo>
                    <a:pt x="26" y="4"/>
                    <a:pt x="22" y="0"/>
                    <a:pt x="16" y="0"/>
                  </a:cubicBezTo>
                  <a:cubicBezTo>
                    <a:pt x="10" y="0"/>
                    <a:pt x="6" y="4"/>
                    <a:pt x="6" y="10"/>
                  </a:cubicBezTo>
                  <a:cubicBezTo>
                    <a:pt x="6" y="13"/>
                    <a:pt x="7" y="15"/>
                    <a:pt x="9" y="17"/>
                  </a:cubicBezTo>
                  <a:cubicBezTo>
                    <a:pt x="3" y="19"/>
                    <a:pt x="0" y="25"/>
                    <a:pt x="0" y="30"/>
                  </a:cubicBezTo>
                  <a:cubicBezTo>
                    <a:pt x="0" y="31"/>
                    <a:pt x="1" y="32"/>
                    <a:pt x="2" y="32"/>
                  </a:cubicBezTo>
                  <a:cubicBezTo>
                    <a:pt x="30" y="32"/>
                    <a:pt x="30" y="32"/>
                    <a:pt x="30" y="32"/>
                  </a:cubicBezTo>
                  <a:cubicBezTo>
                    <a:pt x="31" y="32"/>
                    <a:pt x="32" y="31"/>
                    <a:pt x="32" y="30"/>
                  </a:cubicBezTo>
                  <a:cubicBezTo>
                    <a:pt x="32" y="25"/>
                    <a:pt x="29" y="19"/>
                    <a:pt x="23" y="17"/>
                  </a:cubicBezTo>
                  <a:close/>
                  <a:moveTo>
                    <a:pt x="10" y="10"/>
                  </a:moveTo>
                  <a:cubicBezTo>
                    <a:pt x="10" y="7"/>
                    <a:pt x="13" y="4"/>
                    <a:pt x="16" y="4"/>
                  </a:cubicBezTo>
                  <a:cubicBezTo>
                    <a:pt x="19" y="4"/>
                    <a:pt x="22" y="7"/>
                    <a:pt x="22" y="10"/>
                  </a:cubicBezTo>
                  <a:cubicBezTo>
                    <a:pt x="22" y="13"/>
                    <a:pt x="19" y="16"/>
                    <a:pt x="16" y="16"/>
                  </a:cubicBezTo>
                  <a:cubicBezTo>
                    <a:pt x="13" y="16"/>
                    <a:pt x="10" y="13"/>
                    <a:pt x="10" y="10"/>
                  </a:cubicBezTo>
                  <a:close/>
                  <a:moveTo>
                    <a:pt x="4" y="28"/>
                  </a:moveTo>
                  <a:cubicBezTo>
                    <a:pt x="5" y="25"/>
                    <a:pt x="7" y="20"/>
                    <a:pt x="16" y="20"/>
                  </a:cubicBezTo>
                  <a:cubicBezTo>
                    <a:pt x="25" y="20"/>
                    <a:pt x="27" y="25"/>
                    <a:pt x="28" y="28"/>
                  </a:cubicBezTo>
                  <a:lnTo>
                    <a:pt x="4" y="28"/>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5" name="Google Shape;1485;p77"/>
            <p:cNvSpPr/>
            <p:nvPr/>
          </p:nvSpPr>
          <p:spPr>
            <a:xfrm>
              <a:off x="2390775" y="912813"/>
              <a:ext cx="211138" cy="212725"/>
            </a:xfrm>
            <a:custGeom>
              <a:avLst/>
              <a:gdLst/>
              <a:ahLst/>
              <a:cxnLst/>
              <a:rect l="l" t="t" r="r" b="b"/>
              <a:pathLst>
                <a:path w="32" h="32" extrusionOk="0">
                  <a:moveTo>
                    <a:pt x="32" y="30"/>
                  </a:moveTo>
                  <a:cubicBezTo>
                    <a:pt x="32" y="25"/>
                    <a:pt x="29" y="19"/>
                    <a:pt x="23" y="17"/>
                  </a:cubicBezTo>
                  <a:cubicBezTo>
                    <a:pt x="25" y="15"/>
                    <a:pt x="26" y="13"/>
                    <a:pt x="26" y="10"/>
                  </a:cubicBezTo>
                  <a:cubicBezTo>
                    <a:pt x="26" y="4"/>
                    <a:pt x="22" y="0"/>
                    <a:pt x="16" y="0"/>
                  </a:cubicBezTo>
                  <a:cubicBezTo>
                    <a:pt x="10" y="0"/>
                    <a:pt x="6" y="4"/>
                    <a:pt x="6" y="10"/>
                  </a:cubicBezTo>
                  <a:cubicBezTo>
                    <a:pt x="6" y="13"/>
                    <a:pt x="7" y="15"/>
                    <a:pt x="9" y="17"/>
                  </a:cubicBezTo>
                  <a:cubicBezTo>
                    <a:pt x="3" y="19"/>
                    <a:pt x="0" y="25"/>
                    <a:pt x="0" y="30"/>
                  </a:cubicBezTo>
                  <a:cubicBezTo>
                    <a:pt x="0" y="31"/>
                    <a:pt x="1" y="32"/>
                    <a:pt x="2" y="32"/>
                  </a:cubicBezTo>
                  <a:cubicBezTo>
                    <a:pt x="30" y="32"/>
                    <a:pt x="30" y="32"/>
                    <a:pt x="30" y="32"/>
                  </a:cubicBezTo>
                  <a:cubicBezTo>
                    <a:pt x="31" y="32"/>
                    <a:pt x="32" y="31"/>
                    <a:pt x="32" y="30"/>
                  </a:cubicBezTo>
                  <a:close/>
                  <a:moveTo>
                    <a:pt x="10" y="10"/>
                  </a:moveTo>
                  <a:cubicBezTo>
                    <a:pt x="10" y="7"/>
                    <a:pt x="13" y="4"/>
                    <a:pt x="16" y="4"/>
                  </a:cubicBezTo>
                  <a:cubicBezTo>
                    <a:pt x="19" y="4"/>
                    <a:pt x="22" y="7"/>
                    <a:pt x="22" y="10"/>
                  </a:cubicBezTo>
                  <a:cubicBezTo>
                    <a:pt x="22" y="13"/>
                    <a:pt x="19" y="16"/>
                    <a:pt x="16" y="16"/>
                  </a:cubicBezTo>
                  <a:cubicBezTo>
                    <a:pt x="13" y="16"/>
                    <a:pt x="10" y="13"/>
                    <a:pt x="10" y="10"/>
                  </a:cubicBezTo>
                  <a:close/>
                  <a:moveTo>
                    <a:pt x="4" y="28"/>
                  </a:moveTo>
                  <a:cubicBezTo>
                    <a:pt x="5" y="25"/>
                    <a:pt x="7" y="20"/>
                    <a:pt x="16" y="20"/>
                  </a:cubicBezTo>
                  <a:cubicBezTo>
                    <a:pt x="25" y="20"/>
                    <a:pt x="27" y="25"/>
                    <a:pt x="28" y="28"/>
                  </a:cubicBezTo>
                  <a:lnTo>
                    <a:pt x="4" y="28"/>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486" name="Google Shape;1486;p77"/>
          <p:cNvSpPr/>
          <p:nvPr/>
        </p:nvSpPr>
        <p:spPr>
          <a:xfrm>
            <a:off x="7569609" y="1589934"/>
            <a:ext cx="1003200" cy="1005900"/>
          </a:xfrm>
          <a:prstGeom prst="ellipse">
            <a:avLst/>
          </a:prstGeom>
          <a:solidFill>
            <a:srgbClr val="E3E8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487" name="Google Shape;1487;p77"/>
          <p:cNvGrpSpPr/>
          <p:nvPr/>
        </p:nvGrpSpPr>
        <p:grpSpPr>
          <a:xfrm>
            <a:off x="7795917" y="1938601"/>
            <a:ext cx="551133" cy="312053"/>
            <a:chOff x="4660" y="3255"/>
            <a:chExt cx="441" cy="250"/>
          </a:xfrm>
        </p:grpSpPr>
        <p:sp>
          <p:nvSpPr>
            <p:cNvPr id="1488" name="Google Shape;1488;p77"/>
            <p:cNvSpPr/>
            <p:nvPr/>
          </p:nvSpPr>
          <p:spPr>
            <a:xfrm>
              <a:off x="4660" y="3255"/>
              <a:ext cx="441" cy="250"/>
            </a:xfrm>
            <a:custGeom>
              <a:avLst/>
              <a:gdLst/>
              <a:ahLst/>
              <a:cxnLst/>
              <a:rect l="l" t="t" r="r" b="b"/>
              <a:pathLst>
                <a:path w="288" h="168" extrusionOk="0">
                  <a:moveTo>
                    <a:pt x="286" y="81"/>
                  </a:moveTo>
                  <a:cubicBezTo>
                    <a:pt x="286" y="80"/>
                    <a:pt x="270" y="61"/>
                    <a:pt x="245" y="41"/>
                  </a:cubicBezTo>
                  <a:cubicBezTo>
                    <a:pt x="221" y="22"/>
                    <a:pt x="187" y="2"/>
                    <a:pt x="149" y="1"/>
                  </a:cubicBezTo>
                  <a:cubicBezTo>
                    <a:pt x="147" y="0"/>
                    <a:pt x="146" y="0"/>
                    <a:pt x="144" y="0"/>
                  </a:cubicBezTo>
                  <a:cubicBezTo>
                    <a:pt x="142" y="0"/>
                    <a:pt x="140" y="0"/>
                    <a:pt x="139" y="1"/>
                  </a:cubicBezTo>
                  <a:cubicBezTo>
                    <a:pt x="101" y="2"/>
                    <a:pt x="67" y="22"/>
                    <a:pt x="43" y="41"/>
                  </a:cubicBezTo>
                  <a:cubicBezTo>
                    <a:pt x="17" y="61"/>
                    <a:pt x="2" y="80"/>
                    <a:pt x="1" y="81"/>
                  </a:cubicBezTo>
                  <a:cubicBezTo>
                    <a:pt x="0" y="83"/>
                    <a:pt x="0" y="86"/>
                    <a:pt x="1" y="88"/>
                  </a:cubicBezTo>
                  <a:cubicBezTo>
                    <a:pt x="2" y="88"/>
                    <a:pt x="17" y="108"/>
                    <a:pt x="43" y="128"/>
                  </a:cubicBezTo>
                  <a:cubicBezTo>
                    <a:pt x="67" y="147"/>
                    <a:pt x="101" y="166"/>
                    <a:pt x="139" y="168"/>
                  </a:cubicBezTo>
                  <a:cubicBezTo>
                    <a:pt x="140" y="168"/>
                    <a:pt x="142" y="168"/>
                    <a:pt x="144" y="168"/>
                  </a:cubicBezTo>
                  <a:cubicBezTo>
                    <a:pt x="146" y="168"/>
                    <a:pt x="147" y="168"/>
                    <a:pt x="149" y="168"/>
                  </a:cubicBezTo>
                  <a:cubicBezTo>
                    <a:pt x="187" y="166"/>
                    <a:pt x="221" y="147"/>
                    <a:pt x="245" y="128"/>
                  </a:cubicBezTo>
                  <a:cubicBezTo>
                    <a:pt x="270" y="108"/>
                    <a:pt x="286" y="88"/>
                    <a:pt x="286" y="88"/>
                  </a:cubicBezTo>
                  <a:cubicBezTo>
                    <a:pt x="288" y="86"/>
                    <a:pt x="288" y="83"/>
                    <a:pt x="286" y="81"/>
                  </a:cubicBezTo>
                  <a:close/>
                  <a:moveTo>
                    <a:pt x="195" y="33"/>
                  </a:moveTo>
                  <a:cubicBezTo>
                    <a:pt x="208" y="46"/>
                    <a:pt x="216" y="64"/>
                    <a:pt x="216" y="84"/>
                  </a:cubicBezTo>
                  <a:cubicBezTo>
                    <a:pt x="216" y="104"/>
                    <a:pt x="208" y="122"/>
                    <a:pt x="195" y="135"/>
                  </a:cubicBezTo>
                  <a:cubicBezTo>
                    <a:pt x="182" y="148"/>
                    <a:pt x="164" y="156"/>
                    <a:pt x="144" y="156"/>
                  </a:cubicBezTo>
                  <a:cubicBezTo>
                    <a:pt x="124" y="156"/>
                    <a:pt x="106" y="148"/>
                    <a:pt x="93" y="135"/>
                  </a:cubicBezTo>
                  <a:cubicBezTo>
                    <a:pt x="80" y="122"/>
                    <a:pt x="72" y="104"/>
                    <a:pt x="72" y="84"/>
                  </a:cubicBezTo>
                  <a:cubicBezTo>
                    <a:pt x="72" y="64"/>
                    <a:pt x="80" y="46"/>
                    <a:pt x="93" y="33"/>
                  </a:cubicBezTo>
                  <a:cubicBezTo>
                    <a:pt x="106" y="20"/>
                    <a:pt x="124" y="12"/>
                    <a:pt x="144" y="12"/>
                  </a:cubicBezTo>
                  <a:cubicBezTo>
                    <a:pt x="164" y="12"/>
                    <a:pt x="182" y="20"/>
                    <a:pt x="195" y="33"/>
                  </a:cubicBezTo>
                  <a:close/>
                  <a:moveTo>
                    <a:pt x="21" y="92"/>
                  </a:moveTo>
                  <a:cubicBezTo>
                    <a:pt x="18" y="89"/>
                    <a:pt x="16" y="86"/>
                    <a:pt x="14" y="84"/>
                  </a:cubicBezTo>
                  <a:cubicBezTo>
                    <a:pt x="20" y="77"/>
                    <a:pt x="35" y="61"/>
                    <a:pt x="55" y="46"/>
                  </a:cubicBezTo>
                  <a:cubicBezTo>
                    <a:pt x="62" y="41"/>
                    <a:pt x="71" y="35"/>
                    <a:pt x="79" y="31"/>
                  </a:cubicBezTo>
                  <a:cubicBezTo>
                    <a:pt x="67" y="45"/>
                    <a:pt x="60" y="64"/>
                    <a:pt x="60" y="84"/>
                  </a:cubicBezTo>
                  <a:cubicBezTo>
                    <a:pt x="60" y="105"/>
                    <a:pt x="67" y="123"/>
                    <a:pt x="79" y="138"/>
                  </a:cubicBezTo>
                  <a:cubicBezTo>
                    <a:pt x="69" y="132"/>
                    <a:pt x="59" y="125"/>
                    <a:pt x="50" y="118"/>
                  </a:cubicBezTo>
                  <a:cubicBezTo>
                    <a:pt x="38" y="109"/>
                    <a:pt x="28" y="99"/>
                    <a:pt x="21" y="92"/>
                  </a:cubicBezTo>
                  <a:close/>
                  <a:moveTo>
                    <a:pt x="233" y="122"/>
                  </a:moveTo>
                  <a:cubicBezTo>
                    <a:pt x="225" y="128"/>
                    <a:pt x="217" y="133"/>
                    <a:pt x="208" y="138"/>
                  </a:cubicBezTo>
                  <a:cubicBezTo>
                    <a:pt x="220" y="123"/>
                    <a:pt x="228" y="105"/>
                    <a:pt x="228" y="84"/>
                  </a:cubicBezTo>
                  <a:cubicBezTo>
                    <a:pt x="228" y="64"/>
                    <a:pt x="220" y="45"/>
                    <a:pt x="208" y="31"/>
                  </a:cubicBezTo>
                  <a:cubicBezTo>
                    <a:pt x="219" y="36"/>
                    <a:pt x="229" y="43"/>
                    <a:pt x="238" y="50"/>
                  </a:cubicBezTo>
                  <a:cubicBezTo>
                    <a:pt x="250" y="60"/>
                    <a:pt x="260" y="69"/>
                    <a:pt x="266" y="76"/>
                  </a:cubicBezTo>
                  <a:cubicBezTo>
                    <a:pt x="270" y="79"/>
                    <a:pt x="272" y="82"/>
                    <a:pt x="274" y="84"/>
                  </a:cubicBezTo>
                  <a:cubicBezTo>
                    <a:pt x="268" y="91"/>
                    <a:pt x="253" y="107"/>
                    <a:pt x="233" y="122"/>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9" name="Google Shape;1489;p77"/>
            <p:cNvSpPr/>
            <p:nvPr/>
          </p:nvSpPr>
          <p:spPr>
            <a:xfrm>
              <a:off x="4799" y="3374"/>
              <a:ext cx="45" cy="64"/>
            </a:xfrm>
            <a:custGeom>
              <a:avLst/>
              <a:gdLst/>
              <a:ahLst/>
              <a:cxnLst/>
              <a:rect l="l" t="t" r="r" b="b"/>
              <a:pathLst>
                <a:path w="29" h="43" extrusionOk="0">
                  <a:moveTo>
                    <a:pt x="24" y="0"/>
                  </a:moveTo>
                  <a:cubicBezTo>
                    <a:pt x="6" y="0"/>
                    <a:pt x="6" y="0"/>
                    <a:pt x="6" y="0"/>
                  </a:cubicBezTo>
                  <a:cubicBezTo>
                    <a:pt x="4" y="0"/>
                    <a:pt x="3" y="0"/>
                    <a:pt x="2" y="1"/>
                  </a:cubicBezTo>
                  <a:cubicBezTo>
                    <a:pt x="1" y="2"/>
                    <a:pt x="0" y="4"/>
                    <a:pt x="0" y="5"/>
                  </a:cubicBezTo>
                  <a:cubicBezTo>
                    <a:pt x="0" y="37"/>
                    <a:pt x="0" y="37"/>
                    <a:pt x="0" y="37"/>
                  </a:cubicBezTo>
                  <a:cubicBezTo>
                    <a:pt x="0" y="39"/>
                    <a:pt x="1" y="40"/>
                    <a:pt x="2" y="41"/>
                  </a:cubicBezTo>
                  <a:cubicBezTo>
                    <a:pt x="3" y="42"/>
                    <a:pt x="4" y="43"/>
                    <a:pt x="6" y="43"/>
                  </a:cubicBezTo>
                  <a:cubicBezTo>
                    <a:pt x="24" y="43"/>
                    <a:pt x="24" y="43"/>
                    <a:pt x="24" y="43"/>
                  </a:cubicBezTo>
                  <a:cubicBezTo>
                    <a:pt x="25" y="43"/>
                    <a:pt x="27" y="42"/>
                    <a:pt x="28" y="41"/>
                  </a:cubicBezTo>
                  <a:cubicBezTo>
                    <a:pt x="29" y="40"/>
                    <a:pt x="29" y="39"/>
                    <a:pt x="29" y="37"/>
                  </a:cubicBezTo>
                  <a:cubicBezTo>
                    <a:pt x="29" y="5"/>
                    <a:pt x="29" y="5"/>
                    <a:pt x="29" y="5"/>
                  </a:cubicBezTo>
                  <a:cubicBezTo>
                    <a:pt x="29" y="4"/>
                    <a:pt x="29" y="2"/>
                    <a:pt x="28" y="1"/>
                  </a:cubicBezTo>
                  <a:cubicBezTo>
                    <a:pt x="27" y="0"/>
                    <a:pt x="25" y="0"/>
                    <a:pt x="24" y="0"/>
                  </a:cubicBezTo>
                  <a:close/>
                  <a:moveTo>
                    <a:pt x="19" y="10"/>
                  </a:moveTo>
                  <a:cubicBezTo>
                    <a:pt x="19" y="32"/>
                    <a:pt x="19" y="32"/>
                    <a:pt x="19" y="32"/>
                  </a:cubicBezTo>
                  <a:cubicBezTo>
                    <a:pt x="11" y="32"/>
                    <a:pt x="11" y="32"/>
                    <a:pt x="11" y="32"/>
                  </a:cubicBezTo>
                  <a:cubicBezTo>
                    <a:pt x="11" y="10"/>
                    <a:pt x="11" y="10"/>
                    <a:pt x="11" y="10"/>
                  </a:cubicBezTo>
                  <a:lnTo>
                    <a:pt x="19" y="10"/>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0" name="Google Shape;1490;p77"/>
            <p:cNvSpPr/>
            <p:nvPr/>
          </p:nvSpPr>
          <p:spPr>
            <a:xfrm>
              <a:off x="4913" y="3332"/>
              <a:ext cx="44" cy="106"/>
            </a:xfrm>
            <a:custGeom>
              <a:avLst/>
              <a:gdLst/>
              <a:ahLst/>
              <a:cxnLst/>
              <a:rect l="l" t="t" r="r" b="b"/>
              <a:pathLst>
                <a:path w="29" h="71" extrusionOk="0">
                  <a:moveTo>
                    <a:pt x="28" y="2"/>
                  </a:moveTo>
                  <a:cubicBezTo>
                    <a:pt x="27" y="1"/>
                    <a:pt x="25" y="0"/>
                    <a:pt x="24" y="0"/>
                  </a:cubicBezTo>
                  <a:cubicBezTo>
                    <a:pt x="6" y="0"/>
                    <a:pt x="6" y="0"/>
                    <a:pt x="6" y="0"/>
                  </a:cubicBezTo>
                  <a:cubicBezTo>
                    <a:pt x="4" y="0"/>
                    <a:pt x="3" y="1"/>
                    <a:pt x="2" y="2"/>
                  </a:cubicBezTo>
                  <a:cubicBezTo>
                    <a:pt x="1" y="3"/>
                    <a:pt x="0" y="4"/>
                    <a:pt x="0" y="5"/>
                  </a:cubicBezTo>
                  <a:cubicBezTo>
                    <a:pt x="0" y="65"/>
                    <a:pt x="0" y="65"/>
                    <a:pt x="0" y="65"/>
                  </a:cubicBezTo>
                  <a:cubicBezTo>
                    <a:pt x="0" y="67"/>
                    <a:pt x="1" y="68"/>
                    <a:pt x="2" y="69"/>
                  </a:cubicBezTo>
                  <a:cubicBezTo>
                    <a:pt x="3" y="70"/>
                    <a:pt x="4" y="71"/>
                    <a:pt x="6" y="71"/>
                  </a:cubicBezTo>
                  <a:cubicBezTo>
                    <a:pt x="24" y="71"/>
                    <a:pt x="24" y="71"/>
                    <a:pt x="24" y="71"/>
                  </a:cubicBezTo>
                  <a:cubicBezTo>
                    <a:pt x="25" y="71"/>
                    <a:pt x="27" y="70"/>
                    <a:pt x="28" y="69"/>
                  </a:cubicBezTo>
                  <a:cubicBezTo>
                    <a:pt x="29" y="68"/>
                    <a:pt x="29" y="67"/>
                    <a:pt x="29" y="65"/>
                  </a:cubicBezTo>
                  <a:cubicBezTo>
                    <a:pt x="29" y="5"/>
                    <a:pt x="29" y="5"/>
                    <a:pt x="29" y="5"/>
                  </a:cubicBezTo>
                  <a:cubicBezTo>
                    <a:pt x="29" y="4"/>
                    <a:pt x="29" y="3"/>
                    <a:pt x="28" y="2"/>
                  </a:cubicBezTo>
                  <a:close/>
                  <a:moveTo>
                    <a:pt x="11" y="60"/>
                  </a:moveTo>
                  <a:cubicBezTo>
                    <a:pt x="11" y="11"/>
                    <a:pt x="11" y="11"/>
                    <a:pt x="11" y="11"/>
                  </a:cubicBezTo>
                  <a:cubicBezTo>
                    <a:pt x="19" y="11"/>
                    <a:pt x="19" y="11"/>
                    <a:pt x="19" y="11"/>
                  </a:cubicBezTo>
                  <a:cubicBezTo>
                    <a:pt x="19" y="60"/>
                    <a:pt x="19" y="60"/>
                    <a:pt x="19" y="60"/>
                  </a:cubicBezTo>
                  <a:lnTo>
                    <a:pt x="11" y="60"/>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1" name="Google Shape;1491;p77"/>
            <p:cNvSpPr/>
            <p:nvPr/>
          </p:nvSpPr>
          <p:spPr>
            <a:xfrm>
              <a:off x="4856" y="3313"/>
              <a:ext cx="44" cy="125"/>
            </a:xfrm>
            <a:custGeom>
              <a:avLst/>
              <a:gdLst/>
              <a:ahLst/>
              <a:cxnLst/>
              <a:rect l="l" t="t" r="r" b="b"/>
              <a:pathLst>
                <a:path w="29" h="84" extrusionOk="0">
                  <a:moveTo>
                    <a:pt x="24" y="0"/>
                  </a:moveTo>
                  <a:cubicBezTo>
                    <a:pt x="6" y="0"/>
                    <a:pt x="6" y="0"/>
                    <a:pt x="6" y="0"/>
                  </a:cubicBezTo>
                  <a:cubicBezTo>
                    <a:pt x="4" y="0"/>
                    <a:pt x="3" y="1"/>
                    <a:pt x="2" y="2"/>
                  </a:cubicBezTo>
                  <a:cubicBezTo>
                    <a:pt x="1" y="3"/>
                    <a:pt x="0" y="4"/>
                    <a:pt x="0" y="5"/>
                  </a:cubicBezTo>
                  <a:cubicBezTo>
                    <a:pt x="0" y="78"/>
                    <a:pt x="0" y="78"/>
                    <a:pt x="0" y="78"/>
                  </a:cubicBezTo>
                  <a:cubicBezTo>
                    <a:pt x="0" y="80"/>
                    <a:pt x="1" y="81"/>
                    <a:pt x="2" y="82"/>
                  </a:cubicBezTo>
                  <a:cubicBezTo>
                    <a:pt x="3" y="83"/>
                    <a:pt x="4" y="84"/>
                    <a:pt x="6" y="84"/>
                  </a:cubicBezTo>
                  <a:cubicBezTo>
                    <a:pt x="24" y="84"/>
                    <a:pt x="24" y="84"/>
                    <a:pt x="24" y="84"/>
                  </a:cubicBezTo>
                  <a:cubicBezTo>
                    <a:pt x="25" y="84"/>
                    <a:pt x="27" y="83"/>
                    <a:pt x="28" y="82"/>
                  </a:cubicBezTo>
                  <a:cubicBezTo>
                    <a:pt x="29" y="81"/>
                    <a:pt x="29" y="80"/>
                    <a:pt x="29" y="78"/>
                  </a:cubicBezTo>
                  <a:cubicBezTo>
                    <a:pt x="29" y="5"/>
                    <a:pt x="29" y="5"/>
                    <a:pt x="29" y="5"/>
                  </a:cubicBezTo>
                  <a:cubicBezTo>
                    <a:pt x="29" y="4"/>
                    <a:pt x="29" y="3"/>
                    <a:pt x="28" y="2"/>
                  </a:cubicBezTo>
                  <a:cubicBezTo>
                    <a:pt x="27" y="1"/>
                    <a:pt x="25" y="0"/>
                    <a:pt x="24" y="0"/>
                  </a:cubicBezTo>
                  <a:close/>
                  <a:moveTo>
                    <a:pt x="19" y="11"/>
                  </a:moveTo>
                  <a:cubicBezTo>
                    <a:pt x="19" y="73"/>
                    <a:pt x="19" y="73"/>
                    <a:pt x="19" y="73"/>
                  </a:cubicBezTo>
                  <a:cubicBezTo>
                    <a:pt x="11" y="73"/>
                    <a:pt x="11" y="73"/>
                    <a:pt x="11" y="73"/>
                  </a:cubicBezTo>
                  <a:cubicBezTo>
                    <a:pt x="11" y="11"/>
                    <a:pt x="11" y="11"/>
                    <a:pt x="11" y="11"/>
                  </a:cubicBezTo>
                  <a:lnTo>
                    <a:pt x="19" y="11"/>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492" name="Google Shape;1492;p77"/>
          <p:cNvSpPr/>
          <p:nvPr/>
        </p:nvSpPr>
        <p:spPr>
          <a:xfrm>
            <a:off x="1460725" y="5338425"/>
            <a:ext cx="9057300" cy="1005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Roboto"/>
                <a:ea typeface="Roboto"/>
                <a:cs typeface="Roboto"/>
                <a:sym typeface="Roboto"/>
              </a:rPr>
              <a:t>* </a:t>
            </a:r>
            <a:r>
              <a:rPr lang="en-US" b="1" i="1">
                <a:latin typeface="Roboto"/>
                <a:ea typeface="Roboto"/>
                <a:cs typeface="Roboto"/>
                <a:sym typeface="Roboto"/>
              </a:rPr>
              <a:t>K2D Pattern</a:t>
            </a:r>
            <a:r>
              <a:rPr lang="en-US">
                <a:latin typeface="Roboto"/>
                <a:ea typeface="Roboto"/>
                <a:cs typeface="Roboto"/>
                <a:sym typeface="Roboto"/>
              </a:rPr>
              <a:t> leverages Graph Database for capturing the knowledge representation. It acts as the Knowledge Index for the Agents as a service. </a:t>
            </a:r>
            <a:r>
              <a:rPr lang="en-US" b="1">
                <a:latin typeface="Roboto"/>
                <a:ea typeface="Roboto"/>
                <a:cs typeface="Roboto"/>
                <a:sym typeface="Roboto"/>
              </a:rPr>
              <a:t>It is not a “Graph Database” as a service for the organization</a:t>
            </a:r>
            <a:r>
              <a:rPr lang="en-US">
                <a:latin typeface="Roboto"/>
                <a:ea typeface="Roboto"/>
                <a:cs typeface="Roboto"/>
                <a:sym typeface="Roboto"/>
              </a:rPr>
              <a:t>. </a:t>
            </a:r>
            <a:endParaRPr>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78"/>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US" sz="4000">
                <a:solidFill>
                  <a:srgbClr val="000000"/>
                </a:solidFill>
              </a:rPr>
              <a:t>Data to knowledge</a:t>
            </a:r>
            <a:endParaRPr sz="2400"/>
          </a:p>
        </p:txBody>
      </p:sp>
      <p:pic>
        <p:nvPicPr>
          <p:cNvPr id="1498" name="Google Shape;1498;p78"/>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1499" name="Google Shape;1499;p78"/>
          <p:cNvSpPr txBox="1"/>
          <p:nvPr/>
        </p:nvSpPr>
        <p:spPr>
          <a:xfrm>
            <a:off x="7319900" y="5432000"/>
            <a:ext cx="1839000" cy="4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4" action="ppaction://hlinksldjump"/>
              </a:rPr>
              <a:t>&gt; Return To Catalog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3"/>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Overarching Costco Guiding Principles</a:t>
            </a:r>
            <a:endParaRPr/>
          </a:p>
        </p:txBody>
      </p:sp>
      <p:sp>
        <p:nvSpPr>
          <p:cNvPr id="245" name="Google Shape;245;p43"/>
          <p:cNvSpPr txBox="1">
            <a:spLocks noGrp="1"/>
          </p:cNvSpPr>
          <p:nvPr>
            <p:ph type="body" idx="4294967295"/>
          </p:nvPr>
        </p:nvSpPr>
        <p:spPr>
          <a:xfrm>
            <a:off x="342900" y="1003680"/>
            <a:ext cx="11437800" cy="390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US"/>
              <a:t>Informs agentic AI operating and architecture principles</a:t>
            </a:r>
            <a:endParaRPr/>
          </a:p>
        </p:txBody>
      </p:sp>
      <p:graphicFrame>
        <p:nvGraphicFramePr>
          <p:cNvPr id="246" name="Google Shape;246;p43"/>
          <p:cNvGraphicFramePr/>
          <p:nvPr/>
        </p:nvGraphicFramePr>
        <p:xfrm>
          <a:off x="342901" y="1298598"/>
          <a:ext cx="3000000" cy="3000000"/>
        </p:xfrm>
        <a:graphic>
          <a:graphicData uri="http://schemas.openxmlformats.org/drawingml/2006/table">
            <a:tbl>
              <a:tblPr>
                <a:noFill/>
                <a:tableStyleId>{29CBDF55-6DA5-4320-84E6-689B39CA9C16}</a:tableStyleId>
              </a:tblPr>
              <a:tblGrid>
                <a:gridCol w="2890150">
                  <a:extLst>
                    <a:ext uri="{9D8B030D-6E8A-4147-A177-3AD203B41FA5}">
                      <a16:colId xmlns:a16="http://schemas.microsoft.com/office/drawing/2014/main" val="20000"/>
                    </a:ext>
                  </a:extLst>
                </a:gridCol>
                <a:gridCol w="8547650">
                  <a:extLst>
                    <a:ext uri="{9D8B030D-6E8A-4147-A177-3AD203B41FA5}">
                      <a16:colId xmlns:a16="http://schemas.microsoft.com/office/drawing/2014/main" val="20001"/>
                    </a:ext>
                  </a:extLst>
                </a:gridCol>
              </a:tblGrid>
              <a:tr h="3227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lt1"/>
                          </a:solidFill>
                        </a:rPr>
                        <a:t>Source</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lt1"/>
                          </a:solidFill>
                        </a:rPr>
                        <a:t>Guiding Principle</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01750">
                <a:tc rowSpan="10">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Enterprise Architecture</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2"/>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E1318"/>
                          </a:solidFill>
                          <a:latin typeface="Arial"/>
                          <a:ea typeface="Arial"/>
                          <a:cs typeface="Arial"/>
                          <a:sym typeface="Arial"/>
                        </a:rPr>
                        <a:t>Business and IT Alignment with Measurable Value</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01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Customer-Centric Design</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01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Security, Compliance, and Privacy by Design</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01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Simplicity and Scalability</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01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Modular and API-Driven Architecture</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01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Reuse Over Build or Buy</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01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Global Availability and Resilience</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01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Data-Driven Decision Making</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301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Adaptive Governance</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301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Innovation and Continuous Improvement &amp; Automation</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10"/>
                  </a:ext>
                </a:extLst>
              </a:tr>
              <a:tr h="301750">
                <a:tc rowSpan="6">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AI Architecture</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Lead from the Top</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301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Responsible development &amp; deployment</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301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Composable AI Architecture with GCP First</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301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Interoperability</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301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Empower the Workforce</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5"/>
                  </a:ext>
                </a:extLst>
              </a:tr>
              <a:tr h="301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Partner for Acceleration</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03"/>
        <p:cNvGrpSpPr/>
        <p:nvPr/>
      </p:nvGrpSpPr>
      <p:grpSpPr>
        <a:xfrm>
          <a:off x="0" y="0"/>
          <a:ext cx="0" cy="0"/>
          <a:chOff x="0" y="0"/>
          <a:chExt cx="0" cy="0"/>
        </a:xfrm>
      </p:grpSpPr>
      <p:sp>
        <p:nvSpPr>
          <p:cNvPr id="1504" name="Google Shape;1504;p79"/>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Data to knowledge | Two patterns</a:t>
            </a:r>
            <a:endParaRPr/>
          </a:p>
        </p:txBody>
      </p:sp>
      <p:sp>
        <p:nvSpPr>
          <p:cNvPr id="1505" name="Google Shape;1505;p79"/>
          <p:cNvSpPr/>
          <p:nvPr/>
        </p:nvSpPr>
        <p:spPr>
          <a:xfrm>
            <a:off x="3230459" y="1119530"/>
            <a:ext cx="1003200" cy="1005900"/>
          </a:xfrm>
          <a:prstGeom prst="ellipse">
            <a:avLst/>
          </a:prstGeom>
          <a:solidFill>
            <a:srgbClr val="E3E8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506" name="Google Shape;1506;p79"/>
          <p:cNvSpPr/>
          <p:nvPr/>
        </p:nvSpPr>
        <p:spPr>
          <a:xfrm>
            <a:off x="7487052" y="1072865"/>
            <a:ext cx="1003200" cy="1005900"/>
          </a:xfrm>
          <a:prstGeom prst="ellipse">
            <a:avLst/>
          </a:prstGeom>
          <a:solidFill>
            <a:srgbClr val="E3E8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507" name="Google Shape;1507;p79"/>
          <p:cNvSpPr/>
          <p:nvPr/>
        </p:nvSpPr>
        <p:spPr>
          <a:xfrm>
            <a:off x="2044275" y="2136206"/>
            <a:ext cx="3379500" cy="1711200"/>
          </a:xfrm>
          <a:prstGeom prst="rect">
            <a:avLst/>
          </a:prstGeom>
          <a:solidFill>
            <a:srgbClr val="F2F2F2"/>
          </a:solidFill>
          <a:ln w="9525" cap="flat" cmpd="sng">
            <a:solidFill>
              <a:srgbClr val="D8E6FC"/>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C5ADB"/>
                </a:solidFill>
                <a:latin typeface="Roboto Condensed"/>
                <a:ea typeface="Roboto Condensed"/>
                <a:cs typeface="Roboto Condensed"/>
                <a:sym typeface="Roboto Condensed"/>
              </a:rPr>
              <a:t>Data to Knowledge(D2K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Leverages Gemini Enterprise as a single and unified platform to orchestrate the end-to-end RAG dataflow</a:t>
            </a: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Condensed"/>
              <a:ea typeface="Roboto Condensed"/>
              <a:cs typeface="Roboto Condensed"/>
              <a:sym typeface="Roboto Condensed"/>
            </a:endParaRPr>
          </a:p>
        </p:txBody>
      </p:sp>
      <p:sp>
        <p:nvSpPr>
          <p:cNvPr id="1508" name="Google Shape;1508;p79"/>
          <p:cNvSpPr/>
          <p:nvPr/>
        </p:nvSpPr>
        <p:spPr>
          <a:xfrm>
            <a:off x="2044275" y="2136211"/>
            <a:ext cx="3379500" cy="439200"/>
          </a:xfrm>
          <a:prstGeom prst="rect">
            <a:avLst/>
          </a:prstGeom>
          <a:solidFill>
            <a:srgbClr val="FFFFFF"/>
          </a:solidFill>
          <a:ln w="9525" cap="flat" cmpd="sng">
            <a:solidFill>
              <a:srgbClr val="0033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33A0"/>
                </a:solidFill>
                <a:latin typeface="Roboto Condensed"/>
                <a:ea typeface="Roboto Condensed"/>
                <a:cs typeface="Roboto Condensed"/>
                <a:sym typeface="Roboto Condensed"/>
              </a:rPr>
              <a:t>Gemini Enterprise/Fully Managed</a:t>
            </a:r>
            <a:endParaRPr sz="1400" b="0" i="0" u="none" strike="noStrike" cap="none">
              <a:solidFill>
                <a:srgbClr val="0033A0"/>
              </a:solidFill>
              <a:latin typeface="Arial"/>
              <a:ea typeface="Arial"/>
              <a:cs typeface="Arial"/>
              <a:sym typeface="Arial"/>
            </a:endParaRPr>
          </a:p>
        </p:txBody>
      </p:sp>
      <p:sp>
        <p:nvSpPr>
          <p:cNvPr id="1509" name="Google Shape;1509;p79"/>
          <p:cNvSpPr/>
          <p:nvPr/>
        </p:nvSpPr>
        <p:spPr>
          <a:xfrm>
            <a:off x="4119379" y="4373498"/>
            <a:ext cx="3379500" cy="1321800"/>
          </a:xfrm>
          <a:prstGeom prst="rect">
            <a:avLst/>
          </a:prstGeom>
          <a:solidFill>
            <a:srgbClr val="F2F2F2"/>
          </a:solidFill>
          <a:ln w="9525" cap="flat" cmpd="sng">
            <a:solidFill>
              <a:srgbClr val="D8E6FC"/>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C5ADB"/>
                </a:solidFill>
                <a:latin typeface="Roboto Condensed"/>
                <a:ea typeface="Roboto Condensed"/>
                <a:cs typeface="Roboto Condensed"/>
                <a:sym typeface="Roboto Condensed"/>
              </a:rPr>
              <a:t>Data to Knowledge(D2K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Leverages Vector Search(managed vector database) for indexing the documents. Extraction and chunking is done in a programmatic way</a:t>
            </a: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Condensed"/>
              <a:ea typeface="Roboto Condensed"/>
              <a:cs typeface="Roboto Condensed"/>
              <a:sym typeface="Roboto Condensed"/>
            </a:endParaRPr>
          </a:p>
        </p:txBody>
      </p:sp>
      <p:sp>
        <p:nvSpPr>
          <p:cNvPr id="1510" name="Google Shape;1510;p79"/>
          <p:cNvSpPr/>
          <p:nvPr/>
        </p:nvSpPr>
        <p:spPr>
          <a:xfrm>
            <a:off x="4119376" y="4373503"/>
            <a:ext cx="3379500" cy="439200"/>
          </a:xfrm>
          <a:prstGeom prst="rect">
            <a:avLst/>
          </a:prstGeom>
          <a:solidFill>
            <a:srgbClr val="FFFFFF"/>
          </a:solidFill>
          <a:ln w="9525" cap="flat" cmpd="sng">
            <a:solidFill>
              <a:srgbClr val="0033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33A0"/>
                </a:solidFill>
                <a:latin typeface="Roboto Condensed"/>
                <a:ea typeface="Roboto Condensed"/>
                <a:cs typeface="Roboto Condensed"/>
                <a:sym typeface="Roboto Condensed"/>
              </a:rPr>
              <a:t>Managed Index</a:t>
            </a:r>
            <a:endParaRPr sz="1400" b="0" i="0" u="none" strike="noStrike" cap="none">
              <a:solidFill>
                <a:srgbClr val="0033A0"/>
              </a:solidFill>
              <a:latin typeface="Arial"/>
              <a:ea typeface="Arial"/>
              <a:cs typeface="Arial"/>
              <a:sym typeface="Arial"/>
            </a:endParaRPr>
          </a:p>
        </p:txBody>
      </p:sp>
      <p:sp>
        <p:nvSpPr>
          <p:cNvPr id="1511" name="Google Shape;1511;p79"/>
          <p:cNvSpPr/>
          <p:nvPr/>
        </p:nvSpPr>
        <p:spPr>
          <a:xfrm>
            <a:off x="8449556" y="4373497"/>
            <a:ext cx="3379500" cy="1321800"/>
          </a:xfrm>
          <a:prstGeom prst="rect">
            <a:avLst/>
          </a:prstGeom>
          <a:solidFill>
            <a:srgbClr val="F2F2F2"/>
          </a:solidFill>
          <a:ln w="9525" cap="flat" cmpd="sng">
            <a:solidFill>
              <a:srgbClr val="D8E6FC"/>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C5ADB"/>
                </a:solidFill>
                <a:latin typeface="Roboto Condensed"/>
                <a:ea typeface="Roboto Condensed"/>
                <a:cs typeface="Roboto Condensed"/>
                <a:sym typeface="Roboto Condensed"/>
              </a:rPr>
              <a:t>Data to Knowledge(D2K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Roboto Condensed"/>
                <a:ea typeface="Roboto Condensed"/>
                <a:cs typeface="Roboto Condensed"/>
                <a:sym typeface="Roboto Condensed"/>
              </a:rPr>
              <a:t>A custom way to extract, chunk and contextualize source data and load into Alloy DB for vector indexing</a:t>
            </a: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Roboto Condensed"/>
              <a:ea typeface="Roboto Condensed"/>
              <a:cs typeface="Roboto Condensed"/>
              <a:sym typeface="Roboto Condensed"/>
            </a:endParaRPr>
          </a:p>
        </p:txBody>
      </p:sp>
      <p:sp>
        <p:nvSpPr>
          <p:cNvPr id="1512" name="Google Shape;1512;p79"/>
          <p:cNvSpPr/>
          <p:nvPr/>
        </p:nvSpPr>
        <p:spPr>
          <a:xfrm>
            <a:off x="8449556" y="4373497"/>
            <a:ext cx="3379500" cy="439200"/>
          </a:xfrm>
          <a:prstGeom prst="rect">
            <a:avLst/>
          </a:prstGeom>
          <a:solidFill>
            <a:srgbClr val="FFFFFF"/>
          </a:solidFill>
          <a:ln w="9525" cap="flat" cmpd="sng">
            <a:solidFill>
              <a:srgbClr val="0033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33A0"/>
                </a:solidFill>
                <a:latin typeface="Roboto Condensed"/>
                <a:ea typeface="Roboto Condensed"/>
                <a:cs typeface="Roboto Condensed"/>
                <a:sym typeface="Roboto Condensed"/>
              </a:rPr>
              <a:t>Alloy DB(PG Vector)</a:t>
            </a:r>
            <a:endParaRPr sz="1400" b="0" i="0" u="none" strike="noStrike" cap="none">
              <a:solidFill>
                <a:srgbClr val="0033A0"/>
              </a:solidFill>
              <a:latin typeface="Arial"/>
              <a:ea typeface="Arial"/>
              <a:cs typeface="Arial"/>
              <a:sym typeface="Arial"/>
            </a:endParaRPr>
          </a:p>
        </p:txBody>
      </p:sp>
      <p:sp>
        <p:nvSpPr>
          <p:cNvPr id="1513" name="Google Shape;1513;p79"/>
          <p:cNvSpPr/>
          <p:nvPr/>
        </p:nvSpPr>
        <p:spPr>
          <a:xfrm>
            <a:off x="6268650" y="2131478"/>
            <a:ext cx="3379500" cy="1711200"/>
          </a:xfrm>
          <a:prstGeom prst="rect">
            <a:avLst/>
          </a:prstGeom>
          <a:solidFill>
            <a:srgbClr val="F2F2F2"/>
          </a:solidFill>
          <a:ln w="9525" cap="flat" cmpd="sng">
            <a:solidFill>
              <a:srgbClr val="D8E6FC"/>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C5ADB"/>
                </a:solidFill>
                <a:latin typeface="Roboto Condensed"/>
                <a:ea typeface="Roboto Condensed"/>
                <a:cs typeface="Roboto Condensed"/>
                <a:sym typeface="Roboto Condensed"/>
              </a:rPr>
              <a:t>Data to Knowledge(D2K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20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In custom RAG, chunking and(or) retrieval strategies are custom developed for finer control over context engineering for achieving better retrieval and response accuracy</a:t>
            </a: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Condensed"/>
              <a:ea typeface="Roboto Condensed"/>
              <a:cs typeface="Roboto Condensed"/>
              <a:sym typeface="Roboto Condensed"/>
            </a:endParaRPr>
          </a:p>
        </p:txBody>
      </p:sp>
      <p:sp>
        <p:nvSpPr>
          <p:cNvPr id="1514" name="Google Shape;1514;p79"/>
          <p:cNvSpPr/>
          <p:nvPr/>
        </p:nvSpPr>
        <p:spPr>
          <a:xfrm>
            <a:off x="6268652" y="2131483"/>
            <a:ext cx="3379500" cy="439200"/>
          </a:xfrm>
          <a:prstGeom prst="rect">
            <a:avLst/>
          </a:prstGeom>
          <a:solidFill>
            <a:srgbClr val="FFFFFF"/>
          </a:solidFill>
          <a:ln w="9525" cap="flat" cmpd="sng">
            <a:solidFill>
              <a:srgbClr val="0033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33A0"/>
                </a:solidFill>
                <a:latin typeface="Roboto Condensed"/>
                <a:ea typeface="Roboto Condensed"/>
                <a:cs typeface="Roboto Condensed"/>
                <a:sym typeface="Roboto Condensed"/>
              </a:rPr>
              <a:t>Custom RAG</a:t>
            </a:r>
            <a:endParaRPr sz="1400" b="0" i="0" u="none" strike="noStrike" cap="none">
              <a:solidFill>
                <a:srgbClr val="0033A0"/>
              </a:solidFill>
              <a:latin typeface="Arial"/>
              <a:ea typeface="Arial"/>
              <a:cs typeface="Arial"/>
              <a:sym typeface="Arial"/>
            </a:endParaRPr>
          </a:p>
        </p:txBody>
      </p:sp>
      <p:cxnSp>
        <p:nvCxnSpPr>
          <p:cNvPr id="1515" name="Google Shape;1515;p79"/>
          <p:cNvCxnSpPr>
            <a:stCxn id="1513" idx="2"/>
            <a:endCxn id="1510" idx="0"/>
          </p:cNvCxnSpPr>
          <p:nvPr/>
        </p:nvCxnSpPr>
        <p:spPr>
          <a:xfrm rot="5400000">
            <a:off x="6618450" y="3033428"/>
            <a:ext cx="530700" cy="2149200"/>
          </a:xfrm>
          <a:prstGeom prst="bentConnector3">
            <a:avLst>
              <a:gd name="adj1" fmla="val 50012"/>
            </a:avLst>
          </a:prstGeom>
          <a:noFill/>
          <a:ln w="9525" cap="flat" cmpd="sng">
            <a:solidFill>
              <a:srgbClr val="595959"/>
            </a:solidFill>
            <a:prstDash val="solid"/>
            <a:round/>
            <a:headEnd type="none" w="sm" len="sm"/>
            <a:tailEnd type="none" w="sm" len="sm"/>
          </a:ln>
        </p:spPr>
      </p:cxnSp>
      <p:cxnSp>
        <p:nvCxnSpPr>
          <p:cNvPr id="1516" name="Google Shape;1516;p79"/>
          <p:cNvCxnSpPr>
            <a:stCxn id="1513" idx="2"/>
            <a:endCxn id="1512" idx="0"/>
          </p:cNvCxnSpPr>
          <p:nvPr/>
        </p:nvCxnSpPr>
        <p:spPr>
          <a:xfrm rot="-5400000" flipH="1">
            <a:off x="8783550" y="3017528"/>
            <a:ext cx="530700" cy="2181000"/>
          </a:xfrm>
          <a:prstGeom prst="bentConnector3">
            <a:avLst>
              <a:gd name="adj1" fmla="val 50011"/>
            </a:avLst>
          </a:prstGeom>
          <a:noFill/>
          <a:ln w="9525" cap="flat" cmpd="sng">
            <a:solidFill>
              <a:srgbClr val="595959"/>
            </a:solidFill>
            <a:prstDash val="solid"/>
            <a:round/>
            <a:headEnd type="none" w="sm" len="sm"/>
            <a:tailEnd type="none" w="sm" len="sm"/>
          </a:ln>
        </p:spPr>
      </p:cxnSp>
      <p:grpSp>
        <p:nvGrpSpPr>
          <p:cNvPr id="1517" name="Google Shape;1517;p79"/>
          <p:cNvGrpSpPr/>
          <p:nvPr/>
        </p:nvGrpSpPr>
        <p:grpSpPr>
          <a:xfrm>
            <a:off x="3459435" y="1366388"/>
            <a:ext cx="545143" cy="545296"/>
            <a:chOff x="2400" y="1720"/>
            <a:chExt cx="427" cy="427"/>
          </a:xfrm>
        </p:grpSpPr>
        <p:sp>
          <p:nvSpPr>
            <p:cNvPr id="1518" name="Google Shape;1518;p79"/>
            <p:cNvSpPr/>
            <p:nvPr/>
          </p:nvSpPr>
          <p:spPr>
            <a:xfrm>
              <a:off x="2667" y="1720"/>
              <a:ext cx="106" cy="107"/>
            </a:xfrm>
            <a:custGeom>
              <a:avLst/>
              <a:gdLst/>
              <a:ahLst/>
              <a:cxnLst/>
              <a:rect l="l" t="t" r="r" b="b"/>
              <a:pathLst>
                <a:path w="72" h="72" extrusionOk="0">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12"/>
                  </a:moveTo>
                  <a:cubicBezTo>
                    <a:pt x="23" y="12"/>
                    <a:pt x="12" y="23"/>
                    <a:pt x="12" y="36"/>
                  </a:cubicBezTo>
                  <a:cubicBezTo>
                    <a:pt x="12" y="49"/>
                    <a:pt x="23" y="60"/>
                    <a:pt x="36" y="60"/>
                  </a:cubicBezTo>
                  <a:cubicBezTo>
                    <a:pt x="49" y="60"/>
                    <a:pt x="60" y="49"/>
                    <a:pt x="60" y="36"/>
                  </a:cubicBezTo>
                  <a:cubicBezTo>
                    <a:pt x="60" y="23"/>
                    <a:pt x="49" y="12"/>
                    <a:pt x="36" y="12"/>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9" name="Google Shape;1519;p79"/>
            <p:cNvSpPr/>
            <p:nvPr/>
          </p:nvSpPr>
          <p:spPr>
            <a:xfrm>
              <a:off x="2613" y="1834"/>
              <a:ext cx="214" cy="313"/>
            </a:xfrm>
            <a:custGeom>
              <a:avLst/>
              <a:gdLst/>
              <a:ahLst/>
              <a:cxnLst/>
              <a:rect l="l" t="t" r="r" b="b"/>
              <a:pathLst>
                <a:path w="144" h="211" extrusionOk="0">
                  <a:moveTo>
                    <a:pt x="102" y="211"/>
                  </a:moveTo>
                  <a:cubicBezTo>
                    <a:pt x="42" y="211"/>
                    <a:pt x="42" y="211"/>
                    <a:pt x="42" y="211"/>
                  </a:cubicBezTo>
                  <a:cubicBezTo>
                    <a:pt x="39" y="211"/>
                    <a:pt x="36" y="209"/>
                    <a:pt x="36" y="206"/>
                  </a:cubicBezTo>
                  <a:cubicBezTo>
                    <a:pt x="24" y="115"/>
                    <a:pt x="24" y="115"/>
                    <a:pt x="24" y="115"/>
                  </a:cubicBezTo>
                  <a:cubicBezTo>
                    <a:pt x="6" y="115"/>
                    <a:pt x="6" y="115"/>
                    <a:pt x="6" y="115"/>
                  </a:cubicBezTo>
                  <a:cubicBezTo>
                    <a:pt x="3" y="115"/>
                    <a:pt x="0" y="112"/>
                    <a:pt x="0" y="109"/>
                  </a:cubicBezTo>
                  <a:cubicBezTo>
                    <a:pt x="0" y="19"/>
                    <a:pt x="0" y="19"/>
                    <a:pt x="0" y="19"/>
                  </a:cubicBezTo>
                  <a:cubicBezTo>
                    <a:pt x="0" y="16"/>
                    <a:pt x="2" y="14"/>
                    <a:pt x="4" y="13"/>
                  </a:cubicBezTo>
                  <a:cubicBezTo>
                    <a:pt x="46" y="1"/>
                    <a:pt x="46" y="1"/>
                    <a:pt x="46" y="1"/>
                  </a:cubicBezTo>
                  <a:cubicBezTo>
                    <a:pt x="49" y="0"/>
                    <a:pt x="52" y="2"/>
                    <a:pt x="53" y="4"/>
                  </a:cubicBezTo>
                  <a:cubicBezTo>
                    <a:pt x="72" y="42"/>
                    <a:pt x="72" y="42"/>
                    <a:pt x="72" y="42"/>
                  </a:cubicBezTo>
                  <a:cubicBezTo>
                    <a:pt x="91" y="4"/>
                    <a:pt x="91" y="4"/>
                    <a:pt x="91" y="4"/>
                  </a:cubicBezTo>
                  <a:cubicBezTo>
                    <a:pt x="92" y="2"/>
                    <a:pt x="95" y="0"/>
                    <a:pt x="98" y="1"/>
                  </a:cubicBezTo>
                  <a:cubicBezTo>
                    <a:pt x="140" y="13"/>
                    <a:pt x="140" y="13"/>
                    <a:pt x="140" y="13"/>
                  </a:cubicBezTo>
                  <a:cubicBezTo>
                    <a:pt x="142" y="14"/>
                    <a:pt x="144" y="16"/>
                    <a:pt x="144" y="19"/>
                  </a:cubicBezTo>
                  <a:cubicBezTo>
                    <a:pt x="144" y="109"/>
                    <a:pt x="144" y="109"/>
                    <a:pt x="144" y="109"/>
                  </a:cubicBezTo>
                  <a:cubicBezTo>
                    <a:pt x="144" y="112"/>
                    <a:pt x="141" y="115"/>
                    <a:pt x="138" y="115"/>
                  </a:cubicBezTo>
                  <a:cubicBezTo>
                    <a:pt x="120" y="115"/>
                    <a:pt x="120" y="115"/>
                    <a:pt x="120" y="115"/>
                  </a:cubicBezTo>
                  <a:cubicBezTo>
                    <a:pt x="108" y="206"/>
                    <a:pt x="108" y="206"/>
                    <a:pt x="108" y="206"/>
                  </a:cubicBezTo>
                  <a:cubicBezTo>
                    <a:pt x="108" y="209"/>
                    <a:pt x="105" y="211"/>
                    <a:pt x="102" y="211"/>
                  </a:cubicBezTo>
                  <a:close/>
                  <a:moveTo>
                    <a:pt x="47" y="199"/>
                  </a:moveTo>
                  <a:cubicBezTo>
                    <a:pt x="97" y="199"/>
                    <a:pt x="97" y="199"/>
                    <a:pt x="97" y="199"/>
                  </a:cubicBezTo>
                  <a:cubicBezTo>
                    <a:pt x="108" y="108"/>
                    <a:pt x="108" y="108"/>
                    <a:pt x="108" y="108"/>
                  </a:cubicBezTo>
                  <a:cubicBezTo>
                    <a:pt x="109" y="105"/>
                    <a:pt x="111" y="103"/>
                    <a:pt x="114" y="103"/>
                  </a:cubicBezTo>
                  <a:cubicBezTo>
                    <a:pt x="132" y="103"/>
                    <a:pt x="132" y="103"/>
                    <a:pt x="132" y="103"/>
                  </a:cubicBezTo>
                  <a:cubicBezTo>
                    <a:pt x="132" y="24"/>
                    <a:pt x="132" y="24"/>
                    <a:pt x="132" y="24"/>
                  </a:cubicBezTo>
                  <a:cubicBezTo>
                    <a:pt x="99" y="14"/>
                    <a:pt x="99" y="14"/>
                    <a:pt x="99" y="14"/>
                  </a:cubicBezTo>
                  <a:cubicBezTo>
                    <a:pt x="77" y="58"/>
                    <a:pt x="77" y="58"/>
                    <a:pt x="77" y="58"/>
                  </a:cubicBezTo>
                  <a:cubicBezTo>
                    <a:pt x="76" y="60"/>
                    <a:pt x="74" y="61"/>
                    <a:pt x="72" y="61"/>
                  </a:cubicBezTo>
                  <a:cubicBezTo>
                    <a:pt x="70" y="61"/>
                    <a:pt x="68" y="60"/>
                    <a:pt x="67" y="58"/>
                  </a:cubicBezTo>
                  <a:cubicBezTo>
                    <a:pt x="45" y="14"/>
                    <a:pt x="45" y="14"/>
                    <a:pt x="45" y="14"/>
                  </a:cubicBezTo>
                  <a:cubicBezTo>
                    <a:pt x="12" y="24"/>
                    <a:pt x="12" y="24"/>
                    <a:pt x="12" y="24"/>
                  </a:cubicBezTo>
                  <a:cubicBezTo>
                    <a:pt x="12" y="103"/>
                    <a:pt x="12" y="103"/>
                    <a:pt x="12" y="103"/>
                  </a:cubicBezTo>
                  <a:cubicBezTo>
                    <a:pt x="30" y="103"/>
                    <a:pt x="30" y="103"/>
                    <a:pt x="30" y="103"/>
                  </a:cubicBezTo>
                  <a:cubicBezTo>
                    <a:pt x="33" y="103"/>
                    <a:pt x="35" y="105"/>
                    <a:pt x="36" y="108"/>
                  </a:cubicBezTo>
                  <a:lnTo>
                    <a:pt x="47" y="199"/>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0" name="Google Shape;1520;p79"/>
            <p:cNvSpPr/>
            <p:nvPr/>
          </p:nvSpPr>
          <p:spPr>
            <a:xfrm>
              <a:off x="2489" y="1723"/>
              <a:ext cx="123" cy="421"/>
            </a:xfrm>
            <a:custGeom>
              <a:avLst/>
              <a:gdLst/>
              <a:ahLst/>
              <a:cxnLst/>
              <a:rect l="l" t="t" r="r" b="b"/>
              <a:pathLst>
                <a:path w="83" h="284" extrusionOk="0">
                  <a:moveTo>
                    <a:pt x="73" y="284"/>
                  </a:moveTo>
                  <a:cubicBezTo>
                    <a:pt x="0" y="186"/>
                    <a:pt x="0" y="80"/>
                    <a:pt x="74" y="0"/>
                  </a:cubicBezTo>
                  <a:cubicBezTo>
                    <a:pt x="83" y="8"/>
                    <a:pt x="83" y="8"/>
                    <a:pt x="83" y="8"/>
                  </a:cubicBezTo>
                  <a:cubicBezTo>
                    <a:pt x="12" y="84"/>
                    <a:pt x="12" y="182"/>
                    <a:pt x="83" y="276"/>
                  </a:cubicBezTo>
                  <a:lnTo>
                    <a:pt x="73" y="284"/>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1" name="Google Shape;1521;p79"/>
            <p:cNvSpPr/>
            <p:nvPr/>
          </p:nvSpPr>
          <p:spPr>
            <a:xfrm>
              <a:off x="2436" y="2022"/>
              <a:ext cx="300" cy="0"/>
            </a:xfrm>
            <a:prstGeom prst="rect">
              <a:avLst/>
            </a:prstGeom>
            <a:solidFill>
              <a:srgbClr val="0033A0"/>
            </a:solidFill>
            <a:ln w="9525" cap="flat" cmpd="sng">
              <a:solidFill>
                <a:srgbClr val="0033A0"/>
              </a:solidFill>
              <a:prstDash val="solid"/>
              <a:miter lim="800000"/>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2" name="Google Shape;1522;p79"/>
            <p:cNvSpPr/>
            <p:nvPr/>
          </p:nvSpPr>
          <p:spPr>
            <a:xfrm>
              <a:off x="2431" y="1827"/>
              <a:ext cx="300" cy="0"/>
            </a:xfrm>
            <a:prstGeom prst="rect">
              <a:avLst/>
            </a:prstGeom>
            <a:solidFill>
              <a:srgbClr val="0033A0"/>
            </a:solidFill>
            <a:ln w="9525" cap="flat" cmpd="sng">
              <a:solidFill>
                <a:srgbClr val="0033A0"/>
              </a:solidFill>
              <a:prstDash val="solid"/>
              <a:miter lim="800000"/>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3" name="Google Shape;1523;p79"/>
            <p:cNvSpPr/>
            <p:nvPr/>
          </p:nvSpPr>
          <p:spPr>
            <a:xfrm>
              <a:off x="2411" y="1916"/>
              <a:ext cx="300" cy="0"/>
            </a:xfrm>
            <a:prstGeom prst="rect">
              <a:avLst/>
            </a:prstGeom>
            <a:solidFill>
              <a:srgbClr val="0033A0"/>
            </a:solidFill>
            <a:ln w="9525" cap="flat" cmpd="sng">
              <a:solidFill>
                <a:srgbClr val="0033A0"/>
              </a:solidFill>
              <a:prstDash val="solid"/>
              <a:miter lim="800000"/>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4" name="Google Shape;1524;p79"/>
            <p:cNvSpPr/>
            <p:nvPr/>
          </p:nvSpPr>
          <p:spPr>
            <a:xfrm>
              <a:off x="2400" y="1720"/>
              <a:ext cx="231" cy="427"/>
            </a:xfrm>
            <a:custGeom>
              <a:avLst/>
              <a:gdLst/>
              <a:ahLst/>
              <a:cxnLst/>
              <a:rect l="l" t="t" r="r" b="b"/>
              <a:pathLst>
                <a:path w="156" h="288" extrusionOk="0">
                  <a:moveTo>
                    <a:pt x="144" y="288"/>
                  </a:moveTo>
                  <a:cubicBezTo>
                    <a:pt x="64" y="288"/>
                    <a:pt x="0" y="222"/>
                    <a:pt x="0" y="141"/>
                  </a:cubicBezTo>
                  <a:cubicBezTo>
                    <a:pt x="0" y="62"/>
                    <a:pt x="63" y="0"/>
                    <a:pt x="144" y="0"/>
                  </a:cubicBezTo>
                  <a:cubicBezTo>
                    <a:pt x="145" y="0"/>
                    <a:pt x="147" y="0"/>
                    <a:pt x="148" y="0"/>
                  </a:cubicBezTo>
                  <a:cubicBezTo>
                    <a:pt x="149" y="0"/>
                    <a:pt x="150" y="0"/>
                    <a:pt x="150" y="0"/>
                  </a:cubicBezTo>
                  <a:cubicBezTo>
                    <a:pt x="153" y="0"/>
                    <a:pt x="156" y="3"/>
                    <a:pt x="156" y="6"/>
                  </a:cubicBezTo>
                  <a:cubicBezTo>
                    <a:pt x="156" y="282"/>
                    <a:pt x="156" y="282"/>
                    <a:pt x="156" y="282"/>
                  </a:cubicBezTo>
                  <a:cubicBezTo>
                    <a:pt x="156" y="285"/>
                    <a:pt x="153" y="288"/>
                    <a:pt x="150" y="288"/>
                  </a:cubicBezTo>
                  <a:cubicBezTo>
                    <a:pt x="149" y="288"/>
                    <a:pt x="149" y="288"/>
                    <a:pt x="148" y="288"/>
                  </a:cubicBezTo>
                  <a:cubicBezTo>
                    <a:pt x="146" y="288"/>
                    <a:pt x="145" y="288"/>
                    <a:pt x="144" y="288"/>
                  </a:cubicBezTo>
                  <a:close/>
                  <a:moveTo>
                    <a:pt x="144" y="12"/>
                  </a:moveTo>
                  <a:cubicBezTo>
                    <a:pt x="70" y="12"/>
                    <a:pt x="12" y="69"/>
                    <a:pt x="12" y="141"/>
                  </a:cubicBezTo>
                  <a:cubicBezTo>
                    <a:pt x="12" y="215"/>
                    <a:pt x="71" y="276"/>
                    <a:pt x="144" y="276"/>
                  </a:cubicBezTo>
                  <a:cubicBezTo>
                    <a:pt x="144" y="276"/>
                    <a:pt x="144" y="276"/>
                    <a:pt x="144" y="276"/>
                  </a:cubicBezTo>
                  <a:lnTo>
                    <a:pt x="144" y="12"/>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25" name="Google Shape;1525;p79"/>
          <p:cNvGrpSpPr/>
          <p:nvPr/>
        </p:nvGrpSpPr>
        <p:grpSpPr>
          <a:xfrm>
            <a:off x="7718857" y="1358536"/>
            <a:ext cx="516350" cy="516350"/>
            <a:chOff x="10791780" y="2963632"/>
            <a:chExt cx="516350" cy="516350"/>
          </a:xfrm>
        </p:grpSpPr>
        <p:sp>
          <p:nvSpPr>
            <p:cNvPr id="1526" name="Google Shape;1526;p79"/>
            <p:cNvSpPr/>
            <p:nvPr/>
          </p:nvSpPr>
          <p:spPr>
            <a:xfrm>
              <a:off x="10791780" y="2963632"/>
              <a:ext cx="516350" cy="516350"/>
            </a:xfrm>
            <a:custGeom>
              <a:avLst/>
              <a:gdLst/>
              <a:ahLst/>
              <a:cxnLst/>
              <a:rect l="l" t="t" r="r" b="b"/>
              <a:pathLst>
                <a:path w="288" h="288" extrusionOk="0">
                  <a:moveTo>
                    <a:pt x="144" y="288"/>
                  </a:moveTo>
                  <a:cubicBezTo>
                    <a:pt x="64" y="288"/>
                    <a:pt x="0" y="224"/>
                    <a:pt x="0" y="144"/>
                  </a:cubicBezTo>
                  <a:cubicBezTo>
                    <a:pt x="0" y="65"/>
                    <a:pt x="64" y="0"/>
                    <a:pt x="144" y="0"/>
                  </a:cubicBezTo>
                  <a:cubicBezTo>
                    <a:pt x="223" y="0"/>
                    <a:pt x="288" y="65"/>
                    <a:pt x="288" y="144"/>
                  </a:cubicBezTo>
                  <a:cubicBezTo>
                    <a:pt x="288" y="224"/>
                    <a:pt x="223" y="288"/>
                    <a:pt x="144" y="288"/>
                  </a:cubicBezTo>
                  <a:close/>
                  <a:moveTo>
                    <a:pt x="144" y="12"/>
                  </a:moveTo>
                  <a:cubicBezTo>
                    <a:pt x="71" y="12"/>
                    <a:pt x="12" y="71"/>
                    <a:pt x="12" y="144"/>
                  </a:cubicBezTo>
                  <a:cubicBezTo>
                    <a:pt x="12" y="217"/>
                    <a:pt x="71" y="276"/>
                    <a:pt x="144" y="276"/>
                  </a:cubicBezTo>
                  <a:cubicBezTo>
                    <a:pt x="216" y="276"/>
                    <a:pt x="276" y="217"/>
                    <a:pt x="276" y="144"/>
                  </a:cubicBezTo>
                  <a:cubicBezTo>
                    <a:pt x="276" y="71"/>
                    <a:pt x="216" y="12"/>
                    <a:pt x="144" y="12"/>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7" name="Google Shape;1527;p79"/>
            <p:cNvSpPr/>
            <p:nvPr/>
          </p:nvSpPr>
          <p:spPr>
            <a:xfrm>
              <a:off x="10963897" y="2985450"/>
              <a:ext cx="30302" cy="52120"/>
            </a:xfrm>
            <a:custGeom>
              <a:avLst/>
              <a:gdLst/>
              <a:ahLst/>
              <a:cxnLst/>
              <a:rect l="l" t="t" r="r" b="b"/>
              <a:pathLst>
                <a:path w="17" h="29" extrusionOk="0">
                  <a:moveTo>
                    <a:pt x="5" y="29"/>
                  </a:moveTo>
                  <a:cubicBezTo>
                    <a:pt x="3" y="20"/>
                    <a:pt x="1" y="10"/>
                    <a:pt x="0" y="1"/>
                  </a:cubicBezTo>
                  <a:cubicBezTo>
                    <a:pt x="12" y="0"/>
                    <a:pt x="12" y="0"/>
                    <a:pt x="12" y="0"/>
                  </a:cubicBezTo>
                  <a:cubicBezTo>
                    <a:pt x="13" y="9"/>
                    <a:pt x="15" y="17"/>
                    <a:pt x="17" y="25"/>
                  </a:cubicBezTo>
                  <a:lnTo>
                    <a:pt x="5" y="29"/>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8" name="Google Shape;1528;p79"/>
            <p:cNvSpPr/>
            <p:nvPr/>
          </p:nvSpPr>
          <p:spPr>
            <a:xfrm>
              <a:off x="11012380" y="3103022"/>
              <a:ext cx="161208" cy="113936"/>
            </a:xfrm>
            <a:custGeom>
              <a:avLst/>
              <a:gdLst/>
              <a:ahLst/>
              <a:cxnLst/>
              <a:rect l="l" t="t" r="r" b="b"/>
              <a:pathLst>
                <a:path w="90" h="63" extrusionOk="0">
                  <a:moveTo>
                    <a:pt x="88" y="63"/>
                  </a:moveTo>
                  <a:cubicBezTo>
                    <a:pt x="53" y="56"/>
                    <a:pt x="22" y="36"/>
                    <a:pt x="0" y="7"/>
                  </a:cubicBezTo>
                  <a:cubicBezTo>
                    <a:pt x="10" y="0"/>
                    <a:pt x="10" y="0"/>
                    <a:pt x="10" y="0"/>
                  </a:cubicBezTo>
                  <a:cubicBezTo>
                    <a:pt x="29" y="27"/>
                    <a:pt x="58" y="45"/>
                    <a:pt x="90" y="52"/>
                  </a:cubicBezTo>
                  <a:lnTo>
                    <a:pt x="88" y="63"/>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9" name="Google Shape;1529;p79"/>
            <p:cNvSpPr/>
            <p:nvPr/>
          </p:nvSpPr>
          <p:spPr>
            <a:xfrm>
              <a:off x="11256010" y="3189081"/>
              <a:ext cx="43635" cy="31514"/>
            </a:xfrm>
            <a:custGeom>
              <a:avLst/>
              <a:gdLst/>
              <a:ahLst/>
              <a:cxnLst/>
              <a:rect l="l" t="t" r="r" b="b"/>
              <a:pathLst>
                <a:path w="24" h="17" extrusionOk="0">
                  <a:moveTo>
                    <a:pt x="2" y="17"/>
                  </a:moveTo>
                  <a:cubicBezTo>
                    <a:pt x="0" y="5"/>
                    <a:pt x="0" y="5"/>
                    <a:pt x="0" y="5"/>
                  </a:cubicBezTo>
                  <a:cubicBezTo>
                    <a:pt x="8" y="4"/>
                    <a:pt x="14" y="2"/>
                    <a:pt x="21" y="0"/>
                  </a:cubicBezTo>
                  <a:cubicBezTo>
                    <a:pt x="24" y="11"/>
                    <a:pt x="24" y="11"/>
                    <a:pt x="24" y="11"/>
                  </a:cubicBezTo>
                  <a:cubicBezTo>
                    <a:pt x="17" y="14"/>
                    <a:pt x="10" y="15"/>
                    <a:pt x="2" y="17"/>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0" name="Google Shape;1530;p79"/>
            <p:cNvSpPr/>
            <p:nvPr/>
          </p:nvSpPr>
          <p:spPr>
            <a:xfrm>
              <a:off x="10983290" y="3347864"/>
              <a:ext cx="149087" cy="127269"/>
            </a:xfrm>
            <a:custGeom>
              <a:avLst/>
              <a:gdLst/>
              <a:ahLst/>
              <a:cxnLst/>
              <a:rect l="l" t="t" r="r" b="b"/>
              <a:pathLst>
                <a:path w="83" h="71" extrusionOk="0">
                  <a:moveTo>
                    <a:pt x="6" y="71"/>
                  </a:moveTo>
                  <a:cubicBezTo>
                    <a:pt x="0" y="60"/>
                    <a:pt x="0" y="60"/>
                    <a:pt x="0" y="60"/>
                  </a:cubicBezTo>
                  <a:cubicBezTo>
                    <a:pt x="28" y="44"/>
                    <a:pt x="53" y="24"/>
                    <a:pt x="74" y="0"/>
                  </a:cubicBezTo>
                  <a:cubicBezTo>
                    <a:pt x="83" y="8"/>
                    <a:pt x="83" y="8"/>
                    <a:pt x="83" y="8"/>
                  </a:cubicBezTo>
                  <a:cubicBezTo>
                    <a:pt x="61" y="33"/>
                    <a:pt x="35" y="54"/>
                    <a:pt x="6" y="71"/>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1" name="Google Shape;1531;p79"/>
            <p:cNvSpPr/>
            <p:nvPr/>
          </p:nvSpPr>
          <p:spPr>
            <a:xfrm>
              <a:off x="11155407" y="3243625"/>
              <a:ext cx="50908" cy="67877"/>
            </a:xfrm>
            <a:custGeom>
              <a:avLst/>
              <a:gdLst/>
              <a:ahLst/>
              <a:cxnLst/>
              <a:rect l="l" t="t" r="r" b="b"/>
              <a:pathLst>
                <a:path w="28" h="38" extrusionOk="0">
                  <a:moveTo>
                    <a:pt x="10" y="38"/>
                  </a:moveTo>
                  <a:cubicBezTo>
                    <a:pt x="0" y="31"/>
                    <a:pt x="0" y="31"/>
                    <a:pt x="0" y="31"/>
                  </a:cubicBezTo>
                  <a:cubicBezTo>
                    <a:pt x="6" y="21"/>
                    <a:pt x="13" y="9"/>
                    <a:pt x="17" y="0"/>
                  </a:cubicBezTo>
                  <a:cubicBezTo>
                    <a:pt x="28" y="6"/>
                    <a:pt x="28" y="6"/>
                    <a:pt x="28" y="6"/>
                  </a:cubicBezTo>
                  <a:cubicBezTo>
                    <a:pt x="23" y="15"/>
                    <a:pt x="17" y="27"/>
                    <a:pt x="10" y="38"/>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2" name="Google Shape;1532;p79"/>
            <p:cNvSpPr/>
            <p:nvPr/>
          </p:nvSpPr>
          <p:spPr>
            <a:xfrm>
              <a:off x="11218435" y="3075144"/>
              <a:ext cx="41211" cy="98179"/>
            </a:xfrm>
            <a:custGeom>
              <a:avLst/>
              <a:gdLst/>
              <a:ahLst/>
              <a:cxnLst/>
              <a:rect l="l" t="t" r="r" b="b"/>
              <a:pathLst>
                <a:path w="23" h="55" extrusionOk="0">
                  <a:moveTo>
                    <a:pt x="12" y="55"/>
                  </a:moveTo>
                  <a:cubicBezTo>
                    <a:pt x="0" y="51"/>
                    <a:pt x="0" y="51"/>
                    <a:pt x="0" y="51"/>
                  </a:cubicBezTo>
                  <a:cubicBezTo>
                    <a:pt x="5" y="34"/>
                    <a:pt x="9" y="18"/>
                    <a:pt x="11" y="0"/>
                  </a:cubicBezTo>
                  <a:cubicBezTo>
                    <a:pt x="23" y="2"/>
                    <a:pt x="23" y="2"/>
                    <a:pt x="23" y="2"/>
                  </a:cubicBezTo>
                  <a:cubicBezTo>
                    <a:pt x="21" y="20"/>
                    <a:pt x="17" y="37"/>
                    <a:pt x="12" y="55"/>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3" name="Google Shape;1533;p79"/>
            <p:cNvSpPr/>
            <p:nvPr/>
          </p:nvSpPr>
          <p:spPr>
            <a:xfrm>
              <a:off x="10814810" y="3296957"/>
              <a:ext cx="60604" cy="33938"/>
            </a:xfrm>
            <a:custGeom>
              <a:avLst/>
              <a:gdLst/>
              <a:ahLst/>
              <a:cxnLst/>
              <a:rect l="l" t="t" r="r" b="b"/>
              <a:pathLst>
                <a:path w="34" h="19" extrusionOk="0">
                  <a:moveTo>
                    <a:pt x="31" y="19"/>
                  </a:moveTo>
                  <a:cubicBezTo>
                    <a:pt x="26" y="18"/>
                    <a:pt x="26" y="18"/>
                    <a:pt x="26" y="18"/>
                  </a:cubicBezTo>
                  <a:cubicBezTo>
                    <a:pt x="18" y="16"/>
                    <a:pt x="8" y="14"/>
                    <a:pt x="0" y="11"/>
                  </a:cubicBezTo>
                  <a:cubicBezTo>
                    <a:pt x="3" y="0"/>
                    <a:pt x="3" y="0"/>
                    <a:pt x="3" y="0"/>
                  </a:cubicBezTo>
                  <a:cubicBezTo>
                    <a:pt x="11" y="2"/>
                    <a:pt x="21" y="5"/>
                    <a:pt x="29" y="7"/>
                  </a:cubicBezTo>
                  <a:cubicBezTo>
                    <a:pt x="34" y="8"/>
                    <a:pt x="34" y="8"/>
                    <a:pt x="34" y="8"/>
                  </a:cubicBezTo>
                  <a:lnTo>
                    <a:pt x="31" y="19"/>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4" name="Google Shape;1534;p79"/>
            <p:cNvSpPr/>
            <p:nvPr/>
          </p:nvSpPr>
          <p:spPr>
            <a:xfrm>
              <a:off x="10911777" y="3318774"/>
              <a:ext cx="104240" cy="32726"/>
            </a:xfrm>
            <a:custGeom>
              <a:avLst/>
              <a:gdLst/>
              <a:ahLst/>
              <a:cxnLst/>
              <a:rect l="l" t="t" r="r" b="b"/>
              <a:pathLst>
                <a:path w="58" h="18" extrusionOk="0">
                  <a:moveTo>
                    <a:pt x="58" y="18"/>
                  </a:moveTo>
                  <a:cubicBezTo>
                    <a:pt x="38" y="18"/>
                    <a:pt x="20" y="16"/>
                    <a:pt x="0" y="12"/>
                  </a:cubicBezTo>
                  <a:cubicBezTo>
                    <a:pt x="2" y="0"/>
                    <a:pt x="2" y="0"/>
                    <a:pt x="2" y="0"/>
                  </a:cubicBezTo>
                  <a:cubicBezTo>
                    <a:pt x="21" y="4"/>
                    <a:pt x="40" y="6"/>
                    <a:pt x="58" y="6"/>
                  </a:cubicBezTo>
                  <a:lnTo>
                    <a:pt x="58" y="18"/>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5" name="Google Shape;1535;p79"/>
            <p:cNvSpPr/>
            <p:nvPr/>
          </p:nvSpPr>
          <p:spPr>
            <a:xfrm>
              <a:off x="11080257" y="3329683"/>
              <a:ext cx="33938" cy="21818"/>
            </a:xfrm>
            <a:custGeom>
              <a:avLst/>
              <a:gdLst/>
              <a:ahLst/>
              <a:cxnLst/>
              <a:rect l="l" t="t" r="r" b="b"/>
              <a:pathLst>
                <a:path w="19" h="12" extrusionOk="0">
                  <a:moveTo>
                    <a:pt x="1" y="12"/>
                  </a:moveTo>
                  <a:cubicBezTo>
                    <a:pt x="0" y="0"/>
                    <a:pt x="0" y="0"/>
                    <a:pt x="0" y="0"/>
                  </a:cubicBezTo>
                  <a:cubicBezTo>
                    <a:pt x="7" y="0"/>
                    <a:pt x="12" y="0"/>
                    <a:pt x="18" y="0"/>
                  </a:cubicBezTo>
                  <a:cubicBezTo>
                    <a:pt x="19" y="11"/>
                    <a:pt x="19" y="11"/>
                    <a:pt x="19" y="11"/>
                  </a:cubicBezTo>
                  <a:cubicBezTo>
                    <a:pt x="13" y="12"/>
                    <a:pt x="7" y="12"/>
                    <a:pt x="1" y="12"/>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6" name="Google Shape;1536;p79"/>
            <p:cNvSpPr/>
            <p:nvPr/>
          </p:nvSpPr>
          <p:spPr>
            <a:xfrm>
              <a:off x="11176012" y="3300593"/>
              <a:ext cx="103028" cy="43635"/>
            </a:xfrm>
            <a:custGeom>
              <a:avLst/>
              <a:gdLst/>
              <a:ahLst/>
              <a:cxnLst/>
              <a:rect l="l" t="t" r="r" b="b"/>
              <a:pathLst>
                <a:path w="58" h="24" extrusionOk="0">
                  <a:moveTo>
                    <a:pt x="1" y="24"/>
                  </a:moveTo>
                  <a:cubicBezTo>
                    <a:pt x="0" y="12"/>
                    <a:pt x="0" y="12"/>
                    <a:pt x="0" y="12"/>
                  </a:cubicBezTo>
                  <a:cubicBezTo>
                    <a:pt x="19" y="9"/>
                    <a:pt x="37" y="6"/>
                    <a:pt x="55" y="0"/>
                  </a:cubicBezTo>
                  <a:cubicBezTo>
                    <a:pt x="58" y="12"/>
                    <a:pt x="58" y="12"/>
                    <a:pt x="58" y="12"/>
                  </a:cubicBezTo>
                  <a:cubicBezTo>
                    <a:pt x="39" y="17"/>
                    <a:pt x="21" y="21"/>
                    <a:pt x="1" y="24"/>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7" name="Google Shape;1537;p79"/>
            <p:cNvSpPr/>
            <p:nvPr/>
          </p:nvSpPr>
          <p:spPr>
            <a:xfrm>
              <a:off x="10877838" y="3027873"/>
              <a:ext cx="81210" cy="50908"/>
            </a:xfrm>
            <a:custGeom>
              <a:avLst/>
              <a:gdLst/>
              <a:ahLst/>
              <a:cxnLst/>
              <a:rect l="l" t="t" r="r" b="b"/>
              <a:pathLst>
                <a:path w="45" h="28" extrusionOk="0">
                  <a:moveTo>
                    <a:pt x="42" y="28"/>
                  </a:moveTo>
                  <a:cubicBezTo>
                    <a:pt x="41" y="28"/>
                    <a:pt x="39" y="27"/>
                    <a:pt x="38" y="27"/>
                  </a:cubicBezTo>
                  <a:cubicBezTo>
                    <a:pt x="24" y="23"/>
                    <a:pt x="12" y="17"/>
                    <a:pt x="0" y="10"/>
                  </a:cubicBezTo>
                  <a:cubicBezTo>
                    <a:pt x="6" y="0"/>
                    <a:pt x="6" y="0"/>
                    <a:pt x="6" y="0"/>
                  </a:cubicBezTo>
                  <a:cubicBezTo>
                    <a:pt x="17" y="7"/>
                    <a:pt x="29" y="12"/>
                    <a:pt x="41" y="15"/>
                  </a:cubicBezTo>
                  <a:cubicBezTo>
                    <a:pt x="42" y="16"/>
                    <a:pt x="44" y="16"/>
                    <a:pt x="45" y="16"/>
                  </a:cubicBezTo>
                  <a:lnTo>
                    <a:pt x="42" y="28"/>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8" name="Google Shape;1538;p79"/>
            <p:cNvSpPr/>
            <p:nvPr/>
          </p:nvSpPr>
          <p:spPr>
            <a:xfrm>
              <a:off x="11041470" y="3004843"/>
              <a:ext cx="145451" cy="78786"/>
            </a:xfrm>
            <a:custGeom>
              <a:avLst/>
              <a:gdLst/>
              <a:ahLst/>
              <a:cxnLst/>
              <a:rect l="l" t="t" r="r" b="b"/>
              <a:pathLst>
                <a:path w="81" h="44" extrusionOk="0">
                  <a:moveTo>
                    <a:pt x="2" y="44"/>
                  </a:moveTo>
                  <a:cubicBezTo>
                    <a:pt x="0" y="32"/>
                    <a:pt x="0" y="32"/>
                    <a:pt x="0" y="32"/>
                  </a:cubicBezTo>
                  <a:cubicBezTo>
                    <a:pt x="27" y="29"/>
                    <a:pt x="53" y="18"/>
                    <a:pt x="74" y="0"/>
                  </a:cubicBezTo>
                  <a:cubicBezTo>
                    <a:pt x="81" y="9"/>
                    <a:pt x="81" y="9"/>
                    <a:pt x="81" y="9"/>
                  </a:cubicBezTo>
                  <a:cubicBezTo>
                    <a:pt x="59" y="28"/>
                    <a:pt x="31" y="41"/>
                    <a:pt x="2" y="44"/>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9" name="Google Shape;1539;p79"/>
            <p:cNvSpPr/>
            <p:nvPr/>
          </p:nvSpPr>
          <p:spPr>
            <a:xfrm>
              <a:off x="11058440" y="3359985"/>
              <a:ext cx="69089" cy="104240"/>
            </a:xfrm>
            <a:custGeom>
              <a:avLst/>
              <a:gdLst/>
              <a:ahLst/>
              <a:cxnLst/>
              <a:rect l="l" t="t" r="r" b="b"/>
              <a:pathLst>
                <a:path w="38" h="58" extrusionOk="0">
                  <a:moveTo>
                    <a:pt x="27" y="58"/>
                  </a:moveTo>
                  <a:cubicBezTo>
                    <a:pt x="22" y="44"/>
                    <a:pt x="13" y="27"/>
                    <a:pt x="0" y="6"/>
                  </a:cubicBezTo>
                  <a:cubicBezTo>
                    <a:pt x="10" y="0"/>
                    <a:pt x="10" y="0"/>
                    <a:pt x="10" y="0"/>
                  </a:cubicBezTo>
                  <a:cubicBezTo>
                    <a:pt x="24" y="21"/>
                    <a:pt x="33" y="39"/>
                    <a:pt x="38" y="54"/>
                  </a:cubicBezTo>
                  <a:lnTo>
                    <a:pt x="27" y="58"/>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0" name="Google Shape;1540;p79"/>
            <p:cNvSpPr/>
            <p:nvPr/>
          </p:nvSpPr>
          <p:spPr>
            <a:xfrm>
              <a:off x="10948140" y="3243625"/>
              <a:ext cx="89695" cy="78786"/>
            </a:xfrm>
            <a:custGeom>
              <a:avLst/>
              <a:gdLst/>
              <a:ahLst/>
              <a:cxnLst/>
              <a:rect l="l" t="t" r="r" b="b"/>
              <a:pathLst>
                <a:path w="50" h="44" extrusionOk="0">
                  <a:moveTo>
                    <a:pt x="41" y="44"/>
                  </a:moveTo>
                  <a:cubicBezTo>
                    <a:pt x="30" y="33"/>
                    <a:pt x="13" y="18"/>
                    <a:pt x="0" y="10"/>
                  </a:cubicBezTo>
                  <a:cubicBezTo>
                    <a:pt x="6" y="0"/>
                    <a:pt x="6" y="0"/>
                    <a:pt x="6" y="0"/>
                  </a:cubicBezTo>
                  <a:cubicBezTo>
                    <a:pt x="24" y="11"/>
                    <a:pt x="44" y="30"/>
                    <a:pt x="50" y="35"/>
                  </a:cubicBezTo>
                  <a:lnTo>
                    <a:pt x="41" y="44"/>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1" name="Google Shape;1541;p79"/>
            <p:cNvSpPr/>
            <p:nvPr/>
          </p:nvSpPr>
          <p:spPr>
            <a:xfrm>
              <a:off x="10802689" y="3185444"/>
              <a:ext cx="75150" cy="39999"/>
            </a:xfrm>
            <a:custGeom>
              <a:avLst/>
              <a:gdLst/>
              <a:ahLst/>
              <a:cxnLst/>
              <a:rect l="l" t="t" r="r" b="b"/>
              <a:pathLst>
                <a:path w="42" h="22" extrusionOk="0">
                  <a:moveTo>
                    <a:pt x="38" y="22"/>
                  </a:moveTo>
                  <a:cubicBezTo>
                    <a:pt x="25" y="17"/>
                    <a:pt x="12" y="14"/>
                    <a:pt x="0" y="12"/>
                  </a:cubicBezTo>
                  <a:cubicBezTo>
                    <a:pt x="1" y="0"/>
                    <a:pt x="1" y="0"/>
                    <a:pt x="1" y="0"/>
                  </a:cubicBezTo>
                  <a:cubicBezTo>
                    <a:pt x="15" y="2"/>
                    <a:pt x="28" y="5"/>
                    <a:pt x="42" y="10"/>
                  </a:cubicBezTo>
                  <a:lnTo>
                    <a:pt x="38" y="22"/>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2" name="Google Shape;1542;p79"/>
            <p:cNvSpPr/>
            <p:nvPr/>
          </p:nvSpPr>
          <p:spPr>
            <a:xfrm>
              <a:off x="10854809" y="3345440"/>
              <a:ext cx="38787" cy="47271"/>
            </a:xfrm>
            <a:custGeom>
              <a:avLst/>
              <a:gdLst/>
              <a:ahLst/>
              <a:cxnLst/>
              <a:rect l="l" t="t" r="r" b="b"/>
              <a:pathLst>
                <a:path w="22" h="26" extrusionOk="0">
                  <a:moveTo>
                    <a:pt x="9" y="26"/>
                  </a:moveTo>
                  <a:cubicBezTo>
                    <a:pt x="0" y="19"/>
                    <a:pt x="0" y="19"/>
                    <a:pt x="0" y="19"/>
                  </a:cubicBezTo>
                  <a:cubicBezTo>
                    <a:pt x="4" y="13"/>
                    <a:pt x="8" y="6"/>
                    <a:pt x="11" y="0"/>
                  </a:cubicBezTo>
                  <a:cubicBezTo>
                    <a:pt x="22" y="5"/>
                    <a:pt x="22" y="5"/>
                    <a:pt x="22" y="5"/>
                  </a:cubicBezTo>
                  <a:cubicBezTo>
                    <a:pt x="19" y="12"/>
                    <a:pt x="14" y="20"/>
                    <a:pt x="9" y="26"/>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3" name="Google Shape;1543;p79"/>
            <p:cNvSpPr/>
            <p:nvPr/>
          </p:nvSpPr>
          <p:spPr>
            <a:xfrm>
              <a:off x="10889959" y="3273927"/>
              <a:ext cx="29090" cy="38787"/>
            </a:xfrm>
            <a:custGeom>
              <a:avLst/>
              <a:gdLst/>
              <a:ahLst/>
              <a:cxnLst/>
              <a:rect l="l" t="t" r="r" b="b"/>
              <a:pathLst>
                <a:path w="16" h="22" extrusionOk="0">
                  <a:moveTo>
                    <a:pt x="12" y="22"/>
                  </a:moveTo>
                  <a:cubicBezTo>
                    <a:pt x="0" y="18"/>
                    <a:pt x="0" y="18"/>
                    <a:pt x="0" y="18"/>
                  </a:cubicBezTo>
                  <a:cubicBezTo>
                    <a:pt x="2" y="14"/>
                    <a:pt x="3" y="7"/>
                    <a:pt x="4" y="0"/>
                  </a:cubicBezTo>
                  <a:cubicBezTo>
                    <a:pt x="16" y="2"/>
                    <a:pt x="16" y="2"/>
                    <a:pt x="16" y="2"/>
                  </a:cubicBezTo>
                  <a:cubicBezTo>
                    <a:pt x="15" y="10"/>
                    <a:pt x="13" y="17"/>
                    <a:pt x="12" y="22"/>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4" name="Google Shape;1544;p79"/>
            <p:cNvSpPr/>
            <p:nvPr/>
          </p:nvSpPr>
          <p:spPr>
            <a:xfrm>
              <a:off x="10847536" y="3060599"/>
              <a:ext cx="71513" cy="128481"/>
            </a:xfrm>
            <a:custGeom>
              <a:avLst/>
              <a:gdLst/>
              <a:ahLst/>
              <a:cxnLst/>
              <a:rect l="l" t="t" r="r" b="b"/>
              <a:pathLst>
                <a:path w="40" h="72" extrusionOk="0">
                  <a:moveTo>
                    <a:pt x="29" y="72"/>
                  </a:moveTo>
                  <a:cubicBezTo>
                    <a:pt x="25" y="49"/>
                    <a:pt x="15" y="26"/>
                    <a:pt x="0" y="7"/>
                  </a:cubicBezTo>
                  <a:cubicBezTo>
                    <a:pt x="10" y="0"/>
                    <a:pt x="10" y="0"/>
                    <a:pt x="10" y="0"/>
                  </a:cubicBezTo>
                  <a:cubicBezTo>
                    <a:pt x="26" y="20"/>
                    <a:pt x="36" y="45"/>
                    <a:pt x="40" y="70"/>
                  </a:cubicBezTo>
                  <a:lnTo>
                    <a:pt x="29" y="72"/>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5" name="Google Shape;1545;p79"/>
            <p:cNvSpPr/>
            <p:nvPr/>
          </p:nvSpPr>
          <p:spPr>
            <a:xfrm>
              <a:off x="10945715" y="3020600"/>
              <a:ext cx="107876" cy="107876"/>
            </a:xfrm>
            <a:custGeom>
              <a:avLst/>
              <a:gdLst/>
              <a:ahLst/>
              <a:cxnLst/>
              <a:rect l="l" t="t" r="r" b="b"/>
              <a:pathLst>
                <a:path w="60" h="60" extrusionOk="0">
                  <a:moveTo>
                    <a:pt x="30" y="60"/>
                  </a:moveTo>
                  <a:cubicBezTo>
                    <a:pt x="13" y="60"/>
                    <a:pt x="0" y="46"/>
                    <a:pt x="0" y="30"/>
                  </a:cubicBezTo>
                  <a:cubicBezTo>
                    <a:pt x="0" y="13"/>
                    <a:pt x="13" y="0"/>
                    <a:pt x="30" y="0"/>
                  </a:cubicBezTo>
                  <a:cubicBezTo>
                    <a:pt x="46" y="0"/>
                    <a:pt x="60" y="13"/>
                    <a:pt x="60" y="30"/>
                  </a:cubicBezTo>
                  <a:cubicBezTo>
                    <a:pt x="60" y="46"/>
                    <a:pt x="46"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6" name="Google Shape;1546;p79"/>
            <p:cNvSpPr/>
            <p:nvPr/>
          </p:nvSpPr>
          <p:spPr>
            <a:xfrm>
              <a:off x="10859657" y="3176960"/>
              <a:ext cx="107876" cy="107876"/>
            </a:xfrm>
            <a:custGeom>
              <a:avLst/>
              <a:gdLst/>
              <a:ahLst/>
              <a:cxnLst/>
              <a:rect l="l" t="t" r="r" b="b"/>
              <a:pathLst>
                <a:path w="60" h="60" extrusionOk="0">
                  <a:moveTo>
                    <a:pt x="30" y="60"/>
                  </a:moveTo>
                  <a:cubicBezTo>
                    <a:pt x="14" y="60"/>
                    <a:pt x="0" y="47"/>
                    <a:pt x="0" y="30"/>
                  </a:cubicBezTo>
                  <a:cubicBezTo>
                    <a:pt x="0" y="14"/>
                    <a:pt x="14" y="0"/>
                    <a:pt x="30" y="0"/>
                  </a:cubicBezTo>
                  <a:cubicBezTo>
                    <a:pt x="47" y="0"/>
                    <a:pt x="60" y="14"/>
                    <a:pt x="60" y="30"/>
                  </a:cubicBezTo>
                  <a:cubicBezTo>
                    <a:pt x="60" y="47"/>
                    <a:pt x="47" y="60"/>
                    <a:pt x="30" y="60"/>
                  </a:cubicBezTo>
                  <a:close/>
                  <a:moveTo>
                    <a:pt x="30" y="12"/>
                  </a:moveTo>
                  <a:cubicBezTo>
                    <a:pt x="20" y="12"/>
                    <a:pt x="12" y="21"/>
                    <a:pt x="12" y="30"/>
                  </a:cubicBezTo>
                  <a:cubicBezTo>
                    <a:pt x="12" y="40"/>
                    <a:pt x="20" y="48"/>
                    <a:pt x="30" y="48"/>
                  </a:cubicBezTo>
                  <a:cubicBezTo>
                    <a:pt x="40" y="48"/>
                    <a:pt x="48" y="40"/>
                    <a:pt x="48" y="30"/>
                  </a:cubicBezTo>
                  <a:cubicBezTo>
                    <a:pt x="48" y="21"/>
                    <a:pt x="40" y="12"/>
                    <a:pt x="30" y="12"/>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7" name="Google Shape;1547;p79"/>
            <p:cNvSpPr/>
            <p:nvPr/>
          </p:nvSpPr>
          <p:spPr>
            <a:xfrm>
              <a:off x="10859657" y="3296957"/>
              <a:ext cx="64241" cy="64241"/>
            </a:xfrm>
            <a:custGeom>
              <a:avLst/>
              <a:gdLst/>
              <a:ahLst/>
              <a:cxnLst/>
              <a:rect l="l" t="t" r="r" b="b"/>
              <a:pathLst>
                <a:path w="36" h="36" extrusionOk="0">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12"/>
                  </a:moveTo>
                  <a:cubicBezTo>
                    <a:pt x="15" y="12"/>
                    <a:pt x="12" y="15"/>
                    <a:pt x="12" y="18"/>
                  </a:cubicBezTo>
                  <a:cubicBezTo>
                    <a:pt x="12" y="22"/>
                    <a:pt x="15" y="24"/>
                    <a:pt x="18" y="24"/>
                  </a:cubicBezTo>
                  <a:cubicBezTo>
                    <a:pt x="21" y="24"/>
                    <a:pt x="24" y="22"/>
                    <a:pt x="24" y="18"/>
                  </a:cubicBezTo>
                  <a:cubicBezTo>
                    <a:pt x="24" y="15"/>
                    <a:pt x="21" y="12"/>
                    <a:pt x="18" y="12"/>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8" name="Google Shape;1548;p79"/>
            <p:cNvSpPr/>
            <p:nvPr/>
          </p:nvSpPr>
          <p:spPr>
            <a:xfrm>
              <a:off x="11007532" y="3295744"/>
              <a:ext cx="86058" cy="86058"/>
            </a:xfrm>
            <a:custGeom>
              <a:avLst/>
              <a:gdLst/>
              <a:ahLst/>
              <a:cxnLst/>
              <a:rect l="l" t="t" r="r" b="b"/>
              <a:pathLst>
                <a:path w="48" h="48" extrusionOk="0">
                  <a:moveTo>
                    <a:pt x="24" y="48"/>
                  </a:moveTo>
                  <a:cubicBezTo>
                    <a:pt x="10" y="48"/>
                    <a:pt x="0" y="38"/>
                    <a:pt x="0" y="24"/>
                  </a:cubicBezTo>
                  <a:cubicBezTo>
                    <a:pt x="0" y="11"/>
                    <a:pt x="10" y="0"/>
                    <a:pt x="24" y="0"/>
                  </a:cubicBezTo>
                  <a:cubicBezTo>
                    <a:pt x="37" y="0"/>
                    <a:pt x="48" y="11"/>
                    <a:pt x="48" y="24"/>
                  </a:cubicBezTo>
                  <a:cubicBezTo>
                    <a:pt x="48" y="38"/>
                    <a:pt x="37" y="48"/>
                    <a:pt x="24" y="48"/>
                  </a:cubicBezTo>
                  <a:close/>
                  <a:moveTo>
                    <a:pt x="24" y="12"/>
                  </a:moveTo>
                  <a:cubicBezTo>
                    <a:pt x="17" y="12"/>
                    <a:pt x="12" y="18"/>
                    <a:pt x="12" y="24"/>
                  </a:cubicBezTo>
                  <a:cubicBezTo>
                    <a:pt x="12" y="31"/>
                    <a:pt x="17" y="36"/>
                    <a:pt x="24" y="36"/>
                  </a:cubicBezTo>
                  <a:cubicBezTo>
                    <a:pt x="30" y="36"/>
                    <a:pt x="36" y="31"/>
                    <a:pt x="36" y="24"/>
                  </a:cubicBezTo>
                  <a:cubicBezTo>
                    <a:pt x="36" y="18"/>
                    <a:pt x="30" y="12"/>
                    <a:pt x="24" y="12"/>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9" name="Google Shape;1549;p79"/>
            <p:cNvSpPr/>
            <p:nvPr/>
          </p:nvSpPr>
          <p:spPr>
            <a:xfrm>
              <a:off x="11102075" y="3288472"/>
              <a:ext cx="86058" cy="86058"/>
            </a:xfrm>
            <a:custGeom>
              <a:avLst/>
              <a:gdLst/>
              <a:ahLst/>
              <a:cxnLst/>
              <a:rect l="l" t="t" r="r" b="b"/>
              <a:pathLst>
                <a:path w="48" h="48" extrusionOk="0">
                  <a:moveTo>
                    <a:pt x="24" y="48"/>
                  </a:moveTo>
                  <a:cubicBezTo>
                    <a:pt x="10" y="48"/>
                    <a:pt x="0" y="37"/>
                    <a:pt x="0" y="24"/>
                  </a:cubicBezTo>
                  <a:cubicBezTo>
                    <a:pt x="0" y="10"/>
                    <a:pt x="10" y="0"/>
                    <a:pt x="24" y="0"/>
                  </a:cubicBezTo>
                  <a:cubicBezTo>
                    <a:pt x="37" y="0"/>
                    <a:pt x="48" y="10"/>
                    <a:pt x="48" y="24"/>
                  </a:cubicBezTo>
                  <a:cubicBezTo>
                    <a:pt x="48" y="37"/>
                    <a:pt x="37" y="48"/>
                    <a:pt x="24" y="48"/>
                  </a:cubicBezTo>
                  <a:close/>
                  <a:moveTo>
                    <a:pt x="24" y="12"/>
                  </a:moveTo>
                  <a:cubicBezTo>
                    <a:pt x="17" y="12"/>
                    <a:pt x="12" y="17"/>
                    <a:pt x="12" y="24"/>
                  </a:cubicBezTo>
                  <a:cubicBezTo>
                    <a:pt x="12" y="30"/>
                    <a:pt x="17" y="36"/>
                    <a:pt x="24" y="36"/>
                  </a:cubicBezTo>
                  <a:cubicBezTo>
                    <a:pt x="30" y="36"/>
                    <a:pt x="36" y="30"/>
                    <a:pt x="36" y="24"/>
                  </a:cubicBezTo>
                  <a:cubicBezTo>
                    <a:pt x="36" y="17"/>
                    <a:pt x="30" y="12"/>
                    <a:pt x="24" y="12"/>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0" name="Google Shape;1550;p79"/>
            <p:cNvSpPr/>
            <p:nvPr/>
          </p:nvSpPr>
          <p:spPr>
            <a:xfrm>
              <a:off x="11161467" y="3155142"/>
              <a:ext cx="107876" cy="107876"/>
            </a:xfrm>
            <a:custGeom>
              <a:avLst/>
              <a:gdLst/>
              <a:ahLst/>
              <a:cxnLst/>
              <a:rect l="l" t="t" r="r" b="b"/>
              <a:pathLst>
                <a:path w="60" h="60" extrusionOk="0">
                  <a:moveTo>
                    <a:pt x="30" y="60"/>
                  </a:moveTo>
                  <a:cubicBezTo>
                    <a:pt x="14" y="60"/>
                    <a:pt x="0" y="47"/>
                    <a:pt x="0" y="30"/>
                  </a:cubicBezTo>
                  <a:cubicBezTo>
                    <a:pt x="0" y="14"/>
                    <a:pt x="14" y="0"/>
                    <a:pt x="30" y="0"/>
                  </a:cubicBezTo>
                  <a:cubicBezTo>
                    <a:pt x="47" y="0"/>
                    <a:pt x="60" y="14"/>
                    <a:pt x="60" y="30"/>
                  </a:cubicBezTo>
                  <a:cubicBezTo>
                    <a:pt x="60" y="47"/>
                    <a:pt x="47" y="60"/>
                    <a:pt x="30" y="60"/>
                  </a:cubicBezTo>
                  <a:close/>
                  <a:moveTo>
                    <a:pt x="30" y="12"/>
                  </a:moveTo>
                  <a:cubicBezTo>
                    <a:pt x="20" y="12"/>
                    <a:pt x="12" y="21"/>
                    <a:pt x="12" y="30"/>
                  </a:cubicBezTo>
                  <a:cubicBezTo>
                    <a:pt x="12" y="40"/>
                    <a:pt x="20" y="48"/>
                    <a:pt x="30" y="48"/>
                  </a:cubicBezTo>
                  <a:cubicBezTo>
                    <a:pt x="40" y="48"/>
                    <a:pt x="48" y="40"/>
                    <a:pt x="48" y="30"/>
                  </a:cubicBezTo>
                  <a:cubicBezTo>
                    <a:pt x="48" y="21"/>
                    <a:pt x="40" y="12"/>
                    <a:pt x="30" y="12"/>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80"/>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Data to knowledge | Decision Criteria</a:t>
            </a:r>
            <a:endParaRPr/>
          </a:p>
        </p:txBody>
      </p:sp>
      <p:pic>
        <p:nvPicPr>
          <p:cNvPr id="1556" name="Google Shape;1556;p80"/>
          <p:cNvPicPr preferRelativeResize="0"/>
          <p:nvPr/>
        </p:nvPicPr>
        <p:blipFill rotWithShape="1">
          <a:blip r:embed="rId3">
            <a:alphaModFix/>
          </a:blip>
          <a:srcRect/>
          <a:stretch/>
        </p:blipFill>
        <p:spPr>
          <a:xfrm>
            <a:off x="415600" y="1099456"/>
            <a:ext cx="7552742" cy="5573486"/>
          </a:xfrm>
          <a:prstGeom prst="rect">
            <a:avLst/>
          </a:prstGeom>
          <a:noFill/>
          <a:ln>
            <a:noFill/>
          </a:ln>
          <a:effectLst>
            <a:outerShdw blurRad="57150" dist="19050" dir="5400000" algn="bl" rotWithShape="0">
              <a:srgbClr val="000000">
                <a:alpha val="50000"/>
              </a:srgbClr>
            </a:outerShdw>
          </a:effectLst>
        </p:spPr>
      </p:pic>
      <p:sp>
        <p:nvSpPr>
          <p:cNvPr id="1557" name="Google Shape;1557;p80"/>
          <p:cNvSpPr/>
          <p:nvPr/>
        </p:nvSpPr>
        <p:spPr>
          <a:xfrm>
            <a:off x="8403772" y="2028189"/>
            <a:ext cx="3471600" cy="3425700"/>
          </a:xfrm>
          <a:prstGeom prst="rect">
            <a:avLst/>
          </a:prstGeom>
          <a:solidFill>
            <a:srgbClr val="FFFFFF"/>
          </a:solidFill>
          <a:ln w="9525" cap="flat" cmpd="sng">
            <a:solidFill>
              <a:srgbClr val="D8D8D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Roboto Condensed"/>
                <a:ea typeface="Roboto Condensed"/>
                <a:cs typeface="Roboto Condensed"/>
                <a:sym typeface="Roboto Condensed"/>
              </a:rPr>
              <a:t>This is an </a:t>
            </a:r>
            <a:r>
              <a:rPr lang="en-US" sz="1800" b="1" i="0" u="none" strike="noStrike" cap="none">
                <a:solidFill>
                  <a:srgbClr val="000000"/>
                </a:solidFill>
                <a:latin typeface="Roboto Condensed"/>
                <a:ea typeface="Roboto Condensed"/>
                <a:cs typeface="Roboto Condensed"/>
                <a:sym typeface="Roboto Condensed"/>
              </a:rPr>
              <a:t>initial decision criteria </a:t>
            </a:r>
            <a:r>
              <a:rPr lang="en-US" sz="1800" b="0" i="0" u="none" strike="noStrike" cap="none">
                <a:solidFill>
                  <a:srgbClr val="000000"/>
                </a:solidFill>
                <a:latin typeface="Roboto Condensed"/>
                <a:ea typeface="Roboto Condensed"/>
                <a:cs typeface="Roboto Condensed"/>
                <a:sym typeface="Roboto Condensed"/>
              </a:rPr>
              <a:t>to select the D2K pattern. However, based on the accuracy of the response, </a:t>
            </a:r>
            <a:r>
              <a:rPr lang="en-US" sz="1800" b="1" i="0" u="none" strike="noStrike" cap="none">
                <a:solidFill>
                  <a:srgbClr val="000000"/>
                </a:solidFill>
                <a:latin typeface="Roboto Condensed"/>
                <a:ea typeface="Roboto Condensed"/>
                <a:cs typeface="Roboto Condensed"/>
                <a:sym typeface="Roboto Condensed"/>
              </a:rPr>
              <a:t>multiple experiments with all the patterns</a:t>
            </a:r>
            <a:r>
              <a:rPr lang="en-US" sz="1800" b="0" i="0" u="none" strike="noStrike" cap="none">
                <a:solidFill>
                  <a:srgbClr val="000000"/>
                </a:solidFill>
                <a:latin typeface="Roboto Condensed"/>
                <a:ea typeface="Roboto Condensed"/>
                <a:cs typeface="Roboto Condensed"/>
                <a:sym typeface="Roboto Condensed"/>
              </a:rPr>
              <a:t> may need to be done to reach the goldilocks zone of cost , accuracy and latency</a:t>
            </a:r>
            <a:endParaRPr sz="1800" b="0" i="0" u="none" strike="noStrike" cap="none">
              <a:solidFill>
                <a:srgbClr val="000000"/>
              </a:solidFill>
              <a:latin typeface="Roboto Condensed"/>
              <a:ea typeface="Roboto Condensed"/>
              <a:cs typeface="Roboto Condensed"/>
              <a:sym typeface="Roboto Condensed"/>
            </a:endParaRPr>
          </a:p>
        </p:txBody>
      </p:sp>
      <p:sp>
        <p:nvSpPr>
          <p:cNvPr id="1558" name="Google Shape;1558;p80"/>
          <p:cNvSpPr/>
          <p:nvPr/>
        </p:nvSpPr>
        <p:spPr>
          <a:xfrm>
            <a:off x="441077" y="6297925"/>
            <a:ext cx="1620000" cy="368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u="sng">
                <a:solidFill>
                  <a:schemeClr val="hlink"/>
                </a:solidFill>
                <a:latin typeface="Roboto"/>
                <a:ea typeface="Roboto"/>
                <a:cs typeface="Roboto"/>
                <a:sym typeface="Roboto"/>
                <a:hlinkClick r:id="rId4"/>
              </a:rPr>
              <a:t>Go to Lucidchart</a:t>
            </a:r>
            <a:endParaRPr>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1563" name="Google Shape;1563;p81"/>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US" sz="4000">
                <a:solidFill>
                  <a:srgbClr val="000000"/>
                </a:solidFill>
              </a:rPr>
              <a:t>Managed RAG</a:t>
            </a:r>
            <a:endParaRPr sz="2400"/>
          </a:p>
        </p:txBody>
      </p:sp>
      <p:pic>
        <p:nvPicPr>
          <p:cNvPr id="1564" name="Google Shape;1564;p81"/>
          <p:cNvPicPr preferRelativeResize="0"/>
          <p:nvPr/>
        </p:nvPicPr>
        <p:blipFill rotWithShape="1">
          <a:blip r:embed="rId3">
            <a:alphaModFix/>
          </a:blip>
          <a:srcRect/>
          <a:stretch/>
        </p:blipFill>
        <p:spPr>
          <a:xfrm>
            <a:off x="1078158" y="825500"/>
            <a:ext cx="5207100" cy="5207100"/>
          </a:xfrm>
          <a:prstGeom prst="ellipse">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68"/>
        <p:cNvGrpSpPr/>
        <p:nvPr/>
      </p:nvGrpSpPr>
      <p:grpSpPr>
        <a:xfrm>
          <a:off x="0" y="0"/>
          <a:ext cx="0" cy="0"/>
          <a:chOff x="0" y="0"/>
          <a:chExt cx="0" cy="0"/>
        </a:xfrm>
      </p:grpSpPr>
      <p:sp>
        <p:nvSpPr>
          <p:cNvPr id="1569" name="Google Shape;1569;p82"/>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Data to knowledge | Gemini Enterprise - Managed RAG</a:t>
            </a:r>
            <a:endParaRPr/>
          </a:p>
        </p:txBody>
      </p:sp>
      <p:sp>
        <p:nvSpPr>
          <p:cNvPr id="1570" name="Google Shape;1570;p82"/>
          <p:cNvSpPr/>
          <p:nvPr/>
        </p:nvSpPr>
        <p:spPr>
          <a:xfrm>
            <a:off x="5111187" y="1881306"/>
            <a:ext cx="6547200" cy="1088700"/>
          </a:xfrm>
          <a:prstGeom prst="rect">
            <a:avLst/>
          </a:prstGeom>
          <a:solidFill>
            <a:srgbClr val="FFFFFF"/>
          </a:solidFill>
          <a:ln w="9525" cap="flat" cmpd="sng">
            <a:solidFill>
              <a:srgbClr val="D8E6FC"/>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This pattern is a </a:t>
            </a:r>
            <a:r>
              <a:rPr lang="en-US" sz="1200" b="1" i="0" u="none" strike="noStrike" cap="none">
                <a:solidFill>
                  <a:srgbClr val="000000"/>
                </a:solidFill>
                <a:latin typeface="Roboto Condensed"/>
                <a:ea typeface="Roboto Condensed"/>
                <a:cs typeface="Roboto Condensed"/>
                <a:sym typeface="Roboto Condensed"/>
              </a:rPr>
              <a:t>fully managed RAG solution</a:t>
            </a:r>
            <a:r>
              <a:rPr lang="en-US" sz="1200" b="0" i="0" u="none" strike="noStrike" cap="none">
                <a:solidFill>
                  <a:srgbClr val="000000"/>
                </a:solidFill>
                <a:latin typeface="Roboto Condensed"/>
                <a:ea typeface="Roboto Condensed"/>
                <a:cs typeface="Roboto Condensed"/>
                <a:sym typeface="Roboto Condensed"/>
              </a:rPr>
              <a:t> which is a no-code and configuration driven approach to access 3rd party or Google data sources either through data federation or data ingestion. Built in data connectors allows to bring in the data (ingestion) or the identity data such as roles, permissions or users (federation) into the managed data store of Gemini Enterprise. The manage data store also provides semantic retrieval services to retrieve contextual data based on user query</a:t>
            </a:r>
            <a:endParaRPr sz="1200" b="0" i="0" u="none" strike="noStrike" cap="none">
              <a:solidFill>
                <a:srgbClr val="000000"/>
              </a:solidFill>
              <a:latin typeface="Roboto Condensed"/>
              <a:ea typeface="Roboto Condensed"/>
              <a:cs typeface="Roboto Condensed"/>
              <a:sym typeface="Roboto Condensed"/>
            </a:endParaRPr>
          </a:p>
        </p:txBody>
      </p:sp>
      <p:sp>
        <p:nvSpPr>
          <p:cNvPr id="1571" name="Google Shape;1571;p82"/>
          <p:cNvSpPr/>
          <p:nvPr/>
        </p:nvSpPr>
        <p:spPr>
          <a:xfrm>
            <a:off x="4649587" y="3263706"/>
            <a:ext cx="303300" cy="3165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Roboto Condensed"/>
                <a:ea typeface="Roboto Condensed"/>
                <a:cs typeface="Roboto Condensed"/>
                <a:sym typeface="Roboto Condensed"/>
              </a:rPr>
              <a:t>1</a:t>
            </a:r>
            <a:endParaRPr sz="1200" b="1" i="0" u="none" strike="noStrike" cap="none">
              <a:solidFill>
                <a:schemeClr val="dk1"/>
              </a:solidFill>
              <a:latin typeface="Roboto Condensed"/>
              <a:ea typeface="Roboto Condensed"/>
              <a:cs typeface="Roboto Condensed"/>
              <a:sym typeface="Roboto Condensed"/>
            </a:endParaRPr>
          </a:p>
        </p:txBody>
      </p:sp>
      <p:sp>
        <p:nvSpPr>
          <p:cNvPr id="1572" name="Google Shape;1572;p82"/>
          <p:cNvSpPr/>
          <p:nvPr/>
        </p:nvSpPr>
        <p:spPr>
          <a:xfrm>
            <a:off x="5111187" y="3184581"/>
            <a:ext cx="6547200" cy="455100"/>
          </a:xfrm>
          <a:prstGeom prst="rect">
            <a:avLst/>
          </a:prstGeom>
          <a:solidFill>
            <a:srgbClr val="FFFFFF"/>
          </a:solidFill>
          <a:ln w="9525" cap="flat" cmpd="sng">
            <a:solidFill>
              <a:srgbClr val="D8E6F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Platform support team configures the required data sources based on user requirements</a:t>
            </a:r>
            <a:endParaRPr sz="1200" b="0" i="0" u="none" strike="noStrike" cap="none">
              <a:solidFill>
                <a:srgbClr val="000000"/>
              </a:solidFill>
              <a:latin typeface="Roboto Condensed"/>
              <a:ea typeface="Roboto Condensed"/>
              <a:cs typeface="Roboto Condensed"/>
              <a:sym typeface="Roboto Condensed"/>
            </a:endParaRPr>
          </a:p>
        </p:txBody>
      </p:sp>
      <p:sp>
        <p:nvSpPr>
          <p:cNvPr id="1573" name="Google Shape;1573;p82"/>
          <p:cNvSpPr/>
          <p:nvPr/>
        </p:nvSpPr>
        <p:spPr>
          <a:xfrm>
            <a:off x="4649587" y="3819209"/>
            <a:ext cx="303300" cy="3165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Roboto Condensed"/>
                <a:ea typeface="Roboto Condensed"/>
                <a:cs typeface="Roboto Condensed"/>
                <a:sym typeface="Roboto Condensed"/>
              </a:rPr>
              <a:t>2</a:t>
            </a:r>
            <a:endParaRPr sz="1200" b="1" i="0" u="none" strike="noStrike" cap="none">
              <a:solidFill>
                <a:schemeClr val="dk1"/>
              </a:solidFill>
              <a:latin typeface="Roboto Condensed"/>
              <a:ea typeface="Roboto Condensed"/>
              <a:cs typeface="Roboto Condensed"/>
              <a:sym typeface="Roboto Condensed"/>
            </a:endParaRPr>
          </a:p>
        </p:txBody>
      </p:sp>
      <p:sp>
        <p:nvSpPr>
          <p:cNvPr id="1574" name="Google Shape;1574;p82"/>
          <p:cNvSpPr/>
          <p:nvPr/>
        </p:nvSpPr>
        <p:spPr>
          <a:xfrm>
            <a:off x="5111187" y="3740084"/>
            <a:ext cx="6547200" cy="455100"/>
          </a:xfrm>
          <a:prstGeom prst="rect">
            <a:avLst/>
          </a:prstGeom>
          <a:solidFill>
            <a:srgbClr val="FFFFFF"/>
          </a:solidFill>
          <a:ln w="9525" cap="flat" cmpd="sng">
            <a:solidFill>
              <a:srgbClr val="D8E6F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Platform support team configures model armor guardrails for input and output moderation</a:t>
            </a:r>
            <a:endParaRPr sz="1200" b="0" i="0" u="none" strike="noStrike" cap="none">
              <a:solidFill>
                <a:srgbClr val="000000"/>
              </a:solidFill>
              <a:latin typeface="Roboto Condensed"/>
              <a:ea typeface="Roboto Condensed"/>
              <a:cs typeface="Roboto Condensed"/>
              <a:sym typeface="Roboto Condensed"/>
            </a:endParaRPr>
          </a:p>
        </p:txBody>
      </p:sp>
      <p:sp>
        <p:nvSpPr>
          <p:cNvPr id="1575" name="Google Shape;1575;p82"/>
          <p:cNvSpPr/>
          <p:nvPr/>
        </p:nvSpPr>
        <p:spPr>
          <a:xfrm>
            <a:off x="4642333" y="4374712"/>
            <a:ext cx="303300" cy="3165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Roboto Condensed"/>
                <a:ea typeface="Roboto Condensed"/>
                <a:cs typeface="Roboto Condensed"/>
                <a:sym typeface="Roboto Condensed"/>
              </a:rPr>
              <a:t>3</a:t>
            </a:r>
            <a:endParaRPr sz="1200" b="1" i="0" u="none" strike="noStrike" cap="none">
              <a:solidFill>
                <a:schemeClr val="dk1"/>
              </a:solidFill>
              <a:latin typeface="Roboto Condensed"/>
              <a:ea typeface="Roboto Condensed"/>
              <a:cs typeface="Roboto Condensed"/>
              <a:sym typeface="Roboto Condensed"/>
            </a:endParaRPr>
          </a:p>
        </p:txBody>
      </p:sp>
      <p:sp>
        <p:nvSpPr>
          <p:cNvPr id="1576" name="Google Shape;1576;p82"/>
          <p:cNvSpPr/>
          <p:nvPr/>
        </p:nvSpPr>
        <p:spPr>
          <a:xfrm>
            <a:off x="5111187" y="4295587"/>
            <a:ext cx="6547200" cy="455100"/>
          </a:xfrm>
          <a:prstGeom prst="rect">
            <a:avLst/>
          </a:prstGeom>
          <a:solidFill>
            <a:srgbClr val="FFFFFF"/>
          </a:solidFill>
          <a:ln w="9525" cap="flat" cmpd="sng">
            <a:solidFill>
              <a:srgbClr val="D8E6F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Data is automatically ingested or federated in the managed data store</a:t>
            </a:r>
            <a:endParaRPr sz="1200" b="0" i="0" u="none" strike="noStrike" cap="none">
              <a:solidFill>
                <a:srgbClr val="000000"/>
              </a:solidFill>
              <a:latin typeface="Roboto Condensed"/>
              <a:ea typeface="Roboto Condensed"/>
              <a:cs typeface="Roboto Condensed"/>
              <a:sym typeface="Roboto Condensed"/>
            </a:endParaRPr>
          </a:p>
        </p:txBody>
      </p:sp>
      <p:sp>
        <p:nvSpPr>
          <p:cNvPr id="1577" name="Google Shape;1577;p82"/>
          <p:cNvSpPr/>
          <p:nvPr/>
        </p:nvSpPr>
        <p:spPr>
          <a:xfrm>
            <a:off x="4649587" y="4999521"/>
            <a:ext cx="303300" cy="3165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Roboto Condensed"/>
                <a:ea typeface="Roboto Condensed"/>
                <a:cs typeface="Roboto Condensed"/>
                <a:sym typeface="Roboto Condensed"/>
              </a:rPr>
              <a:t>4</a:t>
            </a:r>
            <a:endParaRPr sz="1200" b="1" i="0" u="none" strike="noStrike" cap="none">
              <a:solidFill>
                <a:schemeClr val="dk1"/>
              </a:solidFill>
              <a:latin typeface="Roboto Condensed"/>
              <a:ea typeface="Roboto Condensed"/>
              <a:cs typeface="Roboto Condensed"/>
              <a:sym typeface="Roboto Condensed"/>
            </a:endParaRPr>
          </a:p>
        </p:txBody>
      </p:sp>
      <p:sp>
        <p:nvSpPr>
          <p:cNvPr id="1578" name="Google Shape;1578;p82"/>
          <p:cNvSpPr/>
          <p:nvPr/>
        </p:nvSpPr>
        <p:spPr>
          <a:xfrm>
            <a:off x="5112639" y="4851090"/>
            <a:ext cx="6547200" cy="455100"/>
          </a:xfrm>
          <a:prstGeom prst="rect">
            <a:avLst/>
          </a:prstGeom>
          <a:solidFill>
            <a:srgbClr val="FFFFFF"/>
          </a:solidFill>
          <a:ln w="9525" cap="flat" cmpd="sng">
            <a:solidFill>
              <a:srgbClr val="D8E6F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The solution is wrapped as a web app and exposed to user to talk to the data</a:t>
            </a:r>
            <a:endParaRPr sz="1200" b="0" i="0" u="none" strike="noStrike" cap="none">
              <a:solidFill>
                <a:srgbClr val="000000"/>
              </a:solidFill>
              <a:latin typeface="Roboto Condensed"/>
              <a:ea typeface="Roboto Condensed"/>
              <a:cs typeface="Roboto Condensed"/>
              <a:sym typeface="Roboto Condensed"/>
            </a:endParaRPr>
          </a:p>
        </p:txBody>
      </p:sp>
      <p:pic>
        <p:nvPicPr>
          <p:cNvPr id="1579" name="Google Shape;1579;p82"/>
          <p:cNvPicPr preferRelativeResize="0"/>
          <p:nvPr/>
        </p:nvPicPr>
        <p:blipFill rotWithShape="1">
          <a:blip r:embed="rId3">
            <a:alphaModFix/>
          </a:blip>
          <a:srcRect/>
          <a:stretch/>
        </p:blipFill>
        <p:spPr>
          <a:xfrm>
            <a:off x="152400" y="1055075"/>
            <a:ext cx="4305362" cy="5358452"/>
          </a:xfrm>
          <a:prstGeom prst="rect">
            <a:avLst/>
          </a:prstGeom>
          <a:noFill/>
          <a:ln>
            <a:noFill/>
          </a:ln>
          <a:effectLst>
            <a:outerShdw blurRad="57150" dist="19050" dir="5400000" algn="bl" rotWithShape="0">
              <a:srgbClr val="000000">
                <a:alpha val="49800"/>
              </a:srgbClr>
            </a:outerShdw>
          </a:effectLst>
        </p:spPr>
      </p:pic>
      <p:sp>
        <p:nvSpPr>
          <p:cNvPr id="1580" name="Google Shape;1580;p82"/>
          <p:cNvSpPr/>
          <p:nvPr/>
        </p:nvSpPr>
        <p:spPr>
          <a:xfrm>
            <a:off x="4652000" y="5958325"/>
            <a:ext cx="1752600" cy="455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u="sng">
                <a:solidFill>
                  <a:schemeClr val="hlink"/>
                </a:solidFill>
                <a:latin typeface="Roboto"/>
                <a:ea typeface="Roboto"/>
                <a:cs typeface="Roboto"/>
                <a:sym typeface="Roboto"/>
                <a:hlinkClick r:id="rId4"/>
              </a:rPr>
              <a:t>Go to Lucidchart</a:t>
            </a:r>
            <a:endParaRPr>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p83"/>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US" sz="4000">
                <a:solidFill>
                  <a:srgbClr val="000000"/>
                </a:solidFill>
              </a:rPr>
              <a:t>Custom RAG</a:t>
            </a:r>
            <a:endParaRPr sz="2400"/>
          </a:p>
        </p:txBody>
      </p:sp>
      <p:pic>
        <p:nvPicPr>
          <p:cNvPr id="1586" name="Google Shape;1586;p83"/>
          <p:cNvPicPr preferRelativeResize="0"/>
          <p:nvPr/>
        </p:nvPicPr>
        <p:blipFill rotWithShape="1">
          <a:blip r:embed="rId3">
            <a:alphaModFix/>
          </a:blip>
          <a:srcRect/>
          <a:stretch/>
        </p:blipFill>
        <p:spPr>
          <a:xfrm>
            <a:off x="1078158" y="825500"/>
            <a:ext cx="5207100" cy="5207100"/>
          </a:xfrm>
          <a:prstGeom prst="ellipse">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sp>
        <p:nvSpPr>
          <p:cNvPr id="1591" name="Google Shape;1591;p84"/>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Knowledge Layer | Data to Knowledge | Logical Architecture</a:t>
            </a:r>
            <a:endParaRPr/>
          </a:p>
        </p:txBody>
      </p:sp>
      <p:sp>
        <p:nvSpPr>
          <p:cNvPr id="1592" name="Google Shape;1592;p84"/>
          <p:cNvSpPr txBox="1"/>
          <p:nvPr/>
        </p:nvSpPr>
        <p:spPr>
          <a:xfrm>
            <a:off x="7210251" y="1111076"/>
            <a:ext cx="4352400" cy="4155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Condensed"/>
                <a:ea typeface="Roboto Condensed"/>
                <a:cs typeface="Roboto Condensed"/>
                <a:sym typeface="Roboto Condensed"/>
              </a:rPr>
              <a:t>User logs on through the experience layer which can be either a web or a mobile channel</a:t>
            </a:r>
            <a:endParaRPr/>
          </a:p>
        </p:txBody>
      </p:sp>
      <p:sp>
        <p:nvSpPr>
          <p:cNvPr id="1593" name="Google Shape;1593;p84"/>
          <p:cNvSpPr txBox="1"/>
          <p:nvPr/>
        </p:nvSpPr>
        <p:spPr>
          <a:xfrm>
            <a:off x="7210251" y="4609462"/>
            <a:ext cx="4352400" cy="415500"/>
          </a:xfrm>
          <a:prstGeom prst="rect">
            <a:avLst/>
          </a:prstGeom>
          <a:noFill/>
          <a:ln w="9525" cap="flat" cmpd="sng">
            <a:solidFill>
              <a:srgbClr val="F7CED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Condensed"/>
                <a:ea typeface="Roboto Condensed"/>
                <a:cs typeface="Roboto Condensed"/>
                <a:sym typeface="Roboto Condensed"/>
              </a:rPr>
              <a:t>Data Onboarding process extracts, chunks and contextualizes the raw data for AI consumption</a:t>
            </a:r>
            <a:endParaRPr/>
          </a:p>
        </p:txBody>
      </p:sp>
      <p:sp>
        <p:nvSpPr>
          <p:cNvPr id="1594" name="Google Shape;1594;p84"/>
          <p:cNvSpPr/>
          <p:nvPr/>
        </p:nvSpPr>
        <p:spPr>
          <a:xfrm>
            <a:off x="6984233" y="1228703"/>
            <a:ext cx="183000" cy="183000"/>
          </a:xfrm>
          <a:prstGeom prst="ellipse">
            <a:avLst/>
          </a:prstGeom>
          <a:solidFill>
            <a:srgbClr val="FFF7A1"/>
          </a:solidFill>
          <a:ln w="19050" cap="flat" cmpd="sng">
            <a:solidFill>
              <a:srgbClr val="A5A5A5"/>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Roboto Condensed"/>
                <a:ea typeface="Roboto Condensed"/>
                <a:cs typeface="Roboto Condensed"/>
                <a:sym typeface="Roboto Condensed"/>
              </a:rPr>
              <a:t>1</a:t>
            </a:r>
            <a:endParaRPr sz="900" b="1" i="0" u="none" strike="noStrike" cap="none">
              <a:solidFill>
                <a:schemeClr val="dk1"/>
              </a:solidFill>
              <a:latin typeface="Roboto Condensed"/>
              <a:ea typeface="Roboto Condensed"/>
              <a:cs typeface="Roboto Condensed"/>
              <a:sym typeface="Roboto Condensed"/>
            </a:endParaRPr>
          </a:p>
        </p:txBody>
      </p:sp>
      <p:sp>
        <p:nvSpPr>
          <p:cNvPr id="1595" name="Google Shape;1595;p84"/>
          <p:cNvSpPr/>
          <p:nvPr/>
        </p:nvSpPr>
        <p:spPr>
          <a:xfrm>
            <a:off x="6984233" y="2941323"/>
            <a:ext cx="183000" cy="183000"/>
          </a:xfrm>
          <a:prstGeom prst="ellipse">
            <a:avLst/>
          </a:prstGeom>
          <a:solidFill>
            <a:srgbClr val="FFF7A1"/>
          </a:solidFill>
          <a:ln w="19050" cap="flat" cmpd="sng">
            <a:solidFill>
              <a:srgbClr val="A5A5A5"/>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Roboto Condensed"/>
                <a:ea typeface="Roboto Condensed"/>
                <a:cs typeface="Roboto Condensed"/>
                <a:sym typeface="Roboto Condensed"/>
              </a:rPr>
              <a:t>3</a:t>
            </a:r>
            <a:endParaRPr sz="900" b="1" i="0" u="none" strike="noStrike" cap="none">
              <a:solidFill>
                <a:schemeClr val="dk1"/>
              </a:solidFill>
              <a:latin typeface="Roboto Condensed"/>
              <a:ea typeface="Roboto Condensed"/>
              <a:cs typeface="Roboto Condensed"/>
              <a:sym typeface="Roboto Condensed"/>
            </a:endParaRPr>
          </a:p>
        </p:txBody>
      </p:sp>
      <p:sp>
        <p:nvSpPr>
          <p:cNvPr id="1596" name="Google Shape;1596;p84"/>
          <p:cNvSpPr/>
          <p:nvPr/>
        </p:nvSpPr>
        <p:spPr>
          <a:xfrm>
            <a:off x="6984233" y="3470438"/>
            <a:ext cx="183000" cy="183000"/>
          </a:xfrm>
          <a:prstGeom prst="ellipse">
            <a:avLst/>
          </a:prstGeom>
          <a:solidFill>
            <a:srgbClr val="FFF7A1"/>
          </a:solidFill>
          <a:ln w="19050" cap="flat" cmpd="sng">
            <a:solidFill>
              <a:srgbClr val="A5A5A5"/>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Roboto Condensed"/>
                <a:ea typeface="Roboto Condensed"/>
                <a:cs typeface="Roboto Condensed"/>
                <a:sym typeface="Roboto Condensed"/>
              </a:rPr>
              <a:t>4</a:t>
            </a:r>
            <a:endParaRPr sz="900" b="1" i="0" u="none" strike="noStrike" cap="none">
              <a:solidFill>
                <a:schemeClr val="dk1"/>
              </a:solidFill>
              <a:latin typeface="Roboto Condensed"/>
              <a:ea typeface="Roboto Condensed"/>
              <a:cs typeface="Roboto Condensed"/>
              <a:sym typeface="Roboto Condensed"/>
            </a:endParaRPr>
          </a:p>
        </p:txBody>
      </p:sp>
      <p:sp>
        <p:nvSpPr>
          <p:cNvPr id="1597" name="Google Shape;1597;p84"/>
          <p:cNvSpPr/>
          <p:nvPr/>
        </p:nvSpPr>
        <p:spPr>
          <a:xfrm>
            <a:off x="6984233" y="3861598"/>
            <a:ext cx="183000" cy="183000"/>
          </a:xfrm>
          <a:prstGeom prst="ellipse">
            <a:avLst/>
          </a:prstGeom>
          <a:solidFill>
            <a:srgbClr val="FFF7A1"/>
          </a:solidFill>
          <a:ln w="19050" cap="flat" cmpd="sng">
            <a:solidFill>
              <a:srgbClr val="A5A5A5"/>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Roboto Condensed"/>
                <a:ea typeface="Roboto Condensed"/>
                <a:cs typeface="Roboto Condensed"/>
                <a:sym typeface="Roboto Condensed"/>
              </a:rPr>
              <a:t>5</a:t>
            </a:r>
            <a:endParaRPr sz="900" b="1" i="0" u="none" strike="noStrike" cap="none">
              <a:solidFill>
                <a:schemeClr val="dk1"/>
              </a:solidFill>
              <a:latin typeface="Roboto Condensed"/>
              <a:ea typeface="Roboto Condensed"/>
              <a:cs typeface="Roboto Condensed"/>
              <a:sym typeface="Roboto Condensed"/>
            </a:endParaRPr>
          </a:p>
        </p:txBody>
      </p:sp>
      <p:sp>
        <p:nvSpPr>
          <p:cNvPr id="1598" name="Google Shape;1598;p84"/>
          <p:cNvSpPr/>
          <p:nvPr/>
        </p:nvSpPr>
        <p:spPr>
          <a:xfrm>
            <a:off x="6984233" y="4245456"/>
            <a:ext cx="183000" cy="183000"/>
          </a:xfrm>
          <a:prstGeom prst="ellipse">
            <a:avLst/>
          </a:prstGeom>
          <a:solidFill>
            <a:srgbClr val="FFF7A1"/>
          </a:solidFill>
          <a:ln w="19050" cap="flat" cmpd="sng">
            <a:solidFill>
              <a:srgbClr val="A5A5A5"/>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Roboto Condensed"/>
                <a:ea typeface="Roboto Condensed"/>
                <a:cs typeface="Roboto Condensed"/>
                <a:sym typeface="Roboto Condensed"/>
              </a:rPr>
              <a:t>6</a:t>
            </a:r>
            <a:endParaRPr sz="900" b="1" i="0" u="none" strike="noStrike" cap="none">
              <a:solidFill>
                <a:schemeClr val="dk1"/>
              </a:solidFill>
              <a:latin typeface="Roboto Condensed"/>
              <a:ea typeface="Roboto Condensed"/>
              <a:cs typeface="Roboto Condensed"/>
              <a:sym typeface="Roboto Condensed"/>
            </a:endParaRPr>
          </a:p>
        </p:txBody>
      </p:sp>
      <p:sp>
        <p:nvSpPr>
          <p:cNvPr id="1599" name="Google Shape;1599;p84"/>
          <p:cNvSpPr/>
          <p:nvPr/>
        </p:nvSpPr>
        <p:spPr>
          <a:xfrm>
            <a:off x="6984233" y="4759811"/>
            <a:ext cx="183000" cy="183000"/>
          </a:xfrm>
          <a:prstGeom prst="ellipse">
            <a:avLst/>
          </a:prstGeom>
          <a:solidFill>
            <a:srgbClr val="008A0E"/>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900" b="1" i="0" u="none" strike="noStrike" cap="none">
                <a:solidFill>
                  <a:srgbClr val="FFFFFF"/>
                </a:solidFill>
                <a:latin typeface="Roboto Condensed"/>
                <a:ea typeface="Roboto Condensed"/>
                <a:cs typeface="Roboto Condensed"/>
                <a:sym typeface="Roboto Condensed"/>
              </a:rPr>
              <a:t>1</a:t>
            </a:r>
            <a:endParaRPr sz="900" b="0" i="0" u="none" strike="noStrike" cap="none">
              <a:solidFill>
                <a:srgbClr val="FFFFFF"/>
              </a:solidFill>
              <a:latin typeface="Roboto Condensed"/>
              <a:ea typeface="Roboto Condensed"/>
              <a:cs typeface="Roboto Condensed"/>
              <a:sym typeface="Roboto Condensed"/>
            </a:endParaRPr>
          </a:p>
        </p:txBody>
      </p:sp>
      <p:sp>
        <p:nvSpPr>
          <p:cNvPr id="1600" name="Google Shape;1600;p84"/>
          <p:cNvSpPr/>
          <p:nvPr/>
        </p:nvSpPr>
        <p:spPr>
          <a:xfrm>
            <a:off x="6984233" y="5131285"/>
            <a:ext cx="183000" cy="183000"/>
          </a:xfrm>
          <a:prstGeom prst="ellipse">
            <a:avLst/>
          </a:prstGeom>
          <a:solidFill>
            <a:srgbClr val="008A0E"/>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900" b="1" i="0" u="none" strike="noStrike" cap="none">
                <a:solidFill>
                  <a:srgbClr val="FFFFFF"/>
                </a:solidFill>
                <a:latin typeface="Roboto Condensed"/>
                <a:ea typeface="Roboto Condensed"/>
                <a:cs typeface="Roboto Condensed"/>
                <a:sym typeface="Roboto Condensed"/>
              </a:rPr>
              <a:t>2</a:t>
            </a:r>
            <a:endParaRPr sz="900" b="0" i="0" u="none" strike="noStrike" cap="none">
              <a:solidFill>
                <a:srgbClr val="FFFFFF"/>
              </a:solidFill>
              <a:latin typeface="Roboto Condensed"/>
              <a:ea typeface="Roboto Condensed"/>
              <a:cs typeface="Roboto Condensed"/>
              <a:sym typeface="Roboto Condensed"/>
            </a:endParaRPr>
          </a:p>
        </p:txBody>
      </p:sp>
      <p:sp>
        <p:nvSpPr>
          <p:cNvPr id="1601" name="Google Shape;1601;p84"/>
          <p:cNvSpPr/>
          <p:nvPr/>
        </p:nvSpPr>
        <p:spPr>
          <a:xfrm>
            <a:off x="6984233" y="5442601"/>
            <a:ext cx="183000" cy="183000"/>
          </a:xfrm>
          <a:prstGeom prst="ellipse">
            <a:avLst/>
          </a:prstGeom>
          <a:solidFill>
            <a:srgbClr val="008A0E"/>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900" b="1" i="0" u="none" strike="noStrike" cap="none">
                <a:solidFill>
                  <a:srgbClr val="FFFFFF"/>
                </a:solidFill>
                <a:latin typeface="Roboto Condensed"/>
                <a:ea typeface="Roboto Condensed"/>
                <a:cs typeface="Roboto Condensed"/>
                <a:sym typeface="Roboto Condensed"/>
              </a:rPr>
              <a:t>3</a:t>
            </a:r>
            <a:endParaRPr sz="900" b="0" i="0" u="none" strike="noStrike" cap="none">
              <a:solidFill>
                <a:srgbClr val="FFFFFF"/>
              </a:solidFill>
              <a:latin typeface="Roboto Condensed"/>
              <a:ea typeface="Roboto Condensed"/>
              <a:cs typeface="Roboto Condensed"/>
              <a:sym typeface="Roboto Condensed"/>
            </a:endParaRPr>
          </a:p>
        </p:txBody>
      </p:sp>
      <p:sp>
        <p:nvSpPr>
          <p:cNvPr id="1602" name="Google Shape;1602;p84"/>
          <p:cNvSpPr/>
          <p:nvPr/>
        </p:nvSpPr>
        <p:spPr>
          <a:xfrm>
            <a:off x="6984233" y="5834928"/>
            <a:ext cx="183000" cy="183000"/>
          </a:xfrm>
          <a:prstGeom prst="ellipse">
            <a:avLst/>
          </a:prstGeom>
          <a:solidFill>
            <a:srgbClr val="008A0E"/>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900" b="1" i="0" u="none" strike="noStrike" cap="none">
                <a:solidFill>
                  <a:srgbClr val="FFFFFF"/>
                </a:solidFill>
                <a:latin typeface="Roboto Condensed"/>
                <a:ea typeface="Roboto Condensed"/>
                <a:cs typeface="Roboto Condensed"/>
                <a:sym typeface="Roboto Condensed"/>
              </a:rPr>
              <a:t>4</a:t>
            </a:r>
            <a:endParaRPr sz="900" b="0" i="0" u="none" strike="noStrike" cap="none">
              <a:solidFill>
                <a:srgbClr val="FFFFFF"/>
              </a:solidFill>
              <a:latin typeface="Roboto Condensed"/>
              <a:ea typeface="Roboto Condensed"/>
              <a:cs typeface="Roboto Condensed"/>
              <a:sym typeface="Roboto Condensed"/>
            </a:endParaRPr>
          </a:p>
        </p:txBody>
      </p:sp>
      <p:sp>
        <p:nvSpPr>
          <p:cNvPr id="1603" name="Google Shape;1603;p84"/>
          <p:cNvSpPr/>
          <p:nvPr/>
        </p:nvSpPr>
        <p:spPr>
          <a:xfrm>
            <a:off x="6984233" y="1807307"/>
            <a:ext cx="183000" cy="183000"/>
          </a:xfrm>
          <a:prstGeom prst="ellipse">
            <a:avLst/>
          </a:prstGeom>
          <a:solidFill>
            <a:srgbClr val="FFF7A1"/>
          </a:solidFill>
          <a:ln w="19050" cap="flat" cmpd="sng">
            <a:solidFill>
              <a:srgbClr val="A5A5A5"/>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endParaRPr sz="500" b="1" i="0" u="none" strike="noStrike" cap="none">
              <a:solidFill>
                <a:schemeClr val="dk1"/>
              </a:solidFill>
              <a:latin typeface="Roboto Condensed"/>
              <a:ea typeface="Roboto Condensed"/>
              <a:cs typeface="Roboto Condensed"/>
              <a:sym typeface="Roboto Condensed"/>
            </a:endParaRPr>
          </a:p>
        </p:txBody>
      </p:sp>
      <p:sp>
        <p:nvSpPr>
          <p:cNvPr id="1604" name="Google Shape;1604;p84"/>
          <p:cNvSpPr/>
          <p:nvPr/>
        </p:nvSpPr>
        <p:spPr>
          <a:xfrm>
            <a:off x="6984233" y="2256576"/>
            <a:ext cx="183000" cy="183000"/>
          </a:xfrm>
          <a:prstGeom prst="ellipse">
            <a:avLst/>
          </a:prstGeom>
          <a:solidFill>
            <a:srgbClr val="FFF7A1"/>
          </a:solidFill>
          <a:ln w="19050" cap="flat" cmpd="sng">
            <a:solidFill>
              <a:srgbClr val="A5A5A5"/>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endParaRPr sz="900" b="1" i="0" u="none" strike="noStrike" cap="none">
              <a:solidFill>
                <a:schemeClr val="dk1"/>
              </a:solidFill>
              <a:latin typeface="Roboto Condensed"/>
              <a:ea typeface="Roboto Condensed"/>
              <a:cs typeface="Roboto Condensed"/>
              <a:sym typeface="Roboto Condensed"/>
            </a:endParaRPr>
          </a:p>
        </p:txBody>
      </p:sp>
      <p:sp>
        <p:nvSpPr>
          <p:cNvPr id="1605" name="Google Shape;1605;p84"/>
          <p:cNvSpPr txBox="1"/>
          <p:nvPr/>
        </p:nvSpPr>
        <p:spPr>
          <a:xfrm>
            <a:off x="7210251" y="5089934"/>
            <a:ext cx="4352400" cy="253800"/>
          </a:xfrm>
          <a:prstGeom prst="rect">
            <a:avLst/>
          </a:prstGeom>
          <a:noFill/>
          <a:ln w="9525" cap="flat" cmpd="sng">
            <a:solidFill>
              <a:srgbClr val="F7CED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Condensed"/>
                <a:ea typeface="Roboto Condensed"/>
                <a:cs typeface="Roboto Condensed"/>
                <a:sym typeface="Roboto Condensed"/>
              </a:rPr>
              <a:t>Knowledge Ingestion process embeds the contextualized data</a:t>
            </a:r>
            <a:endParaRPr/>
          </a:p>
        </p:txBody>
      </p:sp>
      <p:sp>
        <p:nvSpPr>
          <p:cNvPr id="1606" name="Google Shape;1606;p84"/>
          <p:cNvSpPr txBox="1"/>
          <p:nvPr/>
        </p:nvSpPr>
        <p:spPr>
          <a:xfrm>
            <a:off x="7210251" y="5401129"/>
            <a:ext cx="4352400" cy="253800"/>
          </a:xfrm>
          <a:prstGeom prst="rect">
            <a:avLst/>
          </a:prstGeom>
          <a:noFill/>
          <a:ln w="9525" cap="flat" cmpd="sng">
            <a:solidFill>
              <a:srgbClr val="F7CED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Condensed"/>
                <a:ea typeface="Roboto Condensed"/>
                <a:cs typeface="Roboto Condensed"/>
                <a:sym typeface="Roboto Condensed"/>
              </a:rPr>
              <a:t>The embedded and contextualized data is stored in a vector or a Graph store</a:t>
            </a:r>
            <a:endParaRPr/>
          </a:p>
        </p:txBody>
      </p:sp>
      <p:sp>
        <p:nvSpPr>
          <p:cNvPr id="1607" name="Google Shape;1607;p84"/>
          <p:cNvSpPr txBox="1"/>
          <p:nvPr/>
        </p:nvSpPr>
        <p:spPr>
          <a:xfrm>
            <a:off x="7210251" y="5704631"/>
            <a:ext cx="4352400" cy="415500"/>
          </a:xfrm>
          <a:prstGeom prst="rect">
            <a:avLst/>
          </a:prstGeom>
          <a:noFill/>
          <a:ln w="9525" cap="flat" cmpd="sng">
            <a:solidFill>
              <a:srgbClr val="F7CED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Condensed"/>
                <a:ea typeface="Roboto Condensed"/>
                <a:cs typeface="Roboto Condensed"/>
                <a:sym typeface="Roboto Condensed"/>
              </a:rPr>
              <a:t>The ingested contextualized data (knowledge) is exposed in the serving layer through knowledge retrieval process</a:t>
            </a:r>
            <a:endParaRPr/>
          </a:p>
        </p:txBody>
      </p:sp>
      <p:sp>
        <p:nvSpPr>
          <p:cNvPr id="1608" name="Google Shape;1608;p84"/>
          <p:cNvSpPr txBox="1"/>
          <p:nvPr/>
        </p:nvSpPr>
        <p:spPr>
          <a:xfrm>
            <a:off x="7210251" y="1591548"/>
            <a:ext cx="4352400" cy="12237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Condensed"/>
                <a:ea typeface="Roboto Condensed"/>
                <a:cs typeface="Roboto Condensed"/>
                <a:sym typeface="Roboto Condensed"/>
              </a:rPr>
              <a:t>Router agent routes the user query to  </a:t>
            </a:r>
            <a:br>
              <a:rPr lang="en-US" sz="1050" b="0" i="0" u="none" strike="noStrike" cap="none">
                <a:solidFill>
                  <a:srgbClr val="000000"/>
                </a:solidFill>
                <a:latin typeface="Roboto Condensed"/>
                <a:ea typeface="Roboto Condensed"/>
                <a:cs typeface="Roboto Condensed"/>
                <a:sym typeface="Roboto Condensed"/>
              </a:rPr>
            </a:br>
            <a:r>
              <a:rPr lang="en-US" sz="1050" b="0" i="0" u="none" strike="noStrike" cap="none">
                <a:solidFill>
                  <a:srgbClr val="000000"/>
                </a:solidFill>
                <a:latin typeface="Roboto Condensed"/>
                <a:ea typeface="Roboto Condensed"/>
                <a:cs typeface="Roboto Condensed"/>
                <a:sym typeface="Roboto Condensed"/>
              </a:rPr>
              <a:t>Memory Agent – Memory Agent accesses memory store and determines if response can be retrieved from memory. If yes, provides the response to router, which then sends back to the user  </a:t>
            </a:r>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Condensed"/>
                <a:ea typeface="Roboto Condensed"/>
                <a:cs typeface="Roboto Condensed"/>
                <a:sym typeface="Roboto Condensed"/>
              </a:rPr>
              <a:t>If response is not available in memory, router routes the query to retrieval agent which retrieves the relevant context from the knowledge layer through the retrieval services</a:t>
            </a:r>
            <a:endParaRPr/>
          </a:p>
        </p:txBody>
      </p:sp>
      <p:sp>
        <p:nvSpPr>
          <p:cNvPr id="1609" name="Google Shape;1609;p84"/>
          <p:cNvSpPr txBox="1"/>
          <p:nvPr/>
        </p:nvSpPr>
        <p:spPr>
          <a:xfrm>
            <a:off x="7210251" y="2864545"/>
            <a:ext cx="4352400" cy="4155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Condensed"/>
                <a:ea typeface="Roboto Condensed"/>
                <a:cs typeface="Roboto Condensed"/>
                <a:sym typeface="Roboto Condensed"/>
              </a:rPr>
              <a:t>The retrieval agent extracts the prompt from registry and augments it with retrieved context, sends to Generation agent</a:t>
            </a:r>
            <a:endParaRPr/>
          </a:p>
        </p:txBody>
      </p:sp>
      <p:sp>
        <p:nvSpPr>
          <p:cNvPr id="1610" name="Google Shape;1610;p84"/>
          <p:cNvSpPr txBox="1"/>
          <p:nvPr/>
        </p:nvSpPr>
        <p:spPr>
          <a:xfrm>
            <a:off x="7210251" y="4128990"/>
            <a:ext cx="4352400" cy="4155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Condensed"/>
                <a:ea typeface="Roboto Condensed"/>
                <a:cs typeface="Roboto Condensed"/>
                <a:sym typeface="Roboto Condensed"/>
              </a:rPr>
              <a:t>Agent Explainability captures telemetry information and routes to Agent Observability</a:t>
            </a:r>
            <a:endParaRPr/>
          </a:p>
        </p:txBody>
      </p:sp>
      <p:sp>
        <p:nvSpPr>
          <p:cNvPr id="1611" name="Google Shape;1611;p84"/>
          <p:cNvSpPr txBox="1"/>
          <p:nvPr/>
        </p:nvSpPr>
        <p:spPr>
          <a:xfrm>
            <a:off x="7210251" y="3345017"/>
            <a:ext cx="4352400" cy="4155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Condensed"/>
                <a:ea typeface="Roboto Condensed"/>
                <a:cs typeface="Roboto Condensed"/>
                <a:sym typeface="Roboto Condensed"/>
              </a:rPr>
              <a:t>The Generation agent calls the language model through AI gateway to get the response</a:t>
            </a:r>
            <a:endParaRPr/>
          </a:p>
        </p:txBody>
      </p:sp>
      <p:sp>
        <p:nvSpPr>
          <p:cNvPr id="1612" name="Google Shape;1612;p84"/>
          <p:cNvSpPr txBox="1"/>
          <p:nvPr/>
        </p:nvSpPr>
        <p:spPr>
          <a:xfrm>
            <a:off x="7210251" y="3825489"/>
            <a:ext cx="4352400" cy="2538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Roboto Condensed"/>
                <a:ea typeface="Roboto Condensed"/>
                <a:cs typeface="Roboto Condensed"/>
                <a:sym typeface="Roboto Condensed"/>
              </a:rPr>
              <a:t>Response is sent to the router which then sends the response back to the user</a:t>
            </a:r>
            <a:endParaRPr/>
          </a:p>
        </p:txBody>
      </p:sp>
      <p:sp>
        <p:nvSpPr>
          <p:cNvPr id="1613" name="Google Shape;1613;p84"/>
          <p:cNvSpPr txBox="1"/>
          <p:nvPr/>
        </p:nvSpPr>
        <p:spPr>
          <a:xfrm>
            <a:off x="6921675" y="1738813"/>
            <a:ext cx="308100" cy="25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b="1">
                <a:solidFill>
                  <a:schemeClr val="dk1"/>
                </a:solidFill>
                <a:latin typeface="Roboto"/>
                <a:ea typeface="Roboto"/>
                <a:cs typeface="Roboto"/>
                <a:sym typeface="Roboto"/>
              </a:rPr>
              <a:t>2a</a:t>
            </a:r>
            <a:endParaRPr sz="800" b="1">
              <a:solidFill>
                <a:schemeClr val="dk1"/>
              </a:solidFill>
              <a:latin typeface="Roboto"/>
              <a:ea typeface="Roboto"/>
              <a:cs typeface="Roboto"/>
              <a:sym typeface="Roboto"/>
            </a:endParaRPr>
          </a:p>
        </p:txBody>
      </p:sp>
      <p:sp>
        <p:nvSpPr>
          <p:cNvPr id="1614" name="Google Shape;1614;p84"/>
          <p:cNvSpPr txBox="1"/>
          <p:nvPr/>
        </p:nvSpPr>
        <p:spPr>
          <a:xfrm>
            <a:off x="6925151" y="2196191"/>
            <a:ext cx="308100" cy="25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b="1">
                <a:solidFill>
                  <a:schemeClr val="dk1"/>
                </a:solidFill>
                <a:latin typeface="Roboto"/>
                <a:ea typeface="Roboto"/>
                <a:cs typeface="Roboto"/>
                <a:sym typeface="Roboto"/>
              </a:rPr>
              <a:t>2b</a:t>
            </a:r>
            <a:endParaRPr sz="800" b="1">
              <a:solidFill>
                <a:schemeClr val="dk1"/>
              </a:solidFill>
              <a:latin typeface="Roboto"/>
              <a:ea typeface="Roboto"/>
              <a:cs typeface="Roboto"/>
              <a:sym typeface="Roboto"/>
            </a:endParaRPr>
          </a:p>
        </p:txBody>
      </p:sp>
      <p:pic>
        <p:nvPicPr>
          <p:cNvPr id="1615" name="Google Shape;1615;p84"/>
          <p:cNvPicPr preferRelativeResize="0"/>
          <p:nvPr/>
        </p:nvPicPr>
        <p:blipFill>
          <a:blip r:embed="rId3">
            <a:alphaModFix/>
          </a:blip>
          <a:stretch>
            <a:fillRect/>
          </a:stretch>
        </p:blipFill>
        <p:spPr>
          <a:xfrm>
            <a:off x="554500" y="1111075"/>
            <a:ext cx="6277324" cy="5055649"/>
          </a:xfrm>
          <a:prstGeom prst="rect">
            <a:avLst/>
          </a:prstGeom>
          <a:noFill/>
          <a:ln>
            <a:noFill/>
          </a:ln>
        </p:spPr>
      </p:pic>
      <p:sp>
        <p:nvSpPr>
          <p:cNvPr id="1616" name="Google Shape;1616;p84"/>
          <p:cNvSpPr/>
          <p:nvPr/>
        </p:nvSpPr>
        <p:spPr>
          <a:xfrm>
            <a:off x="708449" y="3280040"/>
            <a:ext cx="2074200" cy="20319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33A0"/>
              </a:buClr>
              <a:buSzPts val="1100"/>
              <a:buFont typeface="Arial"/>
              <a:buNone/>
            </a:pPr>
            <a:r>
              <a:rPr lang="en-US" sz="1100" b="0" i="1" u="none" strike="noStrike" cap="none">
                <a:solidFill>
                  <a:srgbClr val="0033A0"/>
                </a:solidFill>
                <a:latin typeface="Roboto Condensed"/>
                <a:ea typeface="Roboto Condensed"/>
                <a:cs typeface="Roboto Condensed"/>
                <a:sym typeface="Roboto Condensed"/>
              </a:rPr>
              <a:t>Model Access is enabled via AI Gateway.</a:t>
            </a:r>
            <a:br>
              <a:rPr lang="en-US" sz="1100" b="0" i="1" u="none" strike="noStrike" cap="none">
                <a:solidFill>
                  <a:srgbClr val="0033A0"/>
                </a:solidFill>
                <a:latin typeface="Roboto Condensed"/>
                <a:ea typeface="Roboto Condensed"/>
                <a:cs typeface="Roboto Condensed"/>
                <a:sym typeface="Roboto Condensed"/>
              </a:rPr>
            </a:br>
            <a:r>
              <a:rPr lang="en-US" sz="1100" b="0" i="1" u="none" strike="noStrike" cap="none">
                <a:solidFill>
                  <a:srgbClr val="0033A0"/>
                </a:solidFill>
                <a:latin typeface="Roboto Condensed"/>
                <a:ea typeface="Roboto Condensed"/>
                <a:cs typeface="Roboto Condensed"/>
                <a:sym typeface="Roboto Condensed"/>
              </a:rPr>
              <a:t>Models are configured in the model registry part of AI Gateway.</a:t>
            </a:r>
            <a:br>
              <a:rPr lang="en-US" sz="1100" b="0" i="1" u="none" strike="noStrike" cap="none">
                <a:solidFill>
                  <a:srgbClr val="0033A0"/>
                </a:solidFill>
                <a:latin typeface="Roboto Condensed"/>
                <a:ea typeface="Roboto Condensed"/>
                <a:cs typeface="Roboto Condensed"/>
                <a:sym typeface="Roboto Condensed"/>
              </a:rPr>
            </a:br>
            <a:r>
              <a:rPr lang="en-US" sz="1100" b="0" i="1" u="none" strike="noStrike" cap="none">
                <a:solidFill>
                  <a:srgbClr val="0033A0"/>
                </a:solidFill>
                <a:latin typeface="Roboto Condensed"/>
                <a:ea typeface="Roboto Condensed"/>
                <a:cs typeface="Roboto Condensed"/>
                <a:sym typeface="Roboto Condensed"/>
              </a:rPr>
              <a:t>AI Gateway routes the model invocation to the model serving of the model provider through the configured registry.</a:t>
            </a:r>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rgbClr val="0033A0"/>
              </a:solidFill>
              <a:latin typeface="Roboto Condensed"/>
              <a:ea typeface="Roboto Condensed"/>
              <a:cs typeface="Roboto Condensed"/>
              <a:sym typeface="Roboto Condensed"/>
            </a:endParaRPr>
          </a:p>
        </p:txBody>
      </p:sp>
      <p:sp>
        <p:nvSpPr>
          <p:cNvPr id="1617" name="Google Shape;1617;p84"/>
          <p:cNvSpPr/>
          <p:nvPr/>
        </p:nvSpPr>
        <p:spPr>
          <a:xfrm>
            <a:off x="583425" y="6166725"/>
            <a:ext cx="1752600" cy="455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u="sng">
                <a:solidFill>
                  <a:schemeClr val="hlink"/>
                </a:solidFill>
                <a:latin typeface="Roboto"/>
                <a:ea typeface="Roboto"/>
                <a:cs typeface="Roboto"/>
                <a:sym typeface="Roboto"/>
                <a:hlinkClick r:id="rId4"/>
              </a:rPr>
              <a:t>Go to Lucidchart</a:t>
            </a:r>
            <a:endParaRPr>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21"/>
        <p:cNvGrpSpPr/>
        <p:nvPr/>
      </p:nvGrpSpPr>
      <p:grpSpPr>
        <a:xfrm>
          <a:off x="0" y="0"/>
          <a:ext cx="0" cy="0"/>
          <a:chOff x="0" y="0"/>
          <a:chExt cx="0" cy="0"/>
        </a:xfrm>
      </p:grpSpPr>
      <p:sp>
        <p:nvSpPr>
          <p:cNvPr id="1622" name="Google Shape;1622;p85"/>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0000"/>
              <a:buNone/>
            </a:pPr>
            <a:r>
              <a:rPr lang="en-US"/>
              <a:t>Knowledge Layer | Data to Knowledge | Technical Architecture(1/2)</a:t>
            </a:r>
            <a:endParaRPr/>
          </a:p>
        </p:txBody>
      </p:sp>
      <p:sp>
        <p:nvSpPr>
          <p:cNvPr id="1623" name="Google Shape;1623;p85"/>
          <p:cNvSpPr txBox="1"/>
          <p:nvPr/>
        </p:nvSpPr>
        <p:spPr>
          <a:xfrm>
            <a:off x="7197874" y="1104473"/>
            <a:ext cx="4356000" cy="6003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Condensed"/>
                <a:ea typeface="Roboto Condensed"/>
                <a:cs typeface="Roboto Condensed"/>
                <a:sym typeface="Roboto Condensed"/>
              </a:rPr>
              <a:t>The knowledge serving Layer exposes the embedded knowledge in Alloy DB or Neo4J through retrieval services (Semantic Search, Hybrid Search and Graph Search)</a:t>
            </a:r>
            <a:endParaRPr/>
          </a:p>
        </p:txBody>
      </p:sp>
      <p:sp>
        <p:nvSpPr>
          <p:cNvPr id="1624" name="Google Shape;1624;p85"/>
          <p:cNvSpPr txBox="1"/>
          <p:nvPr/>
        </p:nvSpPr>
        <p:spPr>
          <a:xfrm>
            <a:off x="7197874" y="1849094"/>
            <a:ext cx="4356000" cy="2616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Condensed"/>
                <a:ea typeface="Roboto Condensed"/>
                <a:cs typeface="Roboto Condensed"/>
                <a:sym typeface="Roboto Condensed"/>
              </a:rPr>
              <a:t>Raw PDF based documents are pushed to cloud storage</a:t>
            </a:r>
            <a:endParaRPr/>
          </a:p>
        </p:txBody>
      </p:sp>
      <p:sp>
        <p:nvSpPr>
          <p:cNvPr id="1625" name="Google Shape;1625;p85"/>
          <p:cNvSpPr txBox="1"/>
          <p:nvPr/>
        </p:nvSpPr>
        <p:spPr>
          <a:xfrm>
            <a:off x="7197874" y="2255161"/>
            <a:ext cx="4356000" cy="2616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Condensed"/>
                <a:ea typeface="Roboto Condensed"/>
                <a:cs typeface="Roboto Condensed"/>
                <a:sym typeface="Roboto Condensed"/>
              </a:rPr>
              <a:t>Pub/Sub triggers layout parsing and chunking process</a:t>
            </a:r>
            <a:endParaRPr/>
          </a:p>
        </p:txBody>
      </p:sp>
      <p:sp>
        <p:nvSpPr>
          <p:cNvPr id="1626" name="Google Shape;1626;p85"/>
          <p:cNvSpPr txBox="1"/>
          <p:nvPr/>
        </p:nvSpPr>
        <p:spPr>
          <a:xfrm>
            <a:off x="7197874" y="3236572"/>
            <a:ext cx="4356000" cy="2616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Condensed"/>
                <a:ea typeface="Roboto Condensed"/>
                <a:cs typeface="Roboto Condensed"/>
                <a:sym typeface="Roboto Condensed"/>
              </a:rPr>
              <a:t>The chunks are stored in cloud storage bucket</a:t>
            </a:r>
            <a:endParaRPr/>
          </a:p>
        </p:txBody>
      </p:sp>
      <p:sp>
        <p:nvSpPr>
          <p:cNvPr id="1627" name="Google Shape;1627;p85"/>
          <p:cNvSpPr txBox="1"/>
          <p:nvPr/>
        </p:nvSpPr>
        <p:spPr>
          <a:xfrm>
            <a:off x="7197874" y="2661228"/>
            <a:ext cx="4356000" cy="4308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Condensed"/>
                <a:ea typeface="Roboto Condensed"/>
                <a:cs typeface="Roboto Condensed"/>
                <a:sym typeface="Roboto Condensed"/>
              </a:rPr>
              <a:t>Layout chunking and parsing process uses Document AI for layout parsing and chunking</a:t>
            </a:r>
            <a:endParaRPr/>
          </a:p>
        </p:txBody>
      </p:sp>
      <p:sp>
        <p:nvSpPr>
          <p:cNvPr id="1628" name="Google Shape;1628;p85"/>
          <p:cNvSpPr txBox="1"/>
          <p:nvPr/>
        </p:nvSpPr>
        <p:spPr>
          <a:xfrm>
            <a:off x="7197874" y="3642639"/>
            <a:ext cx="4356000" cy="2616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Condensed"/>
                <a:ea typeface="Roboto Condensed"/>
                <a:cs typeface="Roboto Condensed"/>
                <a:sym typeface="Roboto Condensed"/>
              </a:rPr>
              <a:t>Pub/Sub triggers the embedding process</a:t>
            </a:r>
            <a:endParaRPr/>
          </a:p>
        </p:txBody>
      </p:sp>
      <p:sp>
        <p:nvSpPr>
          <p:cNvPr id="1629" name="Google Shape;1629;p85"/>
          <p:cNvSpPr txBox="1"/>
          <p:nvPr/>
        </p:nvSpPr>
        <p:spPr>
          <a:xfrm>
            <a:off x="7197874" y="4048706"/>
            <a:ext cx="4356000" cy="4308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a:solidFill>
                  <a:srgbClr val="000000"/>
                </a:solidFill>
                <a:latin typeface="Roboto Condensed"/>
                <a:ea typeface="Roboto Condensed"/>
                <a:cs typeface="Roboto Condensed"/>
                <a:sym typeface="Roboto Condensed"/>
              </a:rPr>
              <a:t>Chunk contextualization process calls Gemini model to create the context summary for the chunk*</a:t>
            </a:r>
            <a:endParaRPr sz="1100" i="0" u="none" strike="noStrike" cap="none">
              <a:solidFill>
                <a:srgbClr val="000000"/>
              </a:solidFill>
              <a:latin typeface="Roboto Condensed"/>
              <a:ea typeface="Roboto Condensed"/>
              <a:cs typeface="Roboto Condensed"/>
              <a:sym typeface="Roboto Condensed"/>
            </a:endParaRPr>
          </a:p>
        </p:txBody>
      </p:sp>
      <p:sp>
        <p:nvSpPr>
          <p:cNvPr id="1630" name="Google Shape;1630;p85"/>
          <p:cNvSpPr/>
          <p:nvPr/>
        </p:nvSpPr>
        <p:spPr>
          <a:xfrm>
            <a:off x="6971166" y="1872774"/>
            <a:ext cx="183000" cy="183000"/>
          </a:xfrm>
          <a:prstGeom prst="ellipse">
            <a:avLst/>
          </a:prstGeom>
          <a:solidFill>
            <a:srgbClr val="38761D"/>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rgbClr val="FFFFFF"/>
                </a:solidFill>
                <a:latin typeface="Roboto Condensed"/>
                <a:ea typeface="Roboto Condensed"/>
                <a:cs typeface="Roboto Condensed"/>
                <a:sym typeface="Roboto Condensed"/>
              </a:rPr>
              <a:t>1</a:t>
            </a:r>
            <a:endParaRPr/>
          </a:p>
        </p:txBody>
      </p:sp>
      <p:sp>
        <p:nvSpPr>
          <p:cNvPr id="1631" name="Google Shape;1631;p85"/>
          <p:cNvSpPr/>
          <p:nvPr/>
        </p:nvSpPr>
        <p:spPr>
          <a:xfrm>
            <a:off x="6971166" y="2305107"/>
            <a:ext cx="183000" cy="183000"/>
          </a:xfrm>
          <a:prstGeom prst="ellipse">
            <a:avLst/>
          </a:prstGeom>
          <a:solidFill>
            <a:srgbClr val="38761D"/>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rgbClr val="FFFFFF"/>
                </a:solidFill>
                <a:latin typeface="Roboto Condensed"/>
                <a:ea typeface="Roboto Condensed"/>
                <a:cs typeface="Roboto Condensed"/>
                <a:sym typeface="Roboto Condensed"/>
              </a:rPr>
              <a:t>2</a:t>
            </a:r>
            <a:endParaRPr sz="900" b="0" i="0" u="none" strike="noStrike" cap="none">
              <a:solidFill>
                <a:srgbClr val="FFFFFF"/>
              </a:solidFill>
              <a:latin typeface="Roboto Condensed"/>
              <a:ea typeface="Roboto Condensed"/>
              <a:cs typeface="Roboto Condensed"/>
              <a:sym typeface="Roboto Condensed"/>
            </a:endParaRPr>
          </a:p>
        </p:txBody>
      </p:sp>
      <p:sp>
        <p:nvSpPr>
          <p:cNvPr id="1632" name="Google Shape;1632;p85"/>
          <p:cNvSpPr/>
          <p:nvPr/>
        </p:nvSpPr>
        <p:spPr>
          <a:xfrm>
            <a:off x="6971166" y="2771787"/>
            <a:ext cx="183000" cy="183000"/>
          </a:xfrm>
          <a:prstGeom prst="ellipse">
            <a:avLst/>
          </a:prstGeom>
          <a:solidFill>
            <a:srgbClr val="38761D"/>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rgbClr val="FFFFFF"/>
                </a:solidFill>
                <a:latin typeface="Roboto Condensed"/>
                <a:ea typeface="Roboto Condensed"/>
                <a:cs typeface="Roboto Condensed"/>
                <a:sym typeface="Roboto Condensed"/>
              </a:rPr>
              <a:t>3</a:t>
            </a:r>
            <a:endParaRPr sz="900" b="0" i="0" u="none" strike="noStrike" cap="none">
              <a:solidFill>
                <a:srgbClr val="FFFFFF"/>
              </a:solidFill>
              <a:latin typeface="Roboto Condensed"/>
              <a:ea typeface="Roboto Condensed"/>
              <a:cs typeface="Roboto Condensed"/>
              <a:sym typeface="Roboto Condensed"/>
            </a:endParaRPr>
          </a:p>
        </p:txBody>
      </p:sp>
      <p:sp>
        <p:nvSpPr>
          <p:cNvPr id="1633" name="Google Shape;1633;p85"/>
          <p:cNvSpPr/>
          <p:nvPr/>
        </p:nvSpPr>
        <p:spPr>
          <a:xfrm>
            <a:off x="6971166" y="3271520"/>
            <a:ext cx="183000" cy="183000"/>
          </a:xfrm>
          <a:prstGeom prst="ellipse">
            <a:avLst/>
          </a:prstGeom>
          <a:solidFill>
            <a:srgbClr val="38761D"/>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rgbClr val="FFFFFF"/>
                </a:solidFill>
                <a:latin typeface="Roboto Condensed"/>
                <a:ea typeface="Roboto Condensed"/>
                <a:cs typeface="Roboto Condensed"/>
                <a:sym typeface="Roboto Condensed"/>
              </a:rPr>
              <a:t>4</a:t>
            </a:r>
            <a:endParaRPr sz="900" b="0" i="0" u="none" strike="noStrike" cap="none">
              <a:solidFill>
                <a:srgbClr val="FFFFFF"/>
              </a:solidFill>
              <a:latin typeface="Roboto Condensed"/>
              <a:ea typeface="Roboto Condensed"/>
              <a:cs typeface="Roboto Condensed"/>
              <a:sym typeface="Roboto Condensed"/>
            </a:endParaRPr>
          </a:p>
        </p:txBody>
      </p:sp>
      <p:sp>
        <p:nvSpPr>
          <p:cNvPr id="1634" name="Google Shape;1634;p85"/>
          <p:cNvSpPr/>
          <p:nvPr/>
        </p:nvSpPr>
        <p:spPr>
          <a:xfrm>
            <a:off x="6971166" y="3665289"/>
            <a:ext cx="183000" cy="183000"/>
          </a:xfrm>
          <a:prstGeom prst="ellipse">
            <a:avLst/>
          </a:prstGeom>
          <a:solidFill>
            <a:srgbClr val="38761D"/>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rgbClr val="FFFFFF"/>
                </a:solidFill>
                <a:latin typeface="Roboto Condensed"/>
                <a:ea typeface="Roboto Condensed"/>
                <a:cs typeface="Roboto Condensed"/>
                <a:sym typeface="Roboto Condensed"/>
              </a:rPr>
              <a:t>5</a:t>
            </a:r>
            <a:endParaRPr sz="900" b="0" i="0" u="none" strike="noStrike" cap="none">
              <a:solidFill>
                <a:srgbClr val="FFFFFF"/>
              </a:solidFill>
              <a:latin typeface="Roboto Condensed"/>
              <a:ea typeface="Roboto Condensed"/>
              <a:cs typeface="Roboto Condensed"/>
              <a:sym typeface="Roboto Condensed"/>
            </a:endParaRPr>
          </a:p>
        </p:txBody>
      </p:sp>
      <p:sp>
        <p:nvSpPr>
          <p:cNvPr id="1635" name="Google Shape;1635;p85"/>
          <p:cNvSpPr/>
          <p:nvPr/>
        </p:nvSpPr>
        <p:spPr>
          <a:xfrm>
            <a:off x="6971166" y="4175496"/>
            <a:ext cx="183000" cy="183000"/>
          </a:xfrm>
          <a:prstGeom prst="ellipse">
            <a:avLst/>
          </a:prstGeom>
          <a:solidFill>
            <a:srgbClr val="38761D"/>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rgbClr val="FFFFFF"/>
                </a:solidFill>
                <a:latin typeface="Roboto Condensed"/>
                <a:ea typeface="Roboto Condensed"/>
                <a:cs typeface="Roboto Condensed"/>
                <a:sym typeface="Roboto Condensed"/>
              </a:rPr>
              <a:t>6</a:t>
            </a:r>
            <a:endParaRPr/>
          </a:p>
        </p:txBody>
      </p:sp>
      <p:sp>
        <p:nvSpPr>
          <p:cNvPr id="1636" name="Google Shape;1636;p85"/>
          <p:cNvSpPr/>
          <p:nvPr/>
        </p:nvSpPr>
        <p:spPr>
          <a:xfrm>
            <a:off x="6971166" y="4685704"/>
            <a:ext cx="183000" cy="183000"/>
          </a:xfrm>
          <a:prstGeom prst="ellipse">
            <a:avLst/>
          </a:prstGeom>
          <a:solidFill>
            <a:srgbClr val="38761D"/>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rgbClr val="FFFFFF"/>
                </a:solidFill>
                <a:latin typeface="Roboto Condensed"/>
                <a:ea typeface="Roboto Condensed"/>
                <a:cs typeface="Roboto Condensed"/>
                <a:sym typeface="Roboto Condensed"/>
              </a:rPr>
              <a:t>7</a:t>
            </a:r>
            <a:endParaRPr/>
          </a:p>
        </p:txBody>
      </p:sp>
      <p:sp>
        <p:nvSpPr>
          <p:cNvPr id="1637" name="Google Shape;1637;p85"/>
          <p:cNvSpPr txBox="1"/>
          <p:nvPr/>
        </p:nvSpPr>
        <p:spPr>
          <a:xfrm>
            <a:off x="7197874" y="4624050"/>
            <a:ext cx="4356000" cy="2616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a:solidFill>
                  <a:srgbClr val="000000"/>
                </a:solidFill>
                <a:latin typeface="Roboto Condensed"/>
                <a:ea typeface="Roboto Condensed"/>
                <a:cs typeface="Roboto Condensed"/>
                <a:sym typeface="Roboto Condensed"/>
              </a:rPr>
              <a:t>Chunk context are stored in Cloud storage bucket</a:t>
            </a:r>
            <a:endParaRPr sz="1100" i="0" u="none" strike="noStrike" cap="none">
              <a:solidFill>
                <a:srgbClr val="000000"/>
              </a:solidFill>
              <a:latin typeface="Roboto Condensed"/>
              <a:ea typeface="Roboto Condensed"/>
              <a:cs typeface="Roboto Condensed"/>
              <a:sym typeface="Roboto Condensed"/>
            </a:endParaRPr>
          </a:p>
        </p:txBody>
      </p:sp>
      <p:sp>
        <p:nvSpPr>
          <p:cNvPr id="1638" name="Google Shape;1638;p85"/>
          <p:cNvSpPr txBox="1"/>
          <p:nvPr/>
        </p:nvSpPr>
        <p:spPr>
          <a:xfrm>
            <a:off x="7197874" y="5030117"/>
            <a:ext cx="4356000" cy="2616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a:solidFill>
                  <a:srgbClr val="000000"/>
                </a:solidFill>
                <a:latin typeface="Roboto Condensed"/>
                <a:ea typeface="Roboto Condensed"/>
                <a:cs typeface="Roboto Condensed"/>
                <a:sym typeface="Roboto Condensed"/>
              </a:rPr>
              <a:t>Pub/Sub triggers the embedding process</a:t>
            </a:r>
            <a:endParaRPr sz="1100" i="0" u="none" strike="noStrike" cap="none">
              <a:solidFill>
                <a:srgbClr val="000000"/>
              </a:solidFill>
              <a:latin typeface="Roboto Condensed"/>
              <a:ea typeface="Roboto Condensed"/>
              <a:cs typeface="Roboto Condensed"/>
              <a:sym typeface="Roboto Condensed"/>
            </a:endParaRPr>
          </a:p>
        </p:txBody>
      </p:sp>
      <p:sp>
        <p:nvSpPr>
          <p:cNvPr id="1639" name="Google Shape;1639;p85"/>
          <p:cNvSpPr txBox="1"/>
          <p:nvPr/>
        </p:nvSpPr>
        <p:spPr>
          <a:xfrm>
            <a:off x="7197874" y="5436184"/>
            <a:ext cx="4356000" cy="9390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a:solidFill>
                  <a:srgbClr val="000000"/>
                </a:solidFill>
                <a:latin typeface="Roboto Condensed"/>
                <a:ea typeface="Roboto Condensed"/>
                <a:cs typeface="Roboto Condensed"/>
                <a:sym typeface="Roboto Condensed"/>
              </a:rPr>
              <a:t>Embedding process embeds each chunk and stores in Alloy DB. For Graph RAG, the embedding process uses the layout configuration to create a document graph and then creates embedding for each document node. The chunks can also be ingested into Vertex AI Vector Search </a:t>
            </a:r>
            <a:r>
              <a:rPr lang="en-US" sz="1100">
                <a:latin typeface="Roboto Condensed"/>
                <a:ea typeface="Roboto Condensed"/>
                <a:cs typeface="Roboto Condensed"/>
                <a:sym typeface="Roboto Condensed"/>
              </a:rPr>
              <a:t>which is a managed vector store</a:t>
            </a:r>
            <a:endParaRPr sz="1100" i="0" u="none" strike="noStrike" cap="none">
              <a:solidFill>
                <a:srgbClr val="000000"/>
              </a:solidFill>
              <a:latin typeface="Roboto Condensed"/>
              <a:ea typeface="Roboto Condensed"/>
              <a:cs typeface="Roboto Condensed"/>
              <a:sym typeface="Roboto Condensed"/>
            </a:endParaRPr>
          </a:p>
        </p:txBody>
      </p:sp>
      <p:sp>
        <p:nvSpPr>
          <p:cNvPr id="1640" name="Google Shape;1640;p85"/>
          <p:cNvSpPr/>
          <p:nvPr/>
        </p:nvSpPr>
        <p:spPr>
          <a:xfrm>
            <a:off x="6971166" y="5069482"/>
            <a:ext cx="183000" cy="183000"/>
          </a:xfrm>
          <a:prstGeom prst="ellipse">
            <a:avLst/>
          </a:prstGeom>
          <a:solidFill>
            <a:srgbClr val="38761D"/>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rgbClr val="FFFFFF"/>
                </a:solidFill>
                <a:latin typeface="Roboto Condensed"/>
                <a:ea typeface="Roboto Condensed"/>
                <a:cs typeface="Roboto Condensed"/>
                <a:sym typeface="Roboto Condensed"/>
              </a:rPr>
              <a:t>8</a:t>
            </a:r>
            <a:endParaRPr/>
          </a:p>
        </p:txBody>
      </p:sp>
      <p:sp>
        <p:nvSpPr>
          <p:cNvPr id="1641" name="Google Shape;1641;p85"/>
          <p:cNvSpPr/>
          <p:nvPr/>
        </p:nvSpPr>
        <p:spPr>
          <a:xfrm>
            <a:off x="6971166" y="5729464"/>
            <a:ext cx="183000" cy="183000"/>
          </a:xfrm>
          <a:prstGeom prst="ellipse">
            <a:avLst/>
          </a:prstGeom>
          <a:solidFill>
            <a:srgbClr val="38761D"/>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rgbClr val="FFFFFF"/>
                </a:solidFill>
                <a:latin typeface="Roboto Condensed"/>
                <a:ea typeface="Roboto Condensed"/>
                <a:cs typeface="Roboto Condensed"/>
                <a:sym typeface="Roboto Condensed"/>
              </a:rPr>
              <a:t>9</a:t>
            </a:r>
            <a:endParaRPr/>
          </a:p>
        </p:txBody>
      </p:sp>
      <p:pic>
        <p:nvPicPr>
          <p:cNvPr id="1642" name="Google Shape;1642;p85"/>
          <p:cNvPicPr preferRelativeResize="0"/>
          <p:nvPr/>
        </p:nvPicPr>
        <p:blipFill>
          <a:blip r:embed="rId3">
            <a:alphaModFix/>
          </a:blip>
          <a:stretch>
            <a:fillRect/>
          </a:stretch>
        </p:blipFill>
        <p:spPr>
          <a:xfrm>
            <a:off x="540725" y="1059450"/>
            <a:ext cx="5974374" cy="5400799"/>
          </a:xfrm>
          <a:prstGeom prst="rect">
            <a:avLst/>
          </a:prstGeom>
          <a:noFill/>
          <a:ln>
            <a:noFill/>
          </a:ln>
          <a:effectLst>
            <a:outerShdw blurRad="57150" dist="19050" dir="5400000" algn="bl" rotWithShape="0">
              <a:srgbClr val="000000">
                <a:alpha val="50000"/>
              </a:srgbClr>
            </a:outerShdw>
          </a:effectLst>
        </p:spPr>
      </p:pic>
      <p:sp>
        <p:nvSpPr>
          <p:cNvPr id="1643" name="Google Shape;1643;p85"/>
          <p:cNvSpPr/>
          <p:nvPr/>
        </p:nvSpPr>
        <p:spPr>
          <a:xfrm>
            <a:off x="545325" y="6019575"/>
            <a:ext cx="1268100" cy="43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u="sng">
                <a:solidFill>
                  <a:schemeClr val="hlink"/>
                </a:solidFill>
                <a:latin typeface="Roboto"/>
                <a:ea typeface="Roboto"/>
                <a:cs typeface="Roboto"/>
                <a:sym typeface="Roboto"/>
                <a:hlinkClick r:id="rId4"/>
              </a:rPr>
              <a:t>Go to Lucidchart</a:t>
            </a:r>
            <a:endParaRPr>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1648" name="Google Shape;1648;p86"/>
          <p:cNvSpPr txBox="1"/>
          <p:nvPr/>
        </p:nvSpPr>
        <p:spPr>
          <a:xfrm>
            <a:off x="6996837" y="1101170"/>
            <a:ext cx="4352400" cy="4002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User logs in through web or mobile channel and sends a query which is routed to Cloud API. Cloud API routes the request to the Agent Orchestration layer</a:t>
            </a:r>
            <a:endParaRPr/>
          </a:p>
        </p:txBody>
      </p:sp>
      <p:sp>
        <p:nvSpPr>
          <p:cNvPr id="1649" name="Google Shape;1649;p86"/>
          <p:cNvSpPr txBox="1"/>
          <p:nvPr/>
        </p:nvSpPr>
        <p:spPr>
          <a:xfrm>
            <a:off x="6996837" y="1558935"/>
            <a:ext cx="4352400" cy="4002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The router process applies any domain specific input guardrail and then routes the query to memory store to retrieve a matching response from memory store</a:t>
            </a:r>
            <a:endParaRPr/>
          </a:p>
        </p:txBody>
      </p:sp>
      <p:sp>
        <p:nvSpPr>
          <p:cNvPr id="1650" name="Google Shape;1650;p86"/>
          <p:cNvSpPr txBox="1"/>
          <p:nvPr/>
        </p:nvSpPr>
        <p:spPr>
          <a:xfrm>
            <a:off x="6996837" y="2320576"/>
            <a:ext cx="4352400" cy="2463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Memory store returns matching responses with a similarity score</a:t>
            </a:r>
            <a:endParaRPr/>
          </a:p>
        </p:txBody>
      </p:sp>
      <p:sp>
        <p:nvSpPr>
          <p:cNvPr id="1651" name="Google Shape;1651;p86"/>
          <p:cNvSpPr txBox="1"/>
          <p:nvPr/>
        </p:nvSpPr>
        <p:spPr>
          <a:xfrm>
            <a:off x="6996837" y="2928328"/>
            <a:ext cx="4352400" cy="2463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Checks if the similarity score is more than the configured similarity score</a:t>
            </a:r>
            <a:endParaRPr/>
          </a:p>
        </p:txBody>
      </p:sp>
      <p:sp>
        <p:nvSpPr>
          <p:cNvPr id="1652" name="Google Shape;1652;p86"/>
          <p:cNvSpPr txBox="1"/>
          <p:nvPr/>
        </p:nvSpPr>
        <p:spPr>
          <a:xfrm>
            <a:off x="6996837" y="2016700"/>
            <a:ext cx="4352400" cy="2463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If yes, response is sent to router agent</a:t>
            </a:r>
            <a:endParaRPr/>
          </a:p>
        </p:txBody>
      </p:sp>
      <p:sp>
        <p:nvSpPr>
          <p:cNvPr id="1653" name="Google Shape;1653;p86"/>
          <p:cNvSpPr txBox="1"/>
          <p:nvPr/>
        </p:nvSpPr>
        <p:spPr>
          <a:xfrm>
            <a:off x="6996837" y="2624452"/>
            <a:ext cx="4352400" cy="2463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If no, the query is routed to the retrieval agent</a:t>
            </a:r>
            <a:endParaRPr/>
          </a:p>
        </p:txBody>
      </p:sp>
      <p:sp>
        <p:nvSpPr>
          <p:cNvPr id="1654" name="Google Shape;1654;p86"/>
          <p:cNvSpPr txBox="1"/>
          <p:nvPr/>
        </p:nvSpPr>
        <p:spPr>
          <a:xfrm>
            <a:off x="6996837" y="3232204"/>
            <a:ext cx="4352400" cy="4002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Retrieval agent calls the configured knowledge service (semantic, hybrid or Graph search) to get relevant context/documents from the knowledge layer</a:t>
            </a:r>
            <a:endParaRPr/>
          </a:p>
        </p:txBody>
      </p:sp>
      <p:sp>
        <p:nvSpPr>
          <p:cNvPr id="1655" name="Google Shape;1655;p86"/>
          <p:cNvSpPr txBox="1"/>
          <p:nvPr/>
        </p:nvSpPr>
        <p:spPr>
          <a:xfrm>
            <a:off x="6996837" y="3689969"/>
            <a:ext cx="4352400" cy="4002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The relevant context is passed to the generation agent which calls Gemini language model to get the response. The response is passed through an output guardrail</a:t>
            </a:r>
            <a:endParaRPr/>
          </a:p>
        </p:txBody>
      </p:sp>
      <p:sp>
        <p:nvSpPr>
          <p:cNvPr id="1656" name="Google Shape;1656;p86"/>
          <p:cNvSpPr txBox="1"/>
          <p:nvPr/>
        </p:nvSpPr>
        <p:spPr>
          <a:xfrm>
            <a:off x="6996837" y="4147734"/>
            <a:ext cx="4352400" cy="2463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The response (if passes output guardrail check) is then sent to the router agent</a:t>
            </a:r>
            <a:endParaRPr/>
          </a:p>
        </p:txBody>
      </p:sp>
      <p:sp>
        <p:nvSpPr>
          <p:cNvPr id="1657" name="Google Shape;1657;p86"/>
          <p:cNvSpPr txBox="1"/>
          <p:nvPr/>
        </p:nvSpPr>
        <p:spPr>
          <a:xfrm>
            <a:off x="6996837" y="4451610"/>
            <a:ext cx="4352400" cy="4002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Router Agent sends back to the API layer and then to the user through the experience layer</a:t>
            </a:r>
            <a:endParaRPr/>
          </a:p>
        </p:txBody>
      </p:sp>
      <p:sp>
        <p:nvSpPr>
          <p:cNvPr id="1658" name="Google Shape;1658;p86"/>
          <p:cNvSpPr txBox="1"/>
          <p:nvPr/>
        </p:nvSpPr>
        <p:spPr>
          <a:xfrm>
            <a:off x="6996837" y="4909375"/>
            <a:ext cx="4352400" cy="2463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User provides feedback to the response</a:t>
            </a:r>
            <a:endParaRPr/>
          </a:p>
        </p:txBody>
      </p:sp>
      <p:sp>
        <p:nvSpPr>
          <p:cNvPr id="1659" name="Google Shape;1659;p86"/>
          <p:cNvSpPr txBox="1"/>
          <p:nvPr/>
        </p:nvSpPr>
        <p:spPr>
          <a:xfrm>
            <a:off x="6996837" y="5213251"/>
            <a:ext cx="4352400" cy="2463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The feedback is processed by the Feedback agent</a:t>
            </a:r>
            <a:endParaRPr/>
          </a:p>
        </p:txBody>
      </p:sp>
      <p:sp>
        <p:nvSpPr>
          <p:cNvPr id="1660" name="Google Shape;1660;p86"/>
          <p:cNvSpPr txBox="1"/>
          <p:nvPr/>
        </p:nvSpPr>
        <p:spPr>
          <a:xfrm>
            <a:off x="6996837" y="5517127"/>
            <a:ext cx="4352400" cy="2463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The feedback is stored in the feedback store</a:t>
            </a:r>
            <a:endParaRPr/>
          </a:p>
        </p:txBody>
      </p:sp>
      <p:sp>
        <p:nvSpPr>
          <p:cNvPr id="1661" name="Google Shape;1661;p86"/>
          <p:cNvSpPr txBox="1"/>
          <p:nvPr/>
        </p:nvSpPr>
        <p:spPr>
          <a:xfrm>
            <a:off x="6996837" y="5821007"/>
            <a:ext cx="4352400" cy="400200"/>
          </a:xfrm>
          <a:prstGeom prst="rect">
            <a:avLst/>
          </a:prstGeom>
          <a:noFill/>
          <a:ln w="9525" cap="flat" cmpd="sng">
            <a:solidFill>
              <a:srgbClr val="C5D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The feedback is also stored in the memory (in case of thumbs up feedback) to be used for subsequent similar queries</a:t>
            </a:r>
            <a:endParaRPr/>
          </a:p>
        </p:txBody>
      </p:sp>
      <p:sp>
        <p:nvSpPr>
          <p:cNvPr id="1662" name="Google Shape;1662;p86"/>
          <p:cNvSpPr/>
          <p:nvPr/>
        </p:nvSpPr>
        <p:spPr>
          <a:xfrm>
            <a:off x="6780119" y="1232625"/>
            <a:ext cx="183000" cy="183000"/>
          </a:xfrm>
          <a:prstGeom prst="ellipse">
            <a:avLst/>
          </a:prstGeom>
          <a:solidFill>
            <a:srgbClr val="FFF7A1"/>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Roboto Condensed"/>
                <a:ea typeface="Roboto Condensed"/>
                <a:cs typeface="Roboto Condensed"/>
                <a:sym typeface="Roboto Condensed"/>
              </a:rPr>
              <a:t>1</a:t>
            </a:r>
            <a:endParaRPr>
              <a:solidFill>
                <a:schemeClr val="dk1"/>
              </a:solidFill>
            </a:endParaRPr>
          </a:p>
        </p:txBody>
      </p:sp>
      <p:sp>
        <p:nvSpPr>
          <p:cNvPr id="1663" name="Google Shape;1663;p86"/>
          <p:cNvSpPr/>
          <p:nvPr/>
        </p:nvSpPr>
        <p:spPr>
          <a:xfrm>
            <a:off x="6780119" y="1694652"/>
            <a:ext cx="183000" cy="183000"/>
          </a:xfrm>
          <a:prstGeom prst="ellipse">
            <a:avLst/>
          </a:prstGeom>
          <a:solidFill>
            <a:srgbClr val="FFF7A1"/>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Roboto Condensed"/>
                <a:ea typeface="Roboto Condensed"/>
                <a:cs typeface="Roboto Condensed"/>
                <a:sym typeface="Roboto Condensed"/>
              </a:rPr>
              <a:t>2</a:t>
            </a:r>
            <a:endParaRPr sz="900" b="0" i="0" u="none" strike="noStrike" cap="none">
              <a:solidFill>
                <a:schemeClr val="dk1"/>
              </a:solidFill>
              <a:latin typeface="Roboto Condensed"/>
              <a:ea typeface="Roboto Condensed"/>
              <a:cs typeface="Roboto Condensed"/>
              <a:sym typeface="Roboto Condensed"/>
            </a:endParaRPr>
          </a:p>
        </p:txBody>
      </p:sp>
      <p:sp>
        <p:nvSpPr>
          <p:cNvPr id="1664" name="Google Shape;1664;p86"/>
          <p:cNvSpPr/>
          <p:nvPr/>
        </p:nvSpPr>
        <p:spPr>
          <a:xfrm>
            <a:off x="6780119" y="2048370"/>
            <a:ext cx="183000" cy="183000"/>
          </a:xfrm>
          <a:prstGeom prst="ellipse">
            <a:avLst/>
          </a:prstGeom>
          <a:solidFill>
            <a:srgbClr val="FFF7A1"/>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Roboto Condensed"/>
                <a:ea typeface="Roboto Condensed"/>
                <a:cs typeface="Roboto Condensed"/>
                <a:sym typeface="Roboto Condensed"/>
              </a:rPr>
              <a:t>3</a:t>
            </a:r>
            <a:endParaRPr sz="900" b="0" i="0" u="none" strike="noStrike" cap="none">
              <a:solidFill>
                <a:schemeClr val="dk1"/>
              </a:solidFill>
              <a:latin typeface="Roboto Condensed"/>
              <a:ea typeface="Roboto Condensed"/>
              <a:cs typeface="Roboto Condensed"/>
              <a:sym typeface="Roboto Condensed"/>
            </a:endParaRPr>
          </a:p>
        </p:txBody>
      </p:sp>
      <p:sp>
        <p:nvSpPr>
          <p:cNvPr id="1665" name="Google Shape;1665;p86"/>
          <p:cNvSpPr/>
          <p:nvPr/>
        </p:nvSpPr>
        <p:spPr>
          <a:xfrm>
            <a:off x="6780119" y="2352246"/>
            <a:ext cx="183000" cy="183000"/>
          </a:xfrm>
          <a:prstGeom prst="ellipse">
            <a:avLst/>
          </a:prstGeom>
          <a:solidFill>
            <a:srgbClr val="FFF7A1"/>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Roboto Condensed"/>
                <a:ea typeface="Roboto Condensed"/>
                <a:cs typeface="Roboto Condensed"/>
                <a:sym typeface="Roboto Condensed"/>
              </a:rPr>
              <a:t>4</a:t>
            </a:r>
            <a:endParaRPr sz="900" b="0" i="0" u="none" strike="noStrike" cap="none">
              <a:solidFill>
                <a:schemeClr val="dk1"/>
              </a:solidFill>
              <a:latin typeface="Roboto Condensed"/>
              <a:ea typeface="Roboto Condensed"/>
              <a:cs typeface="Roboto Condensed"/>
              <a:sym typeface="Roboto Condensed"/>
            </a:endParaRPr>
          </a:p>
        </p:txBody>
      </p:sp>
      <p:sp>
        <p:nvSpPr>
          <p:cNvPr id="1666" name="Google Shape;1666;p86"/>
          <p:cNvSpPr/>
          <p:nvPr/>
        </p:nvSpPr>
        <p:spPr>
          <a:xfrm>
            <a:off x="6780119" y="2656122"/>
            <a:ext cx="183000" cy="183000"/>
          </a:xfrm>
          <a:prstGeom prst="ellipse">
            <a:avLst/>
          </a:prstGeom>
          <a:solidFill>
            <a:srgbClr val="FFF7A1"/>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Roboto Condensed"/>
                <a:ea typeface="Roboto Condensed"/>
                <a:cs typeface="Roboto Condensed"/>
                <a:sym typeface="Roboto Condensed"/>
              </a:rPr>
              <a:t>5</a:t>
            </a:r>
            <a:endParaRPr sz="900" b="0" i="0" u="none" strike="noStrike" cap="none">
              <a:solidFill>
                <a:schemeClr val="dk1"/>
              </a:solidFill>
              <a:latin typeface="Roboto Condensed"/>
              <a:ea typeface="Roboto Condensed"/>
              <a:cs typeface="Roboto Condensed"/>
              <a:sym typeface="Roboto Condensed"/>
            </a:endParaRPr>
          </a:p>
        </p:txBody>
      </p:sp>
      <p:sp>
        <p:nvSpPr>
          <p:cNvPr id="1667" name="Google Shape;1667;p86"/>
          <p:cNvSpPr/>
          <p:nvPr/>
        </p:nvSpPr>
        <p:spPr>
          <a:xfrm>
            <a:off x="6780119" y="2977403"/>
            <a:ext cx="183000" cy="183000"/>
          </a:xfrm>
          <a:prstGeom prst="ellipse">
            <a:avLst/>
          </a:prstGeom>
          <a:solidFill>
            <a:srgbClr val="FFF7A1"/>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Roboto Condensed"/>
                <a:ea typeface="Roboto Condensed"/>
                <a:cs typeface="Roboto Condensed"/>
                <a:sym typeface="Roboto Condensed"/>
              </a:rPr>
              <a:t>6</a:t>
            </a:r>
            <a:endParaRPr>
              <a:solidFill>
                <a:schemeClr val="dk1"/>
              </a:solidFill>
            </a:endParaRPr>
          </a:p>
        </p:txBody>
      </p:sp>
      <p:sp>
        <p:nvSpPr>
          <p:cNvPr id="1668" name="Google Shape;1668;p86"/>
          <p:cNvSpPr/>
          <p:nvPr/>
        </p:nvSpPr>
        <p:spPr>
          <a:xfrm>
            <a:off x="6780119" y="3346116"/>
            <a:ext cx="183000" cy="183000"/>
          </a:xfrm>
          <a:prstGeom prst="ellipse">
            <a:avLst/>
          </a:prstGeom>
          <a:solidFill>
            <a:srgbClr val="FFF7A1"/>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Roboto Condensed"/>
                <a:ea typeface="Roboto Condensed"/>
                <a:cs typeface="Roboto Condensed"/>
                <a:sym typeface="Roboto Condensed"/>
              </a:rPr>
              <a:t>7</a:t>
            </a:r>
            <a:endParaRPr>
              <a:solidFill>
                <a:schemeClr val="dk1"/>
              </a:solidFill>
            </a:endParaRPr>
          </a:p>
        </p:txBody>
      </p:sp>
      <p:sp>
        <p:nvSpPr>
          <p:cNvPr id="1669" name="Google Shape;1669;p86"/>
          <p:cNvSpPr/>
          <p:nvPr/>
        </p:nvSpPr>
        <p:spPr>
          <a:xfrm>
            <a:off x="6780119" y="3798584"/>
            <a:ext cx="183000" cy="183000"/>
          </a:xfrm>
          <a:prstGeom prst="ellipse">
            <a:avLst/>
          </a:prstGeom>
          <a:solidFill>
            <a:srgbClr val="FFF7A1"/>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Roboto Condensed"/>
                <a:ea typeface="Roboto Condensed"/>
                <a:cs typeface="Roboto Condensed"/>
                <a:sym typeface="Roboto Condensed"/>
              </a:rPr>
              <a:t>8</a:t>
            </a:r>
            <a:endParaRPr>
              <a:solidFill>
                <a:schemeClr val="dk1"/>
              </a:solidFill>
            </a:endParaRPr>
          </a:p>
        </p:txBody>
      </p:sp>
      <p:sp>
        <p:nvSpPr>
          <p:cNvPr id="1670" name="Google Shape;1670;p86"/>
          <p:cNvSpPr/>
          <p:nvPr/>
        </p:nvSpPr>
        <p:spPr>
          <a:xfrm>
            <a:off x="6780119" y="4179404"/>
            <a:ext cx="183000" cy="183000"/>
          </a:xfrm>
          <a:prstGeom prst="ellipse">
            <a:avLst/>
          </a:prstGeom>
          <a:solidFill>
            <a:srgbClr val="FFF7A1"/>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Roboto Condensed"/>
                <a:ea typeface="Roboto Condensed"/>
                <a:cs typeface="Roboto Condensed"/>
                <a:sym typeface="Roboto Condensed"/>
              </a:rPr>
              <a:t>9</a:t>
            </a:r>
            <a:endParaRPr>
              <a:solidFill>
                <a:schemeClr val="dk1"/>
              </a:solidFill>
            </a:endParaRPr>
          </a:p>
        </p:txBody>
      </p:sp>
      <p:sp>
        <p:nvSpPr>
          <p:cNvPr id="1671" name="Google Shape;1671;p86"/>
          <p:cNvSpPr/>
          <p:nvPr/>
        </p:nvSpPr>
        <p:spPr>
          <a:xfrm>
            <a:off x="6780119" y="4560225"/>
            <a:ext cx="183000" cy="183000"/>
          </a:xfrm>
          <a:prstGeom prst="ellipse">
            <a:avLst/>
          </a:prstGeom>
          <a:solidFill>
            <a:srgbClr val="FFF7A1"/>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endParaRPr>
              <a:solidFill>
                <a:schemeClr val="dk1"/>
              </a:solidFill>
            </a:endParaRPr>
          </a:p>
        </p:txBody>
      </p:sp>
      <p:sp>
        <p:nvSpPr>
          <p:cNvPr id="1672" name="Google Shape;1672;p86"/>
          <p:cNvSpPr/>
          <p:nvPr/>
        </p:nvSpPr>
        <p:spPr>
          <a:xfrm>
            <a:off x="6780119" y="4941045"/>
            <a:ext cx="183000" cy="183000"/>
          </a:xfrm>
          <a:prstGeom prst="ellipse">
            <a:avLst/>
          </a:prstGeom>
          <a:solidFill>
            <a:srgbClr val="FFF7A1"/>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endParaRPr>
              <a:solidFill>
                <a:schemeClr val="dk1"/>
              </a:solidFill>
            </a:endParaRPr>
          </a:p>
        </p:txBody>
      </p:sp>
      <p:sp>
        <p:nvSpPr>
          <p:cNvPr id="1673" name="Google Shape;1673;p86"/>
          <p:cNvSpPr/>
          <p:nvPr/>
        </p:nvSpPr>
        <p:spPr>
          <a:xfrm>
            <a:off x="6780119" y="5244921"/>
            <a:ext cx="183000" cy="183000"/>
          </a:xfrm>
          <a:prstGeom prst="ellipse">
            <a:avLst/>
          </a:prstGeom>
          <a:solidFill>
            <a:srgbClr val="FFF7A1"/>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endParaRPr>
              <a:solidFill>
                <a:schemeClr val="dk1"/>
              </a:solidFill>
            </a:endParaRPr>
          </a:p>
        </p:txBody>
      </p:sp>
      <p:sp>
        <p:nvSpPr>
          <p:cNvPr id="1674" name="Google Shape;1674;p86"/>
          <p:cNvSpPr/>
          <p:nvPr/>
        </p:nvSpPr>
        <p:spPr>
          <a:xfrm>
            <a:off x="6780119" y="5548797"/>
            <a:ext cx="183000" cy="183000"/>
          </a:xfrm>
          <a:prstGeom prst="ellipse">
            <a:avLst/>
          </a:prstGeom>
          <a:solidFill>
            <a:srgbClr val="FFF7A1"/>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endParaRPr>
              <a:solidFill>
                <a:schemeClr val="dk1"/>
              </a:solidFill>
            </a:endParaRPr>
          </a:p>
        </p:txBody>
      </p:sp>
      <p:sp>
        <p:nvSpPr>
          <p:cNvPr id="1675" name="Google Shape;1675;p86"/>
          <p:cNvSpPr/>
          <p:nvPr/>
        </p:nvSpPr>
        <p:spPr>
          <a:xfrm>
            <a:off x="6780119" y="5945347"/>
            <a:ext cx="183000" cy="183000"/>
          </a:xfrm>
          <a:prstGeom prst="ellipse">
            <a:avLst/>
          </a:prstGeom>
          <a:solidFill>
            <a:srgbClr val="FFF7A1"/>
          </a:solidFill>
          <a:ln>
            <a:noFill/>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None/>
            </a:pPr>
            <a:endParaRPr>
              <a:solidFill>
                <a:schemeClr val="dk1"/>
              </a:solidFill>
            </a:endParaRPr>
          </a:p>
        </p:txBody>
      </p:sp>
      <p:sp>
        <p:nvSpPr>
          <p:cNvPr id="1676" name="Google Shape;1676;p86"/>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0000"/>
              <a:buNone/>
            </a:pPr>
            <a:r>
              <a:rPr lang="en-US"/>
              <a:t>Knowledge Layer | Data to Knowledge | Technical Architecture(2/2)</a:t>
            </a:r>
            <a:endParaRPr/>
          </a:p>
        </p:txBody>
      </p:sp>
      <p:sp>
        <p:nvSpPr>
          <p:cNvPr id="1677" name="Google Shape;1677;p86"/>
          <p:cNvSpPr txBox="1"/>
          <p:nvPr/>
        </p:nvSpPr>
        <p:spPr>
          <a:xfrm>
            <a:off x="6719599" y="4504983"/>
            <a:ext cx="318300" cy="2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b="1">
                <a:solidFill>
                  <a:schemeClr val="dk1"/>
                </a:solidFill>
                <a:latin typeface="Roboto"/>
                <a:ea typeface="Roboto"/>
                <a:cs typeface="Roboto"/>
                <a:sym typeface="Roboto"/>
              </a:rPr>
              <a:t>10</a:t>
            </a:r>
            <a:endParaRPr sz="800" b="1">
              <a:solidFill>
                <a:schemeClr val="dk1"/>
              </a:solidFill>
              <a:latin typeface="Roboto"/>
              <a:ea typeface="Roboto"/>
              <a:cs typeface="Roboto"/>
              <a:sym typeface="Roboto"/>
            </a:endParaRPr>
          </a:p>
        </p:txBody>
      </p:sp>
      <p:sp>
        <p:nvSpPr>
          <p:cNvPr id="1678" name="Google Shape;1678;p86"/>
          <p:cNvSpPr txBox="1"/>
          <p:nvPr/>
        </p:nvSpPr>
        <p:spPr>
          <a:xfrm>
            <a:off x="7138977" y="4394021"/>
            <a:ext cx="318300" cy="2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b="1">
                <a:solidFill>
                  <a:schemeClr val="lt1"/>
                </a:solidFill>
                <a:latin typeface="Roboto"/>
                <a:ea typeface="Roboto"/>
                <a:cs typeface="Roboto"/>
                <a:sym typeface="Roboto"/>
              </a:rPr>
              <a:t>11</a:t>
            </a:r>
            <a:endParaRPr sz="800" b="1">
              <a:solidFill>
                <a:schemeClr val="lt1"/>
              </a:solidFill>
              <a:latin typeface="Roboto"/>
              <a:ea typeface="Roboto"/>
              <a:cs typeface="Roboto"/>
              <a:sym typeface="Roboto"/>
            </a:endParaRPr>
          </a:p>
        </p:txBody>
      </p:sp>
      <p:sp>
        <p:nvSpPr>
          <p:cNvPr id="1679" name="Google Shape;1679;p86"/>
          <p:cNvSpPr txBox="1"/>
          <p:nvPr/>
        </p:nvSpPr>
        <p:spPr>
          <a:xfrm>
            <a:off x="6725854" y="4873757"/>
            <a:ext cx="318300" cy="2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b="1">
                <a:solidFill>
                  <a:schemeClr val="dk1"/>
                </a:solidFill>
                <a:latin typeface="Roboto"/>
                <a:ea typeface="Roboto"/>
                <a:cs typeface="Roboto"/>
                <a:sym typeface="Roboto"/>
              </a:rPr>
              <a:t>11</a:t>
            </a:r>
            <a:endParaRPr sz="800" b="1">
              <a:solidFill>
                <a:schemeClr val="dk1"/>
              </a:solidFill>
              <a:latin typeface="Roboto"/>
              <a:ea typeface="Roboto"/>
              <a:cs typeface="Roboto"/>
              <a:sym typeface="Roboto"/>
            </a:endParaRPr>
          </a:p>
        </p:txBody>
      </p:sp>
      <p:sp>
        <p:nvSpPr>
          <p:cNvPr id="1680" name="Google Shape;1680;p86"/>
          <p:cNvSpPr txBox="1"/>
          <p:nvPr/>
        </p:nvSpPr>
        <p:spPr>
          <a:xfrm>
            <a:off x="6721874" y="5175429"/>
            <a:ext cx="318300" cy="2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b="1">
                <a:solidFill>
                  <a:schemeClr val="dk1"/>
                </a:solidFill>
                <a:latin typeface="Roboto"/>
                <a:ea typeface="Roboto"/>
                <a:cs typeface="Roboto"/>
                <a:sym typeface="Roboto"/>
              </a:rPr>
              <a:t>12</a:t>
            </a:r>
            <a:endParaRPr sz="800" b="1">
              <a:solidFill>
                <a:schemeClr val="dk1"/>
              </a:solidFill>
              <a:latin typeface="Roboto"/>
              <a:ea typeface="Roboto"/>
              <a:cs typeface="Roboto"/>
              <a:sym typeface="Roboto"/>
            </a:endParaRPr>
          </a:p>
        </p:txBody>
      </p:sp>
      <p:sp>
        <p:nvSpPr>
          <p:cNvPr id="1681" name="Google Shape;1681;p86"/>
          <p:cNvSpPr txBox="1"/>
          <p:nvPr/>
        </p:nvSpPr>
        <p:spPr>
          <a:xfrm>
            <a:off x="6717893" y="5484210"/>
            <a:ext cx="318300" cy="2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b="1">
                <a:solidFill>
                  <a:schemeClr val="dk1"/>
                </a:solidFill>
                <a:latin typeface="Roboto"/>
                <a:ea typeface="Roboto"/>
                <a:cs typeface="Roboto"/>
                <a:sym typeface="Roboto"/>
              </a:rPr>
              <a:t>13</a:t>
            </a:r>
            <a:endParaRPr sz="800" b="1">
              <a:solidFill>
                <a:schemeClr val="dk1"/>
              </a:solidFill>
              <a:latin typeface="Roboto"/>
              <a:ea typeface="Roboto"/>
              <a:cs typeface="Roboto"/>
              <a:sym typeface="Roboto"/>
            </a:endParaRPr>
          </a:p>
        </p:txBody>
      </p:sp>
      <p:sp>
        <p:nvSpPr>
          <p:cNvPr id="1682" name="Google Shape;1682;p86"/>
          <p:cNvSpPr txBox="1"/>
          <p:nvPr/>
        </p:nvSpPr>
        <p:spPr>
          <a:xfrm>
            <a:off x="6721021" y="5885397"/>
            <a:ext cx="318300" cy="2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b="1">
                <a:solidFill>
                  <a:schemeClr val="dk1"/>
                </a:solidFill>
                <a:latin typeface="Roboto"/>
                <a:ea typeface="Roboto"/>
                <a:cs typeface="Roboto"/>
                <a:sym typeface="Roboto"/>
              </a:rPr>
              <a:t>14</a:t>
            </a:r>
            <a:endParaRPr sz="800" b="1">
              <a:solidFill>
                <a:schemeClr val="dk1"/>
              </a:solidFill>
              <a:latin typeface="Roboto"/>
              <a:ea typeface="Roboto"/>
              <a:cs typeface="Roboto"/>
              <a:sym typeface="Roboto"/>
            </a:endParaRPr>
          </a:p>
        </p:txBody>
      </p:sp>
      <p:pic>
        <p:nvPicPr>
          <p:cNvPr id="1683" name="Google Shape;1683;p86"/>
          <p:cNvPicPr preferRelativeResize="0"/>
          <p:nvPr/>
        </p:nvPicPr>
        <p:blipFill>
          <a:blip r:embed="rId3">
            <a:alphaModFix/>
          </a:blip>
          <a:stretch>
            <a:fillRect/>
          </a:stretch>
        </p:blipFill>
        <p:spPr>
          <a:xfrm>
            <a:off x="415600" y="1101175"/>
            <a:ext cx="5991950" cy="5524300"/>
          </a:xfrm>
          <a:prstGeom prst="rect">
            <a:avLst/>
          </a:prstGeom>
          <a:noFill/>
          <a:ln>
            <a:noFill/>
          </a:ln>
        </p:spPr>
      </p:pic>
      <p:sp>
        <p:nvSpPr>
          <p:cNvPr id="1684" name="Google Shape;1684;p86"/>
          <p:cNvSpPr/>
          <p:nvPr/>
        </p:nvSpPr>
        <p:spPr>
          <a:xfrm>
            <a:off x="524225" y="1232625"/>
            <a:ext cx="1752600" cy="455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u="sng">
                <a:solidFill>
                  <a:schemeClr val="hlink"/>
                </a:solidFill>
                <a:latin typeface="Roboto"/>
                <a:ea typeface="Roboto"/>
                <a:cs typeface="Roboto"/>
                <a:sym typeface="Roboto"/>
                <a:hlinkClick r:id="rId4"/>
              </a:rPr>
              <a:t>Go to Lucidchart</a:t>
            </a:r>
            <a:endParaRPr>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88"/>
        <p:cNvGrpSpPr/>
        <p:nvPr/>
      </p:nvGrpSpPr>
      <p:grpSpPr>
        <a:xfrm>
          <a:off x="0" y="0"/>
          <a:ext cx="0" cy="0"/>
          <a:chOff x="0" y="0"/>
          <a:chExt cx="0" cy="0"/>
        </a:xfrm>
      </p:grpSpPr>
      <p:sp>
        <p:nvSpPr>
          <p:cNvPr id="1689" name="Google Shape;1689;p87"/>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Hub and Spoke Model</a:t>
            </a:r>
            <a:endParaRPr/>
          </a:p>
        </p:txBody>
      </p:sp>
      <p:sp>
        <p:nvSpPr>
          <p:cNvPr id="1690" name="Google Shape;1690;p87"/>
          <p:cNvSpPr/>
          <p:nvPr/>
        </p:nvSpPr>
        <p:spPr>
          <a:xfrm>
            <a:off x="319450" y="6335924"/>
            <a:ext cx="11553000" cy="342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i="1">
                <a:latin typeface="Roboto"/>
                <a:ea typeface="Roboto"/>
                <a:cs typeface="Roboto"/>
                <a:sym typeface="Roboto"/>
              </a:rPr>
              <a:t>* Agent Runtime is part of the platform. The provisioning will come from the value stream</a:t>
            </a:r>
            <a:endParaRPr b="1" i="1">
              <a:latin typeface="Roboto"/>
              <a:ea typeface="Roboto"/>
              <a:cs typeface="Roboto"/>
              <a:sym typeface="Roboto"/>
            </a:endParaRPr>
          </a:p>
        </p:txBody>
      </p:sp>
      <p:pic>
        <p:nvPicPr>
          <p:cNvPr id="1691" name="Google Shape;1691;p87"/>
          <p:cNvPicPr preferRelativeResize="0"/>
          <p:nvPr/>
        </p:nvPicPr>
        <p:blipFill>
          <a:blip r:embed="rId3">
            <a:alphaModFix/>
          </a:blip>
          <a:stretch>
            <a:fillRect/>
          </a:stretch>
        </p:blipFill>
        <p:spPr>
          <a:xfrm>
            <a:off x="190500" y="1042125"/>
            <a:ext cx="11833850" cy="5636699"/>
          </a:xfrm>
          <a:prstGeom prst="rect">
            <a:avLst/>
          </a:prstGeom>
          <a:noFill/>
          <a:ln>
            <a:noFill/>
          </a:ln>
          <a:effectLst>
            <a:outerShdw blurRad="57150" dist="19050" dir="5400000" algn="bl" rotWithShape="0">
              <a:srgbClr val="000000">
                <a:alpha val="50000"/>
              </a:srgbClr>
            </a:outerShdw>
          </a:effectLst>
        </p:spPr>
      </p:pic>
      <p:sp>
        <p:nvSpPr>
          <p:cNvPr id="1692" name="Google Shape;1692;p87"/>
          <p:cNvSpPr/>
          <p:nvPr/>
        </p:nvSpPr>
        <p:spPr>
          <a:xfrm>
            <a:off x="415600" y="1156425"/>
            <a:ext cx="1752600" cy="455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u="sng">
                <a:solidFill>
                  <a:schemeClr val="hlink"/>
                </a:solidFill>
                <a:latin typeface="Roboto"/>
                <a:ea typeface="Roboto"/>
                <a:cs typeface="Roboto"/>
                <a:sym typeface="Roboto"/>
                <a:hlinkClick r:id="rId4"/>
              </a:rPr>
              <a:t>Go to Lucidchart</a:t>
            </a:r>
            <a:endParaRPr>
              <a:latin typeface="Roboto"/>
              <a:ea typeface="Roboto"/>
              <a:cs typeface="Roboto"/>
              <a:sym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96"/>
        <p:cNvGrpSpPr/>
        <p:nvPr/>
      </p:nvGrpSpPr>
      <p:grpSpPr>
        <a:xfrm>
          <a:off x="0" y="0"/>
          <a:ext cx="0" cy="0"/>
          <a:chOff x="0" y="0"/>
          <a:chExt cx="0" cy="0"/>
        </a:xfrm>
      </p:grpSpPr>
      <p:sp>
        <p:nvSpPr>
          <p:cNvPr id="1697" name="Google Shape;1697;p88"/>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Semantic Search : Conceptual View</a:t>
            </a:r>
            <a:endParaRPr/>
          </a:p>
        </p:txBody>
      </p:sp>
      <p:sp>
        <p:nvSpPr>
          <p:cNvPr id="1698" name="Google Shape;1698;p88"/>
          <p:cNvSpPr/>
          <p:nvPr/>
        </p:nvSpPr>
        <p:spPr>
          <a:xfrm>
            <a:off x="1957506" y="1342387"/>
            <a:ext cx="1780500" cy="1887000"/>
          </a:xfrm>
          <a:prstGeom prst="rect">
            <a:avLst/>
          </a:prstGeom>
          <a:solidFill>
            <a:srgbClr val="EBF1F7"/>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900" b="1">
                <a:latin typeface="Roboto Condensed"/>
                <a:ea typeface="Roboto Condensed"/>
                <a:cs typeface="Roboto Condensed"/>
                <a:sym typeface="Roboto Condensed"/>
              </a:rPr>
              <a:t>Leave Policy Document</a:t>
            </a:r>
            <a:endParaRPr sz="900" b="1">
              <a:latin typeface="Roboto Condensed"/>
              <a:ea typeface="Roboto Condensed"/>
              <a:cs typeface="Roboto Condensed"/>
              <a:sym typeface="Roboto Condensed"/>
            </a:endParaRPr>
          </a:p>
          <a:p>
            <a:pPr marL="0" lvl="0" indent="0" algn="ctr" rtl="0">
              <a:spcBef>
                <a:spcPts val="0"/>
              </a:spcBef>
              <a:spcAft>
                <a:spcPts val="0"/>
              </a:spcAft>
              <a:buNone/>
            </a:pPr>
            <a:endParaRPr sz="900" b="1">
              <a:latin typeface="Roboto Condensed"/>
              <a:ea typeface="Roboto Condensed"/>
              <a:cs typeface="Roboto Condensed"/>
              <a:sym typeface="Roboto Condensed"/>
            </a:endParaRPr>
          </a:p>
          <a:p>
            <a:pPr marL="0" lvl="0" indent="0" algn="l" rtl="0">
              <a:spcBef>
                <a:spcPts val="0"/>
              </a:spcBef>
              <a:spcAft>
                <a:spcPts val="0"/>
              </a:spcAft>
              <a:buNone/>
            </a:pPr>
            <a:r>
              <a:rPr lang="en-US" sz="900" b="1">
                <a:latin typeface="Roboto Condensed"/>
                <a:ea typeface="Roboto Condensed"/>
                <a:cs typeface="Roboto Condensed"/>
                <a:sym typeface="Roboto Condensed"/>
              </a:rPr>
              <a:t>POLICY</a:t>
            </a:r>
            <a:endParaRPr sz="900" b="1">
              <a:latin typeface="Roboto Condensed"/>
              <a:ea typeface="Roboto Condensed"/>
              <a:cs typeface="Roboto Condensed"/>
              <a:sym typeface="Roboto Condensed"/>
            </a:endParaRPr>
          </a:p>
          <a:p>
            <a:pPr marL="0" lvl="0" indent="0" algn="l" rtl="0">
              <a:spcBef>
                <a:spcPts val="0"/>
              </a:spcBef>
              <a:spcAft>
                <a:spcPts val="0"/>
              </a:spcAft>
              <a:buNone/>
            </a:pPr>
            <a:r>
              <a:rPr lang="en-US" sz="900">
                <a:latin typeface="Roboto Condensed"/>
                <a:ea typeface="Roboto Condensed"/>
                <a:cs typeface="Roboto Condensed"/>
                <a:sym typeface="Roboto Condensed"/>
              </a:rPr>
              <a:t>The following leave policy will apply:</a:t>
            </a:r>
            <a:endParaRPr sz="900">
              <a:latin typeface="Roboto Condensed"/>
              <a:ea typeface="Roboto Condensed"/>
              <a:cs typeface="Roboto Condensed"/>
              <a:sym typeface="Roboto Condensed"/>
            </a:endParaRPr>
          </a:p>
          <a:p>
            <a:pPr marL="0" lvl="0" indent="0" algn="l" rtl="0">
              <a:spcBef>
                <a:spcPts val="0"/>
              </a:spcBef>
              <a:spcAft>
                <a:spcPts val="0"/>
              </a:spcAft>
              <a:buNone/>
            </a:pPr>
            <a:endParaRPr sz="900">
              <a:latin typeface="Roboto Condensed"/>
              <a:ea typeface="Roboto Condensed"/>
              <a:cs typeface="Roboto Condensed"/>
              <a:sym typeface="Roboto Condensed"/>
            </a:endParaRPr>
          </a:p>
          <a:p>
            <a:pPr marL="0" lvl="0" indent="0" algn="l" rtl="0">
              <a:spcBef>
                <a:spcPts val="0"/>
              </a:spcBef>
              <a:spcAft>
                <a:spcPts val="0"/>
              </a:spcAft>
              <a:buNone/>
            </a:pPr>
            <a:r>
              <a:rPr lang="en-US" sz="900">
                <a:latin typeface="Roboto Condensed"/>
                <a:ea typeface="Roboto Condensed"/>
                <a:cs typeface="Roboto Condensed"/>
                <a:sym typeface="Roboto Condensed"/>
              </a:rPr>
              <a:t>1)....</a:t>
            </a:r>
            <a:endParaRPr sz="900">
              <a:latin typeface="Roboto Condensed"/>
              <a:ea typeface="Roboto Condensed"/>
              <a:cs typeface="Roboto Condensed"/>
              <a:sym typeface="Roboto Condensed"/>
            </a:endParaRPr>
          </a:p>
          <a:p>
            <a:pPr marL="0" lvl="0" indent="0" algn="l" rtl="0">
              <a:spcBef>
                <a:spcPts val="0"/>
              </a:spcBef>
              <a:spcAft>
                <a:spcPts val="0"/>
              </a:spcAft>
              <a:buNone/>
            </a:pPr>
            <a:r>
              <a:rPr lang="en-US" sz="900">
                <a:latin typeface="Roboto Condensed"/>
                <a:ea typeface="Roboto Condensed"/>
                <a:cs typeface="Roboto Condensed"/>
                <a:sym typeface="Roboto Condensed"/>
              </a:rPr>
              <a:t>2)...</a:t>
            </a:r>
            <a:endParaRPr sz="900">
              <a:latin typeface="Roboto Condensed"/>
              <a:ea typeface="Roboto Condensed"/>
              <a:cs typeface="Roboto Condensed"/>
              <a:sym typeface="Roboto Condensed"/>
            </a:endParaRPr>
          </a:p>
          <a:p>
            <a:pPr marL="0" lvl="0" indent="0" algn="l" rtl="0">
              <a:spcBef>
                <a:spcPts val="0"/>
              </a:spcBef>
              <a:spcAft>
                <a:spcPts val="0"/>
              </a:spcAft>
              <a:buNone/>
            </a:pPr>
            <a:endParaRPr sz="900" b="1">
              <a:latin typeface="Roboto Condensed"/>
              <a:ea typeface="Roboto Condensed"/>
              <a:cs typeface="Roboto Condensed"/>
              <a:sym typeface="Roboto Condensed"/>
            </a:endParaRPr>
          </a:p>
          <a:p>
            <a:pPr marL="0" lvl="0" indent="0" algn="l" rtl="0">
              <a:spcBef>
                <a:spcPts val="0"/>
              </a:spcBef>
              <a:spcAft>
                <a:spcPts val="0"/>
              </a:spcAft>
              <a:buNone/>
            </a:pPr>
            <a:r>
              <a:rPr lang="en-US" sz="900" b="1">
                <a:latin typeface="Roboto Condensed"/>
                <a:ea typeface="Roboto Condensed"/>
                <a:cs typeface="Roboto Condensed"/>
                <a:sym typeface="Roboto Condensed"/>
              </a:rPr>
              <a:t>Categories of leave</a:t>
            </a:r>
            <a:endParaRPr sz="900" b="1">
              <a:latin typeface="Roboto Condensed"/>
              <a:ea typeface="Roboto Condensed"/>
              <a:cs typeface="Roboto Condensed"/>
              <a:sym typeface="Roboto Condensed"/>
            </a:endParaRPr>
          </a:p>
          <a:p>
            <a:pPr marL="0" lvl="0" indent="0" algn="l" rtl="0">
              <a:spcBef>
                <a:spcPts val="0"/>
              </a:spcBef>
              <a:spcAft>
                <a:spcPts val="0"/>
              </a:spcAft>
              <a:buNone/>
            </a:pPr>
            <a:r>
              <a:rPr lang="en-US" sz="900">
                <a:latin typeface="Roboto Condensed"/>
                <a:ea typeface="Roboto Condensed"/>
                <a:cs typeface="Roboto Condensed"/>
                <a:sym typeface="Roboto Condensed"/>
              </a:rPr>
              <a:t>Leave of absence shall be classified as - </a:t>
            </a:r>
            <a:endParaRPr sz="900">
              <a:latin typeface="Roboto Condensed"/>
              <a:ea typeface="Roboto Condensed"/>
              <a:cs typeface="Roboto Condensed"/>
              <a:sym typeface="Roboto Condensed"/>
            </a:endParaRPr>
          </a:p>
          <a:p>
            <a:pPr marL="0" lvl="0" indent="0" algn="l" rtl="0">
              <a:spcBef>
                <a:spcPts val="0"/>
              </a:spcBef>
              <a:spcAft>
                <a:spcPts val="0"/>
              </a:spcAft>
              <a:buNone/>
            </a:pPr>
            <a:r>
              <a:rPr lang="en-US" sz="900">
                <a:latin typeface="Roboto Condensed"/>
                <a:ea typeface="Roboto Condensed"/>
                <a:cs typeface="Roboto Condensed"/>
                <a:sym typeface="Roboto Condensed"/>
              </a:rPr>
              <a:t>….</a:t>
            </a:r>
            <a:endParaRPr sz="900">
              <a:latin typeface="Roboto Condensed"/>
              <a:ea typeface="Roboto Condensed"/>
              <a:cs typeface="Roboto Condensed"/>
              <a:sym typeface="Roboto Condensed"/>
            </a:endParaRPr>
          </a:p>
        </p:txBody>
      </p:sp>
      <p:sp>
        <p:nvSpPr>
          <p:cNvPr id="1699" name="Google Shape;1699;p88"/>
          <p:cNvSpPr/>
          <p:nvPr/>
        </p:nvSpPr>
        <p:spPr>
          <a:xfrm>
            <a:off x="256181" y="2002387"/>
            <a:ext cx="1266000" cy="567000"/>
          </a:xfrm>
          <a:prstGeom prst="flowChartAlternateProcess">
            <a:avLst/>
          </a:pr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Roboto Condensed"/>
                <a:ea typeface="Roboto Condensed"/>
                <a:cs typeface="Roboto Condensed"/>
                <a:sym typeface="Roboto Condensed"/>
              </a:rPr>
              <a:t>Extract Metadata</a:t>
            </a:r>
            <a:endParaRPr sz="1000">
              <a:latin typeface="Roboto Condensed"/>
              <a:ea typeface="Roboto Condensed"/>
              <a:cs typeface="Roboto Condensed"/>
              <a:sym typeface="Roboto Condensed"/>
            </a:endParaRPr>
          </a:p>
        </p:txBody>
      </p:sp>
      <p:sp>
        <p:nvSpPr>
          <p:cNvPr id="1700" name="Google Shape;1700;p88"/>
          <p:cNvSpPr/>
          <p:nvPr/>
        </p:nvSpPr>
        <p:spPr>
          <a:xfrm>
            <a:off x="4173331" y="2002387"/>
            <a:ext cx="1266000" cy="567000"/>
          </a:xfrm>
          <a:prstGeom prst="flowChartAlternateProcess">
            <a:avLst/>
          </a:pr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Roboto Condensed"/>
                <a:ea typeface="Roboto Condensed"/>
                <a:cs typeface="Roboto Condensed"/>
                <a:sym typeface="Roboto Condensed"/>
              </a:rPr>
              <a:t>Chunk Document</a:t>
            </a:r>
            <a:endParaRPr sz="1000">
              <a:latin typeface="Roboto Condensed"/>
              <a:ea typeface="Roboto Condensed"/>
              <a:cs typeface="Roboto Condensed"/>
              <a:sym typeface="Roboto Condensed"/>
            </a:endParaRPr>
          </a:p>
        </p:txBody>
      </p:sp>
      <p:cxnSp>
        <p:nvCxnSpPr>
          <p:cNvPr id="1701" name="Google Shape;1701;p88"/>
          <p:cNvCxnSpPr>
            <a:stCxn id="1698" idx="1"/>
            <a:endCxn id="1699" idx="3"/>
          </p:cNvCxnSpPr>
          <p:nvPr/>
        </p:nvCxnSpPr>
        <p:spPr>
          <a:xfrm rot="10800000">
            <a:off x="1522206" y="2285887"/>
            <a:ext cx="435300" cy="0"/>
          </a:xfrm>
          <a:prstGeom prst="straightConnector1">
            <a:avLst/>
          </a:prstGeom>
          <a:noFill/>
          <a:ln w="9525" cap="flat" cmpd="sng">
            <a:solidFill>
              <a:srgbClr val="CCCCCC"/>
            </a:solidFill>
            <a:prstDash val="solid"/>
            <a:round/>
            <a:headEnd type="none" w="med" len="med"/>
            <a:tailEnd type="triangle" w="med" len="med"/>
          </a:ln>
        </p:spPr>
      </p:cxnSp>
      <p:cxnSp>
        <p:nvCxnSpPr>
          <p:cNvPr id="1702" name="Google Shape;1702;p88"/>
          <p:cNvCxnSpPr>
            <a:stCxn id="1698" idx="3"/>
            <a:endCxn id="1700" idx="1"/>
          </p:cNvCxnSpPr>
          <p:nvPr/>
        </p:nvCxnSpPr>
        <p:spPr>
          <a:xfrm>
            <a:off x="3738006" y="2285887"/>
            <a:ext cx="435300" cy="0"/>
          </a:xfrm>
          <a:prstGeom prst="straightConnector1">
            <a:avLst/>
          </a:prstGeom>
          <a:noFill/>
          <a:ln w="9525" cap="flat" cmpd="sng">
            <a:solidFill>
              <a:srgbClr val="CCCCCC"/>
            </a:solidFill>
            <a:prstDash val="solid"/>
            <a:round/>
            <a:headEnd type="none" w="med" len="med"/>
            <a:tailEnd type="triangle" w="med" len="med"/>
          </a:ln>
        </p:spPr>
      </p:cxnSp>
      <p:graphicFrame>
        <p:nvGraphicFramePr>
          <p:cNvPr id="1703" name="Google Shape;1703;p88"/>
          <p:cNvGraphicFramePr/>
          <p:nvPr/>
        </p:nvGraphicFramePr>
        <p:xfrm>
          <a:off x="302560" y="3508698"/>
          <a:ext cx="3000000" cy="3000000"/>
        </p:xfrm>
        <a:graphic>
          <a:graphicData uri="http://schemas.openxmlformats.org/drawingml/2006/table">
            <a:tbl>
              <a:tblPr>
                <a:noFill/>
                <a:tableStyleId>{149942BA-1E5F-41A2-AD92-3066A8441D87}</a:tableStyleId>
              </a:tblPr>
              <a:tblGrid>
                <a:gridCol w="1123250">
                  <a:extLst>
                    <a:ext uri="{9D8B030D-6E8A-4147-A177-3AD203B41FA5}">
                      <a16:colId xmlns:a16="http://schemas.microsoft.com/office/drawing/2014/main" val="20000"/>
                    </a:ext>
                  </a:extLst>
                </a:gridCol>
                <a:gridCol w="11232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US" sz="1000">
                          <a:latin typeface="Roboto Condensed"/>
                          <a:ea typeface="Roboto Condensed"/>
                          <a:cs typeface="Roboto Condensed"/>
                          <a:sym typeface="Roboto Condensed"/>
                        </a:rPr>
                        <a:t>source_doc</a:t>
                      </a:r>
                      <a:endParaRPr sz="1000">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US" sz="1000">
                          <a:latin typeface="Roboto Condensed"/>
                          <a:ea typeface="Roboto Condensed"/>
                          <a:cs typeface="Roboto Condensed"/>
                          <a:sym typeface="Roboto Condensed"/>
                        </a:rPr>
                        <a:t>HR leave policy</a:t>
                      </a:r>
                      <a:endParaRPr sz="1000">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000">
                          <a:latin typeface="Roboto Condensed"/>
                          <a:ea typeface="Roboto Condensed"/>
                          <a:cs typeface="Roboto Condensed"/>
                          <a:sym typeface="Roboto Condensed"/>
                        </a:rPr>
                        <a:t>access_level</a:t>
                      </a:r>
                      <a:endParaRPr sz="1000">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US" sz="1000">
                          <a:latin typeface="Roboto Condensed"/>
                          <a:ea typeface="Roboto Condensed"/>
                          <a:cs typeface="Roboto Condensed"/>
                          <a:sym typeface="Roboto Condensed"/>
                        </a:rPr>
                        <a:t>PUBLIC</a:t>
                      </a:r>
                      <a:endParaRPr sz="1000">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000">
                          <a:latin typeface="Roboto Condensed"/>
                          <a:ea typeface="Roboto Condensed"/>
                          <a:cs typeface="Roboto Condensed"/>
                          <a:sym typeface="Roboto Condensed"/>
                        </a:rPr>
                        <a:t>doc_type</a:t>
                      </a:r>
                      <a:endParaRPr sz="1000">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US" sz="1000">
                          <a:latin typeface="Roboto Condensed"/>
                          <a:ea typeface="Roboto Condensed"/>
                          <a:cs typeface="Roboto Condensed"/>
                          <a:sym typeface="Roboto Condensed"/>
                        </a:rPr>
                        <a:t>POLICY</a:t>
                      </a:r>
                      <a:endParaRPr sz="1000">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000">
                          <a:latin typeface="Roboto Condensed"/>
                          <a:ea typeface="Roboto Condensed"/>
                          <a:cs typeface="Roboto Condensed"/>
                          <a:sym typeface="Roboto Condensed"/>
                        </a:rPr>
                        <a:t>…</a:t>
                      </a:r>
                      <a:endParaRPr sz="1000">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US" sz="1000">
                          <a:latin typeface="Roboto Condensed"/>
                          <a:ea typeface="Roboto Condensed"/>
                          <a:cs typeface="Roboto Condensed"/>
                          <a:sym typeface="Roboto Condensed"/>
                        </a:rPr>
                        <a:t>…</a:t>
                      </a:r>
                      <a:endParaRPr sz="1000">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1704" name="Google Shape;1704;p88"/>
          <p:cNvGraphicFramePr/>
          <p:nvPr/>
        </p:nvGraphicFramePr>
        <p:xfrm>
          <a:off x="3175306" y="3508698"/>
          <a:ext cx="3000000" cy="3000000"/>
        </p:xfrm>
        <a:graphic>
          <a:graphicData uri="http://schemas.openxmlformats.org/drawingml/2006/table">
            <a:tbl>
              <a:tblPr>
                <a:noFill/>
                <a:tableStyleId>{149942BA-1E5F-41A2-AD92-3066A8441D87}</a:tableStyleId>
              </a:tblPr>
              <a:tblGrid>
                <a:gridCol w="757875">
                  <a:extLst>
                    <a:ext uri="{9D8B030D-6E8A-4147-A177-3AD203B41FA5}">
                      <a16:colId xmlns:a16="http://schemas.microsoft.com/office/drawing/2014/main" val="20000"/>
                    </a:ext>
                  </a:extLst>
                </a:gridCol>
                <a:gridCol w="207507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US" sz="1000" b="1">
                          <a:latin typeface="Roboto Condensed"/>
                          <a:ea typeface="Roboto Condensed"/>
                          <a:cs typeface="Roboto Condensed"/>
                          <a:sym typeface="Roboto Condensed"/>
                        </a:rPr>
                        <a:t>chunk_id</a:t>
                      </a:r>
                      <a:endParaRPr sz="1000" b="1">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US" sz="1000" b="1">
                          <a:latin typeface="Roboto Condensed"/>
                          <a:ea typeface="Roboto Condensed"/>
                          <a:cs typeface="Roboto Condensed"/>
                          <a:sym typeface="Roboto Condensed"/>
                        </a:rPr>
                        <a:t>chunk_text</a:t>
                      </a:r>
                      <a:endParaRPr sz="1000" b="1">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000">
                          <a:latin typeface="Roboto Condensed"/>
                          <a:ea typeface="Roboto Condensed"/>
                          <a:cs typeface="Roboto Condensed"/>
                          <a:sym typeface="Roboto Condensed"/>
                        </a:rPr>
                        <a:t>1</a:t>
                      </a:r>
                      <a:endParaRPr sz="1000">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US" sz="1000">
                          <a:latin typeface="Roboto Condensed"/>
                          <a:ea typeface="Roboto Condensed"/>
                          <a:cs typeface="Roboto Condensed"/>
                          <a:sym typeface="Roboto Condensed"/>
                        </a:rPr>
                        <a:t>POLICY\n The following leave…</a:t>
                      </a:r>
                      <a:endParaRPr sz="1000">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000">
                          <a:latin typeface="Roboto Condensed"/>
                          <a:ea typeface="Roboto Condensed"/>
                          <a:cs typeface="Roboto Condensed"/>
                          <a:sym typeface="Roboto Condensed"/>
                        </a:rPr>
                        <a:t>2</a:t>
                      </a:r>
                      <a:endParaRPr sz="1000">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US" sz="1000">
                          <a:latin typeface="Roboto Condensed"/>
                          <a:ea typeface="Roboto Condensed"/>
                          <a:cs typeface="Roboto Condensed"/>
                          <a:sym typeface="Roboto Condensed"/>
                        </a:rPr>
                        <a:t>Categories of leave…</a:t>
                      </a:r>
                      <a:endParaRPr sz="1000">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000">
                          <a:latin typeface="Roboto Condensed"/>
                          <a:ea typeface="Roboto Condensed"/>
                          <a:cs typeface="Roboto Condensed"/>
                          <a:sym typeface="Roboto Condensed"/>
                        </a:rPr>
                        <a:t>…</a:t>
                      </a:r>
                      <a:endParaRPr sz="1000">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US" sz="1000">
                          <a:latin typeface="Roboto Condensed"/>
                          <a:ea typeface="Roboto Condensed"/>
                          <a:cs typeface="Roboto Condensed"/>
                          <a:sym typeface="Roboto Condensed"/>
                        </a:rPr>
                        <a:t>…</a:t>
                      </a:r>
                      <a:endParaRPr sz="1000">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05" name="Google Shape;1705;p88"/>
          <p:cNvSpPr/>
          <p:nvPr/>
        </p:nvSpPr>
        <p:spPr>
          <a:xfrm>
            <a:off x="2355325" y="5169605"/>
            <a:ext cx="1266000" cy="303300"/>
          </a:xfrm>
          <a:prstGeom prst="flowChartAlternateProcess">
            <a:avLst/>
          </a:pr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Roboto"/>
                <a:ea typeface="Roboto"/>
                <a:cs typeface="Roboto"/>
                <a:sym typeface="Roboto"/>
              </a:rPr>
              <a:t>Embedding</a:t>
            </a:r>
            <a:endParaRPr sz="1000">
              <a:latin typeface="Roboto"/>
              <a:ea typeface="Roboto"/>
              <a:cs typeface="Roboto"/>
              <a:sym typeface="Roboto"/>
            </a:endParaRPr>
          </a:p>
        </p:txBody>
      </p:sp>
      <p:cxnSp>
        <p:nvCxnSpPr>
          <p:cNvPr id="1706" name="Google Shape;1706;p88"/>
          <p:cNvCxnSpPr>
            <a:endCxn id="1705" idx="1"/>
          </p:cNvCxnSpPr>
          <p:nvPr/>
        </p:nvCxnSpPr>
        <p:spPr>
          <a:xfrm>
            <a:off x="1239625" y="4866455"/>
            <a:ext cx="1115700" cy="454800"/>
          </a:xfrm>
          <a:prstGeom prst="bentConnector3">
            <a:avLst>
              <a:gd name="adj1" fmla="val 50000"/>
            </a:avLst>
          </a:prstGeom>
          <a:noFill/>
          <a:ln w="9525" cap="flat" cmpd="sng">
            <a:solidFill>
              <a:srgbClr val="CCCCCC"/>
            </a:solidFill>
            <a:prstDash val="solid"/>
            <a:round/>
            <a:headEnd type="none" w="med" len="med"/>
            <a:tailEnd type="stealth" w="med" len="med"/>
          </a:ln>
        </p:spPr>
      </p:cxnSp>
      <p:cxnSp>
        <p:nvCxnSpPr>
          <p:cNvPr id="1707" name="Google Shape;1707;p88"/>
          <p:cNvCxnSpPr>
            <a:endCxn id="1705" idx="3"/>
          </p:cNvCxnSpPr>
          <p:nvPr/>
        </p:nvCxnSpPr>
        <p:spPr>
          <a:xfrm flipH="1">
            <a:off x="3621325" y="4866455"/>
            <a:ext cx="876000" cy="454800"/>
          </a:xfrm>
          <a:prstGeom prst="bentConnector3">
            <a:avLst>
              <a:gd name="adj1" fmla="val 50000"/>
            </a:avLst>
          </a:prstGeom>
          <a:noFill/>
          <a:ln w="9525" cap="flat" cmpd="sng">
            <a:solidFill>
              <a:srgbClr val="CCCCCC"/>
            </a:solidFill>
            <a:prstDash val="solid"/>
            <a:round/>
            <a:headEnd type="none" w="med" len="med"/>
            <a:tailEnd type="stealth" w="med" len="med"/>
          </a:ln>
        </p:spPr>
      </p:cxnSp>
      <p:graphicFrame>
        <p:nvGraphicFramePr>
          <p:cNvPr id="1708" name="Google Shape;1708;p88"/>
          <p:cNvGraphicFramePr/>
          <p:nvPr/>
        </p:nvGraphicFramePr>
        <p:xfrm>
          <a:off x="418868" y="5773304"/>
          <a:ext cx="3000000" cy="3000000"/>
        </p:xfrm>
        <a:graphic>
          <a:graphicData uri="http://schemas.openxmlformats.org/drawingml/2006/table">
            <a:tbl>
              <a:tblPr>
                <a:noFill/>
                <a:tableStyleId>{149942BA-1E5F-41A2-AD92-3066A8441D87}</a:tableStyleId>
              </a:tblPr>
              <a:tblGrid>
                <a:gridCol w="509225">
                  <a:extLst>
                    <a:ext uri="{9D8B030D-6E8A-4147-A177-3AD203B41FA5}">
                      <a16:colId xmlns:a16="http://schemas.microsoft.com/office/drawing/2014/main" val="20000"/>
                    </a:ext>
                  </a:extLst>
                </a:gridCol>
                <a:gridCol w="1637450">
                  <a:extLst>
                    <a:ext uri="{9D8B030D-6E8A-4147-A177-3AD203B41FA5}">
                      <a16:colId xmlns:a16="http://schemas.microsoft.com/office/drawing/2014/main" val="20001"/>
                    </a:ext>
                  </a:extLst>
                </a:gridCol>
                <a:gridCol w="299225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US" sz="900" b="1">
                          <a:solidFill>
                            <a:srgbClr val="576C77"/>
                          </a:solidFill>
                          <a:latin typeface="Roboto Condensed"/>
                          <a:ea typeface="Roboto Condensed"/>
                          <a:cs typeface="Roboto Condensed"/>
                          <a:sym typeface="Roboto Condensed"/>
                        </a:rPr>
                        <a:t>ID</a:t>
                      </a:r>
                      <a:endParaRPr sz="900" b="1">
                        <a:solidFill>
                          <a:srgbClr val="576C77"/>
                        </a:solidFill>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900" b="1">
                          <a:solidFill>
                            <a:srgbClr val="576C77"/>
                          </a:solidFill>
                          <a:latin typeface="Roboto Condensed"/>
                          <a:ea typeface="Roboto Condensed"/>
                          <a:cs typeface="Roboto Condensed"/>
                          <a:sym typeface="Roboto Condensed"/>
                        </a:rPr>
                        <a:t>EMBEDDING</a:t>
                      </a:r>
                      <a:endParaRPr sz="900" b="1">
                        <a:solidFill>
                          <a:srgbClr val="576C77"/>
                        </a:solidFill>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900" b="1">
                          <a:solidFill>
                            <a:srgbClr val="576C77"/>
                          </a:solidFill>
                          <a:latin typeface="Roboto Condensed"/>
                          <a:ea typeface="Roboto Condensed"/>
                          <a:cs typeface="Roboto Condensed"/>
                          <a:sym typeface="Roboto Condensed"/>
                        </a:rPr>
                        <a:t>METADATA</a:t>
                      </a:r>
                      <a:endParaRPr sz="900" b="1">
                        <a:solidFill>
                          <a:srgbClr val="576C77"/>
                        </a:solidFill>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900">
                          <a:solidFill>
                            <a:srgbClr val="576C77"/>
                          </a:solidFill>
                          <a:latin typeface="Roboto Condensed"/>
                          <a:ea typeface="Roboto Condensed"/>
                          <a:cs typeface="Roboto Condensed"/>
                          <a:sym typeface="Roboto Condensed"/>
                        </a:rPr>
                        <a:t>1</a:t>
                      </a:r>
                      <a:endParaRPr sz="900">
                        <a:solidFill>
                          <a:srgbClr val="576C77"/>
                        </a:solidFill>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900">
                          <a:solidFill>
                            <a:srgbClr val="576C77"/>
                          </a:solidFill>
                          <a:latin typeface="Roboto Condensed"/>
                          <a:ea typeface="Roboto Condensed"/>
                          <a:cs typeface="Roboto Condensed"/>
                          <a:sym typeface="Roboto Condensed"/>
                        </a:rPr>
                        <a:t>[0.11,0.1,0.13…]</a:t>
                      </a:r>
                      <a:endParaRPr sz="900">
                        <a:solidFill>
                          <a:srgbClr val="576C77"/>
                        </a:solidFill>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900">
                          <a:solidFill>
                            <a:srgbClr val="576C77"/>
                          </a:solidFill>
                          <a:latin typeface="Roboto Condensed"/>
                          <a:ea typeface="Roboto Condensed"/>
                          <a:cs typeface="Roboto Condensed"/>
                          <a:sym typeface="Roboto Condensed"/>
                        </a:rPr>
                        <a:t>{chunk_text:”POLICY..”,access_level:”PUBLIC”,...}</a:t>
                      </a:r>
                      <a:endParaRPr sz="900">
                        <a:solidFill>
                          <a:srgbClr val="576C77"/>
                        </a:solidFill>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900">
                          <a:solidFill>
                            <a:srgbClr val="576C77"/>
                          </a:solidFill>
                          <a:latin typeface="Roboto Condensed"/>
                          <a:ea typeface="Roboto Condensed"/>
                          <a:cs typeface="Roboto Condensed"/>
                          <a:sym typeface="Roboto Condensed"/>
                        </a:rPr>
                        <a:t>2</a:t>
                      </a:r>
                      <a:endParaRPr sz="900">
                        <a:solidFill>
                          <a:srgbClr val="576C77"/>
                        </a:solidFill>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US" sz="900">
                          <a:solidFill>
                            <a:srgbClr val="576C77"/>
                          </a:solidFill>
                          <a:latin typeface="Roboto Condensed"/>
                          <a:ea typeface="Roboto Condensed"/>
                          <a:cs typeface="Roboto Condensed"/>
                          <a:sym typeface="Roboto Condensed"/>
                        </a:rPr>
                        <a:t>[0.12,0.11,0.14…]</a:t>
                      </a:r>
                      <a:endParaRPr sz="900">
                        <a:solidFill>
                          <a:srgbClr val="576C77"/>
                        </a:solidFill>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900">
                          <a:solidFill>
                            <a:srgbClr val="576C77"/>
                          </a:solidFill>
                          <a:latin typeface="Roboto Condensed"/>
                          <a:ea typeface="Roboto Condensed"/>
                          <a:cs typeface="Roboto Condensed"/>
                          <a:sym typeface="Roboto Condensed"/>
                        </a:rPr>
                        <a:t>…</a:t>
                      </a:r>
                      <a:endParaRPr sz="900">
                        <a:solidFill>
                          <a:srgbClr val="576C77"/>
                        </a:solidFill>
                        <a:latin typeface="Roboto Condensed"/>
                        <a:ea typeface="Roboto Condensed"/>
                        <a:cs typeface="Roboto Condensed"/>
                        <a:sym typeface="Roboto Condensed"/>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1709" name="Google Shape;1709;p88"/>
          <p:cNvSpPr/>
          <p:nvPr/>
        </p:nvSpPr>
        <p:spPr>
          <a:xfrm>
            <a:off x="8593300" y="1286754"/>
            <a:ext cx="1439316" cy="407106"/>
          </a:xfrm>
          <a:prstGeom prst="flowChartDocument">
            <a:avLst/>
          </a:pr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C91F28"/>
                </a:solidFill>
                <a:latin typeface="Roboto Condensed"/>
                <a:ea typeface="Roboto Condensed"/>
                <a:cs typeface="Roboto Condensed"/>
                <a:sym typeface="Roboto Condensed"/>
              </a:rPr>
              <a:t>What are the leave Policies?</a:t>
            </a:r>
            <a:endParaRPr sz="1000">
              <a:solidFill>
                <a:srgbClr val="C91F28"/>
              </a:solidFill>
              <a:latin typeface="Roboto Condensed"/>
              <a:ea typeface="Roboto Condensed"/>
              <a:cs typeface="Roboto Condensed"/>
              <a:sym typeface="Roboto Condensed"/>
            </a:endParaRPr>
          </a:p>
        </p:txBody>
      </p:sp>
      <p:sp>
        <p:nvSpPr>
          <p:cNvPr id="1710" name="Google Shape;1710;p88"/>
          <p:cNvSpPr/>
          <p:nvPr/>
        </p:nvSpPr>
        <p:spPr>
          <a:xfrm>
            <a:off x="2196613" y="6198588"/>
            <a:ext cx="153000" cy="158400"/>
          </a:xfrm>
          <a:prstGeom prst="ellipse">
            <a:avLst/>
          </a:pr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11" name="Google Shape;1711;p88"/>
          <p:cNvSpPr/>
          <p:nvPr/>
        </p:nvSpPr>
        <p:spPr>
          <a:xfrm>
            <a:off x="2196613" y="6482873"/>
            <a:ext cx="153000" cy="158400"/>
          </a:xfrm>
          <a:prstGeom prst="ellipse">
            <a:avLst/>
          </a:pr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12" name="Google Shape;1712;p88"/>
          <p:cNvSpPr/>
          <p:nvPr/>
        </p:nvSpPr>
        <p:spPr>
          <a:xfrm>
            <a:off x="6739300" y="2769492"/>
            <a:ext cx="2044200" cy="109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13" name="Google Shape;1713;p88"/>
          <p:cNvSpPr/>
          <p:nvPr/>
        </p:nvSpPr>
        <p:spPr>
          <a:xfrm>
            <a:off x="7636150" y="1991352"/>
            <a:ext cx="1266000" cy="369300"/>
          </a:xfrm>
          <a:prstGeom prst="flowChartAlternateProcess">
            <a:avLst/>
          </a:pr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Roboto Condensed"/>
                <a:ea typeface="Roboto Condensed"/>
                <a:cs typeface="Roboto Condensed"/>
                <a:sym typeface="Roboto Condensed"/>
              </a:rPr>
              <a:t>Create Embedding</a:t>
            </a:r>
            <a:endParaRPr sz="1000">
              <a:latin typeface="Roboto Condensed"/>
              <a:ea typeface="Roboto Condensed"/>
              <a:cs typeface="Roboto Condensed"/>
              <a:sym typeface="Roboto Condensed"/>
            </a:endParaRPr>
          </a:p>
        </p:txBody>
      </p:sp>
      <p:cxnSp>
        <p:nvCxnSpPr>
          <p:cNvPr id="1714" name="Google Shape;1714;p88"/>
          <p:cNvCxnSpPr>
            <a:stCxn id="1712" idx="0"/>
            <a:endCxn id="1712" idx="2"/>
          </p:cNvCxnSpPr>
          <p:nvPr/>
        </p:nvCxnSpPr>
        <p:spPr>
          <a:xfrm>
            <a:off x="7761400" y="2769492"/>
            <a:ext cx="0" cy="1095300"/>
          </a:xfrm>
          <a:prstGeom prst="straightConnector1">
            <a:avLst/>
          </a:prstGeom>
          <a:noFill/>
          <a:ln w="9525" cap="flat" cmpd="sng">
            <a:solidFill>
              <a:schemeClr val="dk2"/>
            </a:solidFill>
            <a:prstDash val="solid"/>
            <a:round/>
            <a:headEnd type="none" w="med" len="med"/>
            <a:tailEnd type="none" w="med" len="med"/>
          </a:ln>
        </p:spPr>
      </p:cxnSp>
      <p:cxnSp>
        <p:nvCxnSpPr>
          <p:cNvPr id="1715" name="Google Shape;1715;p88"/>
          <p:cNvCxnSpPr>
            <a:stCxn id="1712" idx="1"/>
            <a:endCxn id="1712" idx="3"/>
          </p:cNvCxnSpPr>
          <p:nvPr/>
        </p:nvCxnSpPr>
        <p:spPr>
          <a:xfrm>
            <a:off x="6739300" y="3317142"/>
            <a:ext cx="2044200" cy="0"/>
          </a:xfrm>
          <a:prstGeom prst="straightConnector1">
            <a:avLst/>
          </a:prstGeom>
          <a:noFill/>
          <a:ln w="9525" cap="flat" cmpd="sng">
            <a:solidFill>
              <a:schemeClr val="dk2"/>
            </a:solidFill>
            <a:prstDash val="solid"/>
            <a:round/>
            <a:headEnd type="none" w="med" len="med"/>
            <a:tailEnd type="none" w="med" len="med"/>
          </a:ln>
        </p:spPr>
      </p:cxnSp>
      <p:sp>
        <p:nvSpPr>
          <p:cNvPr id="1716" name="Google Shape;1716;p88"/>
          <p:cNvSpPr/>
          <p:nvPr/>
        </p:nvSpPr>
        <p:spPr>
          <a:xfrm>
            <a:off x="6912213" y="2822246"/>
            <a:ext cx="153000" cy="1584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17" name="Google Shape;1717;p88"/>
          <p:cNvSpPr/>
          <p:nvPr/>
        </p:nvSpPr>
        <p:spPr>
          <a:xfrm>
            <a:off x="7177138" y="2822252"/>
            <a:ext cx="153000" cy="1584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18" name="Google Shape;1718;p88"/>
          <p:cNvSpPr/>
          <p:nvPr/>
        </p:nvSpPr>
        <p:spPr>
          <a:xfrm>
            <a:off x="7026204" y="3053783"/>
            <a:ext cx="153000" cy="1584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19" name="Google Shape;1719;p88"/>
          <p:cNvSpPr/>
          <p:nvPr/>
        </p:nvSpPr>
        <p:spPr>
          <a:xfrm>
            <a:off x="7481938" y="2823717"/>
            <a:ext cx="153000" cy="1584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20" name="Google Shape;1720;p88"/>
          <p:cNvSpPr/>
          <p:nvPr/>
        </p:nvSpPr>
        <p:spPr>
          <a:xfrm>
            <a:off x="7291438" y="3081625"/>
            <a:ext cx="153000" cy="1584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21" name="Google Shape;1721;p88"/>
          <p:cNvSpPr/>
          <p:nvPr/>
        </p:nvSpPr>
        <p:spPr>
          <a:xfrm>
            <a:off x="7908675" y="2842762"/>
            <a:ext cx="153000" cy="158400"/>
          </a:xfrm>
          <a:prstGeom prst="ellipse">
            <a:avLst/>
          </a:prstGeom>
          <a:solidFill>
            <a:srgbClr val="E3183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22" name="Google Shape;1722;p88"/>
          <p:cNvSpPr/>
          <p:nvPr/>
        </p:nvSpPr>
        <p:spPr>
          <a:xfrm>
            <a:off x="8173600" y="2842767"/>
            <a:ext cx="153000" cy="158400"/>
          </a:xfrm>
          <a:prstGeom prst="ellipse">
            <a:avLst/>
          </a:prstGeom>
          <a:solidFill>
            <a:srgbClr val="E3183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23" name="Google Shape;1723;p88"/>
          <p:cNvSpPr/>
          <p:nvPr/>
        </p:nvSpPr>
        <p:spPr>
          <a:xfrm>
            <a:off x="8022665" y="3074298"/>
            <a:ext cx="153000" cy="158400"/>
          </a:xfrm>
          <a:prstGeom prst="ellipse">
            <a:avLst/>
          </a:prstGeom>
          <a:solidFill>
            <a:srgbClr val="E3183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24" name="Google Shape;1724;p88"/>
          <p:cNvSpPr/>
          <p:nvPr/>
        </p:nvSpPr>
        <p:spPr>
          <a:xfrm>
            <a:off x="8478400" y="2844233"/>
            <a:ext cx="153000" cy="158400"/>
          </a:xfrm>
          <a:prstGeom prst="ellipse">
            <a:avLst/>
          </a:prstGeom>
          <a:solidFill>
            <a:srgbClr val="E3183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25" name="Google Shape;1725;p88"/>
          <p:cNvSpPr/>
          <p:nvPr/>
        </p:nvSpPr>
        <p:spPr>
          <a:xfrm>
            <a:off x="8287900" y="3102140"/>
            <a:ext cx="153000" cy="158400"/>
          </a:xfrm>
          <a:prstGeom prst="ellipse">
            <a:avLst/>
          </a:prstGeom>
          <a:solidFill>
            <a:srgbClr val="E3183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26" name="Google Shape;1726;p88"/>
          <p:cNvSpPr/>
          <p:nvPr/>
        </p:nvSpPr>
        <p:spPr>
          <a:xfrm>
            <a:off x="6900490" y="3364439"/>
            <a:ext cx="153000" cy="1584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27" name="Google Shape;1727;p88"/>
          <p:cNvSpPr/>
          <p:nvPr/>
        </p:nvSpPr>
        <p:spPr>
          <a:xfrm>
            <a:off x="7165415" y="3364444"/>
            <a:ext cx="153000" cy="1584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28" name="Google Shape;1728;p88"/>
          <p:cNvSpPr/>
          <p:nvPr/>
        </p:nvSpPr>
        <p:spPr>
          <a:xfrm>
            <a:off x="7014481" y="3595975"/>
            <a:ext cx="153000" cy="1584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29" name="Google Shape;1729;p88"/>
          <p:cNvSpPr/>
          <p:nvPr/>
        </p:nvSpPr>
        <p:spPr>
          <a:xfrm>
            <a:off x="7470215" y="3365910"/>
            <a:ext cx="153000" cy="1584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30" name="Google Shape;1730;p88"/>
          <p:cNvSpPr/>
          <p:nvPr/>
        </p:nvSpPr>
        <p:spPr>
          <a:xfrm>
            <a:off x="7279715" y="3623817"/>
            <a:ext cx="153000" cy="1584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31" name="Google Shape;1731;p88"/>
          <p:cNvSpPr/>
          <p:nvPr/>
        </p:nvSpPr>
        <p:spPr>
          <a:xfrm>
            <a:off x="7870575" y="3371765"/>
            <a:ext cx="153000" cy="158400"/>
          </a:xfrm>
          <a:prstGeom prst="ellipse">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32" name="Google Shape;1732;p88"/>
          <p:cNvSpPr/>
          <p:nvPr/>
        </p:nvSpPr>
        <p:spPr>
          <a:xfrm>
            <a:off x="8135500" y="3371771"/>
            <a:ext cx="153000" cy="158400"/>
          </a:xfrm>
          <a:prstGeom prst="ellipse">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33" name="Google Shape;1733;p88"/>
          <p:cNvSpPr/>
          <p:nvPr/>
        </p:nvSpPr>
        <p:spPr>
          <a:xfrm>
            <a:off x="7984565" y="3603302"/>
            <a:ext cx="153000" cy="158400"/>
          </a:xfrm>
          <a:prstGeom prst="ellipse">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34" name="Google Shape;1734;p88"/>
          <p:cNvSpPr/>
          <p:nvPr/>
        </p:nvSpPr>
        <p:spPr>
          <a:xfrm>
            <a:off x="8440300" y="3373237"/>
            <a:ext cx="153000" cy="158400"/>
          </a:xfrm>
          <a:prstGeom prst="ellipse">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35" name="Google Shape;1735;p88"/>
          <p:cNvSpPr/>
          <p:nvPr/>
        </p:nvSpPr>
        <p:spPr>
          <a:xfrm>
            <a:off x="8249800" y="3631144"/>
            <a:ext cx="153000" cy="158400"/>
          </a:xfrm>
          <a:prstGeom prst="ellipse">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36" name="Google Shape;1736;p88"/>
          <p:cNvSpPr/>
          <p:nvPr/>
        </p:nvSpPr>
        <p:spPr>
          <a:xfrm>
            <a:off x="7952650" y="2730017"/>
            <a:ext cx="640800" cy="5670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737" name="Google Shape;1737;p88"/>
          <p:cNvCxnSpPr>
            <a:stCxn id="1713" idx="2"/>
            <a:endCxn id="1736" idx="0"/>
          </p:cNvCxnSpPr>
          <p:nvPr/>
        </p:nvCxnSpPr>
        <p:spPr>
          <a:xfrm>
            <a:off x="8269150" y="2360652"/>
            <a:ext cx="3900" cy="369300"/>
          </a:xfrm>
          <a:prstGeom prst="straightConnector1">
            <a:avLst/>
          </a:prstGeom>
          <a:noFill/>
          <a:ln w="9525" cap="flat" cmpd="sng">
            <a:solidFill>
              <a:srgbClr val="CCCCCC"/>
            </a:solidFill>
            <a:prstDash val="solid"/>
            <a:round/>
            <a:headEnd type="none" w="med" len="med"/>
            <a:tailEnd type="none" w="med" len="med"/>
          </a:ln>
        </p:spPr>
      </p:cxnSp>
      <p:sp>
        <p:nvSpPr>
          <p:cNvPr id="1738" name="Google Shape;1738;p88"/>
          <p:cNvSpPr/>
          <p:nvPr/>
        </p:nvSpPr>
        <p:spPr>
          <a:xfrm>
            <a:off x="6756175" y="4088904"/>
            <a:ext cx="2145900" cy="11715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latin typeface="Roboto Condensed"/>
                <a:ea typeface="Roboto Condensed"/>
                <a:cs typeface="Roboto Condensed"/>
                <a:sym typeface="Roboto Condensed"/>
              </a:rPr>
              <a:t>Chunk Texts</a:t>
            </a:r>
            <a:endParaRPr sz="1000">
              <a:latin typeface="Roboto Condensed"/>
              <a:ea typeface="Roboto Condensed"/>
              <a:cs typeface="Roboto Condensed"/>
              <a:sym typeface="Roboto Condensed"/>
            </a:endParaRPr>
          </a:p>
        </p:txBody>
      </p:sp>
      <p:sp>
        <p:nvSpPr>
          <p:cNvPr id="1739" name="Google Shape;1739;p88"/>
          <p:cNvSpPr/>
          <p:nvPr/>
        </p:nvSpPr>
        <p:spPr>
          <a:xfrm>
            <a:off x="6980800" y="4425404"/>
            <a:ext cx="1650600" cy="3033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800">
                <a:solidFill>
                  <a:schemeClr val="dk1"/>
                </a:solidFill>
              </a:rPr>
              <a:t>POLICY\n The following leave…</a:t>
            </a:r>
            <a:endParaRPr sz="800">
              <a:solidFill>
                <a:srgbClr val="576C77"/>
              </a:solidFill>
            </a:endParaRPr>
          </a:p>
        </p:txBody>
      </p:sp>
      <p:sp>
        <p:nvSpPr>
          <p:cNvPr id="1740" name="Google Shape;1740;p88"/>
          <p:cNvSpPr/>
          <p:nvPr/>
        </p:nvSpPr>
        <p:spPr>
          <a:xfrm>
            <a:off x="6990637" y="4790354"/>
            <a:ext cx="1650600" cy="3033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900">
                <a:solidFill>
                  <a:srgbClr val="576C77"/>
                </a:solidFill>
              </a:rPr>
              <a:t>…</a:t>
            </a:r>
            <a:endParaRPr>
              <a:latin typeface="Roboto"/>
              <a:ea typeface="Roboto"/>
              <a:cs typeface="Roboto"/>
              <a:sym typeface="Roboto"/>
            </a:endParaRPr>
          </a:p>
        </p:txBody>
      </p:sp>
      <p:cxnSp>
        <p:nvCxnSpPr>
          <p:cNvPr id="1741" name="Google Shape;1741;p88"/>
          <p:cNvCxnSpPr>
            <a:endCxn id="1712" idx="1"/>
          </p:cNvCxnSpPr>
          <p:nvPr/>
        </p:nvCxnSpPr>
        <p:spPr>
          <a:xfrm rot="10800000" flipH="1">
            <a:off x="5578600" y="3317142"/>
            <a:ext cx="1160700" cy="3026400"/>
          </a:xfrm>
          <a:prstGeom prst="straightConnector1">
            <a:avLst/>
          </a:prstGeom>
          <a:noFill/>
          <a:ln w="9525" cap="flat" cmpd="sng">
            <a:solidFill>
              <a:srgbClr val="D9D9D9"/>
            </a:solidFill>
            <a:prstDash val="solid"/>
            <a:round/>
            <a:headEnd type="none" w="med" len="med"/>
            <a:tailEnd type="triangle" w="med" len="med"/>
          </a:ln>
        </p:spPr>
      </p:cxnSp>
      <p:cxnSp>
        <p:nvCxnSpPr>
          <p:cNvPr id="1742" name="Google Shape;1742;p88"/>
          <p:cNvCxnSpPr>
            <a:stCxn id="1736" idx="4"/>
            <a:endCxn id="1738" idx="0"/>
          </p:cNvCxnSpPr>
          <p:nvPr/>
        </p:nvCxnSpPr>
        <p:spPr>
          <a:xfrm flipH="1">
            <a:off x="7829050" y="3297017"/>
            <a:ext cx="444000" cy="792000"/>
          </a:xfrm>
          <a:prstGeom prst="straightConnector1">
            <a:avLst/>
          </a:prstGeom>
          <a:noFill/>
          <a:ln w="9525" cap="flat" cmpd="sng">
            <a:solidFill>
              <a:srgbClr val="CCCCCC"/>
            </a:solidFill>
            <a:prstDash val="solid"/>
            <a:round/>
            <a:headEnd type="none" w="med" len="med"/>
            <a:tailEnd type="triangle" w="med" len="med"/>
          </a:ln>
        </p:spPr>
      </p:cxnSp>
      <p:sp>
        <p:nvSpPr>
          <p:cNvPr id="1743" name="Google Shape;1743;p88"/>
          <p:cNvSpPr/>
          <p:nvPr/>
        </p:nvSpPr>
        <p:spPr>
          <a:xfrm>
            <a:off x="9845600" y="1991353"/>
            <a:ext cx="1266000" cy="369300"/>
          </a:xfrm>
          <a:prstGeom prst="flowChartAlternateProcess">
            <a:avLst/>
          </a:pr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Roboto Condensed"/>
                <a:ea typeface="Roboto Condensed"/>
                <a:cs typeface="Roboto Condensed"/>
                <a:sym typeface="Roboto Condensed"/>
              </a:rPr>
              <a:t>Create Prompt</a:t>
            </a:r>
            <a:endParaRPr sz="1000">
              <a:latin typeface="Roboto Condensed"/>
              <a:ea typeface="Roboto Condensed"/>
              <a:cs typeface="Roboto Condensed"/>
              <a:sym typeface="Roboto Condensed"/>
            </a:endParaRPr>
          </a:p>
        </p:txBody>
      </p:sp>
      <p:cxnSp>
        <p:nvCxnSpPr>
          <p:cNvPr id="1744" name="Google Shape;1744;p88"/>
          <p:cNvCxnSpPr>
            <a:stCxn id="1709" idx="1"/>
            <a:endCxn id="1713" idx="0"/>
          </p:cNvCxnSpPr>
          <p:nvPr/>
        </p:nvCxnSpPr>
        <p:spPr>
          <a:xfrm flipH="1">
            <a:off x="8269300" y="1490307"/>
            <a:ext cx="324000" cy="501000"/>
          </a:xfrm>
          <a:prstGeom prst="bentConnector2">
            <a:avLst/>
          </a:prstGeom>
          <a:noFill/>
          <a:ln w="9525" cap="flat" cmpd="sng">
            <a:solidFill>
              <a:srgbClr val="CCCCCC"/>
            </a:solidFill>
            <a:prstDash val="solid"/>
            <a:round/>
            <a:headEnd type="none" w="med" len="med"/>
            <a:tailEnd type="none" w="med" len="med"/>
          </a:ln>
        </p:spPr>
      </p:cxnSp>
      <p:cxnSp>
        <p:nvCxnSpPr>
          <p:cNvPr id="1745" name="Google Shape;1745;p88"/>
          <p:cNvCxnSpPr>
            <a:stCxn id="1738" idx="3"/>
            <a:endCxn id="1743" idx="1"/>
          </p:cNvCxnSpPr>
          <p:nvPr/>
        </p:nvCxnSpPr>
        <p:spPr>
          <a:xfrm rot="10800000" flipH="1">
            <a:off x="8902075" y="2175954"/>
            <a:ext cx="943500" cy="2498700"/>
          </a:xfrm>
          <a:prstGeom prst="bentConnector3">
            <a:avLst>
              <a:gd name="adj1" fmla="val 50001"/>
            </a:avLst>
          </a:prstGeom>
          <a:noFill/>
          <a:ln w="9525" cap="flat" cmpd="sng">
            <a:solidFill>
              <a:srgbClr val="CCCCCC"/>
            </a:solidFill>
            <a:prstDash val="solid"/>
            <a:round/>
            <a:headEnd type="none" w="med" len="med"/>
            <a:tailEnd type="none" w="med" len="med"/>
          </a:ln>
        </p:spPr>
      </p:cxnSp>
      <p:cxnSp>
        <p:nvCxnSpPr>
          <p:cNvPr id="1746" name="Google Shape;1746;p88"/>
          <p:cNvCxnSpPr>
            <a:stCxn id="1709" idx="3"/>
            <a:endCxn id="1743" idx="0"/>
          </p:cNvCxnSpPr>
          <p:nvPr/>
        </p:nvCxnSpPr>
        <p:spPr>
          <a:xfrm>
            <a:off x="10032616" y="1490307"/>
            <a:ext cx="446100" cy="501000"/>
          </a:xfrm>
          <a:prstGeom prst="bentConnector2">
            <a:avLst/>
          </a:prstGeom>
          <a:noFill/>
          <a:ln w="9525" cap="flat" cmpd="sng">
            <a:solidFill>
              <a:srgbClr val="CCCCCC"/>
            </a:solidFill>
            <a:prstDash val="solid"/>
            <a:round/>
            <a:headEnd type="none" w="med" len="med"/>
            <a:tailEnd type="none" w="med" len="med"/>
          </a:ln>
        </p:spPr>
      </p:cxnSp>
      <p:sp>
        <p:nvSpPr>
          <p:cNvPr id="1747" name="Google Shape;1747;p88"/>
          <p:cNvSpPr/>
          <p:nvPr/>
        </p:nvSpPr>
        <p:spPr>
          <a:xfrm>
            <a:off x="9845600" y="4490003"/>
            <a:ext cx="1266000" cy="369300"/>
          </a:xfrm>
          <a:prstGeom prst="flowChartAlternateProcess">
            <a:avLst/>
          </a:pr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Roboto Condensed"/>
                <a:ea typeface="Roboto Condensed"/>
                <a:cs typeface="Roboto Condensed"/>
                <a:sym typeface="Roboto Condensed"/>
              </a:rPr>
              <a:t>Generate Response</a:t>
            </a:r>
            <a:endParaRPr sz="1000">
              <a:latin typeface="Roboto Condensed"/>
              <a:ea typeface="Roboto Condensed"/>
              <a:cs typeface="Roboto Condensed"/>
              <a:sym typeface="Roboto Condensed"/>
            </a:endParaRPr>
          </a:p>
        </p:txBody>
      </p:sp>
      <p:sp>
        <p:nvSpPr>
          <p:cNvPr id="1748" name="Google Shape;1748;p88"/>
          <p:cNvSpPr/>
          <p:nvPr/>
        </p:nvSpPr>
        <p:spPr>
          <a:xfrm>
            <a:off x="9588350" y="2825753"/>
            <a:ext cx="1780500" cy="1095300"/>
          </a:xfrm>
          <a:prstGeom prst="rect">
            <a:avLst/>
          </a:prstGeom>
          <a:solidFill>
            <a:srgbClr val="EBF1F7"/>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latin typeface="Roboto Condensed"/>
                <a:ea typeface="Roboto Condensed"/>
                <a:cs typeface="Roboto Condensed"/>
                <a:sym typeface="Roboto Condensed"/>
              </a:rPr>
              <a:t>You are a helpful chatbot. Answer based on provided context</a:t>
            </a:r>
            <a:endParaRPr sz="800">
              <a:latin typeface="Roboto Condensed"/>
              <a:ea typeface="Roboto Condensed"/>
              <a:cs typeface="Roboto Condensed"/>
              <a:sym typeface="Roboto Condensed"/>
            </a:endParaRPr>
          </a:p>
          <a:p>
            <a:pPr marL="0" lvl="0" indent="0" algn="l" rtl="0">
              <a:spcBef>
                <a:spcPts val="0"/>
              </a:spcBef>
              <a:spcAft>
                <a:spcPts val="0"/>
              </a:spcAft>
              <a:buNone/>
            </a:pPr>
            <a:endParaRPr sz="800">
              <a:latin typeface="Roboto Condensed"/>
              <a:ea typeface="Roboto Condensed"/>
              <a:cs typeface="Roboto Condensed"/>
              <a:sym typeface="Roboto Condensed"/>
            </a:endParaRPr>
          </a:p>
          <a:p>
            <a:pPr marL="0" lvl="0" indent="0" algn="l" rtl="0">
              <a:spcBef>
                <a:spcPts val="0"/>
              </a:spcBef>
              <a:spcAft>
                <a:spcPts val="0"/>
              </a:spcAft>
              <a:buNone/>
            </a:pPr>
            <a:r>
              <a:rPr lang="en-US" sz="800">
                <a:latin typeface="Roboto Condensed"/>
                <a:ea typeface="Roboto Condensed"/>
                <a:cs typeface="Roboto Condensed"/>
                <a:sym typeface="Roboto Condensed"/>
              </a:rPr>
              <a:t>question: </a:t>
            </a:r>
            <a:r>
              <a:rPr lang="en-US" sz="800">
                <a:solidFill>
                  <a:schemeClr val="dk1"/>
                </a:solidFill>
                <a:latin typeface="Roboto Condensed"/>
                <a:ea typeface="Roboto Condensed"/>
                <a:cs typeface="Roboto Condensed"/>
                <a:sym typeface="Roboto Condensed"/>
              </a:rPr>
              <a:t>What are the leave Policies?</a:t>
            </a:r>
            <a:endParaRPr sz="800">
              <a:solidFill>
                <a:schemeClr val="dk1"/>
              </a:solidFill>
              <a:latin typeface="Roboto Condensed"/>
              <a:ea typeface="Roboto Condensed"/>
              <a:cs typeface="Roboto Condensed"/>
              <a:sym typeface="Roboto Condensed"/>
            </a:endParaRPr>
          </a:p>
          <a:p>
            <a:pPr marL="0" lvl="0" indent="0" algn="l" rtl="0">
              <a:spcBef>
                <a:spcPts val="0"/>
              </a:spcBef>
              <a:spcAft>
                <a:spcPts val="0"/>
              </a:spcAft>
              <a:buNone/>
            </a:pPr>
            <a:endParaRPr sz="800">
              <a:solidFill>
                <a:schemeClr val="dk1"/>
              </a:solidFill>
              <a:latin typeface="Roboto Condensed"/>
              <a:ea typeface="Roboto Condensed"/>
              <a:cs typeface="Roboto Condensed"/>
              <a:sym typeface="Roboto Condensed"/>
            </a:endParaRPr>
          </a:p>
          <a:p>
            <a:pPr marL="0" lvl="0" indent="0" algn="l" rtl="0">
              <a:spcBef>
                <a:spcPts val="0"/>
              </a:spcBef>
              <a:spcAft>
                <a:spcPts val="0"/>
              </a:spcAft>
              <a:buNone/>
            </a:pPr>
            <a:r>
              <a:rPr lang="en-US" sz="800">
                <a:solidFill>
                  <a:schemeClr val="dk1"/>
                </a:solidFill>
                <a:latin typeface="Roboto Condensed"/>
                <a:ea typeface="Roboto Condensed"/>
                <a:cs typeface="Roboto Condensed"/>
                <a:sym typeface="Roboto Condensed"/>
              </a:rPr>
              <a:t>context : POLICY\n The following leave…</a:t>
            </a:r>
            <a:endParaRPr sz="800">
              <a:solidFill>
                <a:srgbClr val="576C77"/>
              </a:solidFill>
              <a:latin typeface="Roboto Condensed"/>
              <a:ea typeface="Roboto Condensed"/>
              <a:cs typeface="Roboto Condensed"/>
              <a:sym typeface="Roboto Condensed"/>
            </a:endParaRPr>
          </a:p>
          <a:p>
            <a:pPr marL="0" lvl="0" indent="0" algn="l" rtl="0">
              <a:spcBef>
                <a:spcPts val="0"/>
              </a:spcBef>
              <a:spcAft>
                <a:spcPts val="0"/>
              </a:spcAft>
              <a:buNone/>
            </a:pPr>
            <a:endParaRPr sz="800">
              <a:solidFill>
                <a:schemeClr val="dk1"/>
              </a:solidFill>
              <a:latin typeface="Roboto Condensed"/>
              <a:ea typeface="Roboto Condensed"/>
              <a:cs typeface="Roboto Condensed"/>
              <a:sym typeface="Roboto Condensed"/>
            </a:endParaRPr>
          </a:p>
          <a:p>
            <a:pPr marL="0" lvl="0" indent="0" algn="l" rtl="0">
              <a:spcBef>
                <a:spcPts val="0"/>
              </a:spcBef>
              <a:spcAft>
                <a:spcPts val="0"/>
              </a:spcAft>
              <a:buNone/>
            </a:pPr>
            <a:endParaRPr sz="600">
              <a:latin typeface="Roboto Condensed"/>
              <a:ea typeface="Roboto Condensed"/>
              <a:cs typeface="Roboto Condensed"/>
              <a:sym typeface="Roboto Condensed"/>
            </a:endParaRPr>
          </a:p>
        </p:txBody>
      </p:sp>
      <p:cxnSp>
        <p:nvCxnSpPr>
          <p:cNvPr id="1749" name="Google Shape;1749;p88"/>
          <p:cNvCxnSpPr>
            <a:stCxn id="1743" idx="2"/>
            <a:endCxn id="1748" idx="0"/>
          </p:cNvCxnSpPr>
          <p:nvPr/>
        </p:nvCxnSpPr>
        <p:spPr>
          <a:xfrm>
            <a:off x="10478600" y="2360653"/>
            <a:ext cx="0" cy="465000"/>
          </a:xfrm>
          <a:prstGeom prst="straightConnector1">
            <a:avLst/>
          </a:prstGeom>
          <a:noFill/>
          <a:ln w="9525" cap="flat" cmpd="sng">
            <a:solidFill>
              <a:srgbClr val="D9D9D9"/>
            </a:solidFill>
            <a:prstDash val="solid"/>
            <a:round/>
            <a:headEnd type="none" w="med" len="med"/>
            <a:tailEnd type="triangle" w="med" len="med"/>
          </a:ln>
        </p:spPr>
      </p:cxnSp>
      <p:cxnSp>
        <p:nvCxnSpPr>
          <p:cNvPr id="1750" name="Google Shape;1750;p88"/>
          <p:cNvCxnSpPr>
            <a:stCxn id="1748" idx="2"/>
            <a:endCxn id="1747" idx="0"/>
          </p:cNvCxnSpPr>
          <p:nvPr/>
        </p:nvCxnSpPr>
        <p:spPr>
          <a:xfrm>
            <a:off x="10478600" y="3921053"/>
            <a:ext cx="0" cy="568800"/>
          </a:xfrm>
          <a:prstGeom prst="straightConnector1">
            <a:avLst/>
          </a:prstGeom>
          <a:noFill/>
          <a:ln w="9525" cap="flat" cmpd="sng">
            <a:solidFill>
              <a:srgbClr val="CCCCCC"/>
            </a:solidFill>
            <a:prstDash val="solid"/>
            <a:round/>
            <a:headEnd type="none" w="med" len="med"/>
            <a:tailEnd type="triangle" w="med" len="med"/>
          </a:ln>
        </p:spPr>
      </p:cxnSp>
      <p:pic>
        <p:nvPicPr>
          <p:cNvPr id="1751" name="Google Shape;1751;p88" descr="File:Google Gemini icon 2025.svg - Wikimedia Commons"/>
          <p:cNvPicPr preferRelativeResize="0"/>
          <p:nvPr/>
        </p:nvPicPr>
        <p:blipFill>
          <a:blip r:embed="rId3">
            <a:alphaModFix/>
          </a:blip>
          <a:stretch>
            <a:fillRect/>
          </a:stretch>
        </p:blipFill>
        <p:spPr>
          <a:xfrm>
            <a:off x="11029279" y="4512654"/>
            <a:ext cx="324000" cy="324000"/>
          </a:xfrm>
          <a:prstGeom prst="rect">
            <a:avLst/>
          </a:prstGeom>
          <a:noFill/>
          <a:ln>
            <a:noFill/>
          </a:ln>
        </p:spPr>
      </p:pic>
      <p:sp>
        <p:nvSpPr>
          <p:cNvPr id="1752" name="Google Shape;1752;p88"/>
          <p:cNvSpPr/>
          <p:nvPr/>
        </p:nvSpPr>
        <p:spPr>
          <a:xfrm>
            <a:off x="4378575" y="1094650"/>
            <a:ext cx="17463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a:latin typeface="Roboto Condensed"/>
                <a:ea typeface="Roboto Condensed"/>
                <a:cs typeface="Roboto Condensed"/>
                <a:sym typeface="Roboto Condensed"/>
              </a:rPr>
              <a:t>Ingest Knowledge</a:t>
            </a:r>
            <a:endParaRPr sz="1000" b="1">
              <a:latin typeface="Roboto Condensed"/>
              <a:ea typeface="Roboto Condensed"/>
              <a:cs typeface="Roboto Condensed"/>
              <a:sym typeface="Roboto Condensed"/>
            </a:endParaRPr>
          </a:p>
        </p:txBody>
      </p:sp>
      <p:sp>
        <p:nvSpPr>
          <p:cNvPr id="1753" name="Google Shape;1753;p88"/>
          <p:cNvSpPr/>
          <p:nvPr/>
        </p:nvSpPr>
        <p:spPr>
          <a:xfrm>
            <a:off x="10347525" y="1094650"/>
            <a:ext cx="1746300" cy="369300"/>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a:latin typeface="Roboto Condensed"/>
                <a:ea typeface="Roboto Condensed"/>
                <a:cs typeface="Roboto Condensed"/>
                <a:sym typeface="Roboto Condensed"/>
              </a:rPr>
              <a:t>Semantic Search based Generation</a:t>
            </a:r>
            <a:endParaRPr sz="1000" b="1">
              <a:latin typeface="Roboto Condensed"/>
              <a:ea typeface="Roboto Condensed"/>
              <a:cs typeface="Roboto Condensed"/>
              <a:sym typeface="Roboto Condensed"/>
            </a:endParaRPr>
          </a:p>
        </p:txBody>
      </p:sp>
      <p:sp>
        <p:nvSpPr>
          <p:cNvPr id="1754" name="Google Shape;1754;p88"/>
          <p:cNvSpPr/>
          <p:nvPr/>
        </p:nvSpPr>
        <p:spPr>
          <a:xfrm>
            <a:off x="1846375" y="1622175"/>
            <a:ext cx="1978200" cy="909900"/>
          </a:xfrm>
          <a:prstGeom prst="rect">
            <a:avLst/>
          </a:prstGeom>
          <a:noFill/>
          <a:ln w="9525" cap="flat" cmpd="sng">
            <a:solidFill>
              <a:srgbClr val="C91F2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55" name="Google Shape;1755;p88"/>
          <p:cNvSpPr/>
          <p:nvPr/>
        </p:nvSpPr>
        <p:spPr>
          <a:xfrm>
            <a:off x="3950675" y="3894679"/>
            <a:ext cx="1978200" cy="240600"/>
          </a:xfrm>
          <a:prstGeom prst="rect">
            <a:avLst/>
          </a:prstGeom>
          <a:noFill/>
          <a:ln w="9525" cap="flat" cmpd="sng">
            <a:solidFill>
              <a:srgbClr val="C91F2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56" name="Google Shape;1756;p88"/>
          <p:cNvSpPr/>
          <p:nvPr/>
        </p:nvSpPr>
        <p:spPr>
          <a:xfrm>
            <a:off x="1846375" y="2565446"/>
            <a:ext cx="1978200" cy="646800"/>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57" name="Google Shape;1757;p88"/>
          <p:cNvSpPr/>
          <p:nvPr/>
        </p:nvSpPr>
        <p:spPr>
          <a:xfrm>
            <a:off x="3950675" y="4177455"/>
            <a:ext cx="1978200" cy="303300"/>
          </a:xfrm>
          <a:prstGeom prst="rect">
            <a:avLst/>
          </a:prstGeom>
          <a:no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58" name="Google Shape;1758;p88"/>
          <p:cNvSpPr/>
          <p:nvPr/>
        </p:nvSpPr>
        <p:spPr>
          <a:xfrm>
            <a:off x="6607427" y="2492612"/>
            <a:ext cx="1160700" cy="24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600" b="1">
                <a:latin typeface="Roboto Condensed"/>
                <a:ea typeface="Roboto Condensed"/>
                <a:cs typeface="Roboto Condensed"/>
                <a:sym typeface="Roboto Condensed"/>
              </a:rPr>
              <a:t>Embedding Vector Spaces</a:t>
            </a:r>
            <a:endParaRPr sz="600" b="1">
              <a:latin typeface="Roboto Condensed"/>
              <a:ea typeface="Roboto Condensed"/>
              <a:cs typeface="Roboto Condensed"/>
              <a:sym typeface="Roboto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4"/>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Key imperatives driving Enterprise AI</a:t>
            </a:r>
            <a:endParaRPr/>
          </a:p>
        </p:txBody>
      </p:sp>
      <p:sp>
        <p:nvSpPr>
          <p:cNvPr id="252" name="Google Shape;252;p44"/>
          <p:cNvSpPr/>
          <p:nvPr/>
        </p:nvSpPr>
        <p:spPr>
          <a:xfrm>
            <a:off x="4805952" y="1091284"/>
            <a:ext cx="2710800" cy="2401200"/>
          </a:xfrm>
          <a:prstGeom prst="rect">
            <a:avLst/>
          </a:prstGeom>
          <a:solidFill>
            <a:srgbClr val="002060"/>
          </a:solidFill>
          <a:ln>
            <a:noFill/>
          </a:ln>
        </p:spPr>
        <p:txBody>
          <a:bodyPr spcFirstLastPara="1" wrap="square" lIns="64000" tIns="91425" rIns="64000" bIns="91425" anchor="ctr" anchorCtr="0">
            <a:noAutofit/>
          </a:bodyPr>
          <a:lstStyle/>
          <a:p>
            <a:pPr marL="8925"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53" name="Google Shape;253;p44"/>
          <p:cNvSpPr txBox="1"/>
          <p:nvPr/>
        </p:nvSpPr>
        <p:spPr>
          <a:xfrm>
            <a:off x="4830706" y="1116408"/>
            <a:ext cx="2670900" cy="2097600"/>
          </a:xfrm>
          <a:prstGeom prst="rect">
            <a:avLst/>
          </a:prstGeom>
          <a:noFill/>
          <a:ln>
            <a:noFill/>
          </a:ln>
        </p:spPr>
        <p:txBody>
          <a:bodyPr spcFirstLastPara="1" wrap="square" lIns="274300" tIns="274300" rIns="274300" bIns="2743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Prioritize ecosystem interoperability to avoid siloed developments</a:t>
            </a:r>
            <a:endParaRPr sz="1400" b="0" i="0" u="none" strike="noStrike" cap="none">
              <a:solidFill>
                <a:srgbClr val="000000"/>
              </a:solidFill>
              <a:latin typeface="Arial"/>
              <a:ea typeface="Arial"/>
              <a:cs typeface="Arial"/>
              <a:sym typeface="Arial"/>
            </a:endParaRPr>
          </a:p>
        </p:txBody>
      </p:sp>
      <p:sp>
        <p:nvSpPr>
          <p:cNvPr id="254" name="Google Shape;254;p44"/>
          <p:cNvSpPr/>
          <p:nvPr/>
        </p:nvSpPr>
        <p:spPr>
          <a:xfrm>
            <a:off x="7231463" y="1072157"/>
            <a:ext cx="294900" cy="324900"/>
          </a:xfrm>
          <a:prstGeom prst="rect">
            <a:avLst/>
          </a:prstGeom>
          <a:no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en-US" sz="1100" b="0"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255" name="Google Shape;255;p44"/>
          <p:cNvSpPr/>
          <p:nvPr/>
        </p:nvSpPr>
        <p:spPr>
          <a:xfrm>
            <a:off x="1647488" y="1091284"/>
            <a:ext cx="2710800" cy="2401200"/>
          </a:xfrm>
          <a:prstGeom prst="rect">
            <a:avLst/>
          </a:prstGeom>
          <a:solidFill>
            <a:srgbClr val="002060"/>
          </a:solidFill>
          <a:ln>
            <a:noFill/>
          </a:ln>
        </p:spPr>
        <p:txBody>
          <a:bodyPr spcFirstLastPara="1" wrap="square" lIns="64000" tIns="91425" rIns="64000" bIns="91425" anchor="ctr" anchorCtr="0">
            <a:noAutofit/>
          </a:bodyPr>
          <a:lstStyle/>
          <a:p>
            <a:pPr marL="8925"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56" name="Google Shape;256;p44"/>
          <p:cNvSpPr txBox="1"/>
          <p:nvPr/>
        </p:nvSpPr>
        <p:spPr>
          <a:xfrm>
            <a:off x="1672242" y="1116408"/>
            <a:ext cx="2670900" cy="2097600"/>
          </a:xfrm>
          <a:prstGeom prst="rect">
            <a:avLst/>
          </a:prstGeom>
          <a:noFill/>
          <a:ln>
            <a:noFill/>
          </a:ln>
        </p:spPr>
        <p:txBody>
          <a:bodyPr spcFirstLastPara="1" wrap="square" lIns="274300" tIns="274300" rIns="274300" bIns="2743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Take a platform-based approach to maximize reusability &amp; consistency of agentic architecture</a:t>
            </a:r>
            <a:endParaRPr sz="1400" b="0" i="0" u="none" strike="noStrike" cap="none">
              <a:solidFill>
                <a:srgbClr val="000000"/>
              </a:solidFill>
              <a:latin typeface="Arial"/>
              <a:ea typeface="Arial"/>
              <a:cs typeface="Arial"/>
              <a:sym typeface="Arial"/>
            </a:endParaRPr>
          </a:p>
        </p:txBody>
      </p:sp>
      <p:sp>
        <p:nvSpPr>
          <p:cNvPr id="257" name="Google Shape;257;p44"/>
          <p:cNvSpPr/>
          <p:nvPr/>
        </p:nvSpPr>
        <p:spPr>
          <a:xfrm>
            <a:off x="4072999" y="1055488"/>
            <a:ext cx="294900" cy="341400"/>
          </a:xfrm>
          <a:prstGeom prst="rect">
            <a:avLst/>
          </a:prstGeom>
          <a:no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en-US" sz="1100" b="0"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nvGrpSpPr>
          <p:cNvPr id="258" name="Google Shape;258;p44"/>
          <p:cNvGrpSpPr/>
          <p:nvPr/>
        </p:nvGrpSpPr>
        <p:grpSpPr>
          <a:xfrm>
            <a:off x="3632395" y="2949151"/>
            <a:ext cx="416514" cy="290026"/>
            <a:chOff x="1364" y="511"/>
            <a:chExt cx="408" cy="284"/>
          </a:xfrm>
        </p:grpSpPr>
        <p:sp>
          <p:nvSpPr>
            <p:cNvPr id="259" name="Google Shape;259;p44"/>
            <p:cNvSpPr/>
            <p:nvPr/>
          </p:nvSpPr>
          <p:spPr>
            <a:xfrm>
              <a:off x="1470" y="511"/>
              <a:ext cx="302" cy="71"/>
            </a:xfrm>
            <a:custGeom>
              <a:avLst/>
              <a:gdLst/>
              <a:ahLst/>
              <a:cxnLst/>
              <a:rect l="l" t="t" r="r" b="b"/>
              <a:pathLst>
                <a:path w="204" h="48" extrusionOk="0">
                  <a:moveTo>
                    <a:pt x="198" y="48"/>
                  </a:moveTo>
                  <a:cubicBezTo>
                    <a:pt x="6" y="48"/>
                    <a:pt x="6" y="48"/>
                    <a:pt x="6" y="48"/>
                  </a:cubicBezTo>
                  <a:cubicBezTo>
                    <a:pt x="3" y="48"/>
                    <a:pt x="0" y="46"/>
                    <a:pt x="0" y="42"/>
                  </a:cubicBezTo>
                  <a:cubicBezTo>
                    <a:pt x="0" y="6"/>
                    <a:pt x="0" y="6"/>
                    <a:pt x="0" y="6"/>
                  </a:cubicBezTo>
                  <a:cubicBezTo>
                    <a:pt x="0" y="3"/>
                    <a:pt x="3" y="0"/>
                    <a:pt x="6" y="0"/>
                  </a:cubicBezTo>
                  <a:cubicBezTo>
                    <a:pt x="198" y="0"/>
                    <a:pt x="198" y="0"/>
                    <a:pt x="198" y="0"/>
                  </a:cubicBezTo>
                  <a:cubicBezTo>
                    <a:pt x="202" y="0"/>
                    <a:pt x="204" y="3"/>
                    <a:pt x="204" y="6"/>
                  </a:cubicBezTo>
                  <a:cubicBezTo>
                    <a:pt x="204" y="42"/>
                    <a:pt x="204" y="42"/>
                    <a:pt x="204" y="42"/>
                  </a:cubicBezTo>
                  <a:cubicBezTo>
                    <a:pt x="204" y="46"/>
                    <a:pt x="202" y="48"/>
                    <a:pt x="198" y="48"/>
                  </a:cubicBezTo>
                  <a:close/>
                  <a:moveTo>
                    <a:pt x="12" y="36"/>
                  </a:moveTo>
                  <a:cubicBezTo>
                    <a:pt x="192" y="36"/>
                    <a:pt x="192" y="36"/>
                    <a:pt x="192" y="36"/>
                  </a:cubicBezTo>
                  <a:cubicBezTo>
                    <a:pt x="192" y="12"/>
                    <a:pt x="192" y="12"/>
                    <a:pt x="192" y="12"/>
                  </a:cubicBezTo>
                  <a:cubicBezTo>
                    <a:pt x="12" y="12"/>
                    <a:pt x="12" y="12"/>
                    <a:pt x="12" y="12"/>
                  </a:cubicBezTo>
                  <a:lnTo>
                    <a:pt x="12" y="3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60" name="Google Shape;260;p44"/>
            <p:cNvSpPr/>
            <p:nvPr/>
          </p:nvSpPr>
          <p:spPr>
            <a:xfrm>
              <a:off x="1417" y="618"/>
              <a:ext cx="302" cy="71"/>
            </a:xfrm>
            <a:custGeom>
              <a:avLst/>
              <a:gdLst/>
              <a:ahLst/>
              <a:cxnLst/>
              <a:rect l="l" t="t" r="r" b="b"/>
              <a:pathLst>
                <a:path w="204" h="48" extrusionOk="0">
                  <a:moveTo>
                    <a:pt x="198" y="48"/>
                  </a:moveTo>
                  <a:cubicBezTo>
                    <a:pt x="6" y="48"/>
                    <a:pt x="6" y="48"/>
                    <a:pt x="6" y="48"/>
                  </a:cubicBezTo>
                  <a:cubicBezTo>
                    <a:pt x="3" y="48"/>
                    <a:pt x="0" y="46"/>
                    <a:pt x="0" y="42"/>
                  </a:cubicBezTo>
                  <a:cubicBezTo>
                    <a:pt x="0" y="6"/>
                    <a:pt x="0" y="6"/>
                    <a:pt x="0" y="6"/>
                  </a:cubicBezTo>
                  <a:cubicBezTo>
                    <a:pt x="0" y="3"/>
                    <a:pt x="3" y="0"/>
                    <a:pt x="6" y="0"/>
                  </a:cubicBezTo>
                  <a:cubicBezTo>
                    <a:pt x="198" y="0"/>
                    <a:pt x="198" y="0"/>
                    <a:pt x="198" y="0"/>
                  </a:cubicBezTo>
                  <a:cubicBezTo>
                    <a:pt x="202" y="0"/>
                    <a:pt x="204" y="3"/>
                    <a:pt x="204" y="6"/>
                  </a:cubicBezTo>
                  <a:cubicBezTo>
                    <a:pt x="204" y="42"/>
                    <a:pt x="204" y="42"/>
                    <a:pt x="204" y="42"/>
                  </a:cubicBezTo>
                  <a:cubicBezTo>
                    <a:pt x="204" y="46"/>
                    <a:pt x="202" y="48"/>
                    <a:pt x="198" y="48"/>
                  </a:cubicBezTo>
                  <a:close/>
                  <a:moveTo>
                    <a:pt x="12" y="36"/>
                  </a:moveTo>
                  <a:cubicBezTo>
                    <a:pt x="192" y="36"/>
                    <a:pt x="192" y="36"/>
                    <a:pt x="192" y="36"/>
                  </a:cubicBezTo>
                  <a:cubicBezTo>
                    <a:pt x="192" y="12"/>
                    <a:pt x="192" y="12"/>
                    <a:pt x="192" y="12"/>
                  </a:cubicBezTo>
                  <a:cubicBezTo>
                    <a:pt x="12" y="12"/>
                    <a:pt x="12" y="12"/>
                    <a:pt x="12" y="12"/>
                  </a:cubicBezTo>
                  <a:lnTo>
                    <a:pt x="12" y="3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61" name="Google Shape;261;p44"/>
            <p:cNvSpPr/>
            <p:nvPr/>
          </p:nvSpPr>
          <p:spPr>
            <a:xfrm>
              <a:off x="1364" y="724"/>
              <a:ext cx="302" cy="71"/>
            </a:xfrm>
            <a:custGeom>
              <a:avLst/>
              <a:gdLst/>
              <a:ahLst/>
              <a:cxnLst/>
              <a:rect l="l" t="t" r="r" b="b"/>
              <a:pathLst>
                <a:path w="204" h="48" extrusionOk="0">
                  <a:moveTo>
                    <a:pt x="198" y="48"/>
                  </a:moveTo>
                  <a:cubicBezTo>
                    <a:pt x="6" y="48"/>
                    <a:pt x="6" y="48"/>
                    <a:pt x="6" y="48"/>
                  </a:cubicBezTo>
                  <a:cubicBezTo>
                    <a:pt x="3" y="48"/>
                    <a:pt x="0" y="46"/>
                    <a:pt x="0" y="42"/>
                  </a:cubicBezTo>
                  <a:cubicBezTo>
                    <a:pt x="0" y="6"/>
                    <a:pt x="0" y="6"/>
                    <a:pt x="0" y="6"/>
                  </a:cubicBezTo>
                  <a:cubicBezTo>
                    <a:pt x="0" y="3"/>
                    <a:pt x="3" y="0"/>
                    <a:pt x="6" y="0"/>
                  </a:cubicBezTo>
                  <a:cubicBezTo>
                    <a:pt x="198" y="0"/>
                    <a:pt x="198" y="0"/>
                    <a:pt x="198" y="0"/>
                  </a:cubicBezTo>
                  <a:cubicBezTo>
                    <a:pt x="202" y="0"/>
                    <a:pt x="204" y="3"/>
                    <a:pt x="204" y="6"/>
                  </a:cubicBezTo>
                  <a:cubicBezTo>
                    <a:pt x="204" y="42"/>
                    <a:pt x="204" y="42"/>
                    <a:pt x="204" y="42"/>
                  </a:cubicBezTo>
                  <a:cubicBezTo>
                    <a:pt x="204" y="46"/>
                    <a:pt x="202" y="48"/>
                    <a:pt x="198" y="48"/>
                  </a:cubicBezTo>
                  <a:close/>
                  <a:moveTo>
                    <a:pt x="12" y="36"/>
                  </a:moveTo>
                  <a:cubicBezTo>
                    <a:pt x="192" y="36"/>
                    <a:pt x="192" y="36"/>
                    <a:pt x="192" y="36"/>
                  </a:cubicBezTo>
                  <a:cubicBezTo>
                    <a:pt x="192" y="12"/>
                    <a:pt x="192" y="12"/>
                    <a:pt x="192" y="12"/>
                  </a:cubicBezTo>
                  <a:cubicBezTo>
                    <a:pt x="12" y="12"/>
                    <a:pt x="12" y="12"/>
                    <a:pt x="12" y="12"/>
                  </a:cubicBezTo>
                  <a:lnTo>
                    <a:pt x="12" y="3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grpSp>
      <p:grpSp>
        <p:nvGrpSpPr>
          <p:cNvPr id="262" name="Google Shape;262;p44"/>
          <p:cNvGrpSpPr/>
          <p:nvPr/>
        </p:nvGrpSpPr>
        <p:grpSpPr>
          <a:xfrm>
            <a:off x="6944302" y="2915289"/>
            <a:ext cx="343810" cy="343057"/>
            <a:chOff x="2400" y="2997"/>
            <a:chExt cx="428" cy="427"/>
          </a:xfrm>
        </p:grpSpPr>
        <p:sp>
          <p:nvSpPr>
            <p:cNvPr id="263" name="Google Shape;263;p44"/>
            <p:cNvSpPr/>
            <p:nvPr/>
          </p:nvSpPr>
          <p:spPr>
            <a:xfrm>
              <a:off x="2667" y="2997"/>
              <a:ext cx="161" cy="160"/>
            </a:xfrm>
            <a:custGeom>
              <a:avLst/>
              <a:gdLst/>
              <a:ahLst/>
              <a:cxnLst/>
              <a:rect l="l" t="t" r="r" b="b"/>
              <a:pathLst>
                <a:path w="109" h="108" extrusionOk="0">
                  <a:moveTo>
                    <a:pt x="7" y="108"/>
                  </a:moveTo>
                  <a:cubicBezTo>
                    <a:pt x="5" y="108"/>
                    <a:pt x="4" y="108"/>
                    <a:pt x="2" y="107"/>
                  </a:cubicBezTo>
                  <a:cubicBezTo>
                    <a:pt x="0" y="104"/>
                    <a:pt x="0" y="101"/>
                    <a:pt x="2" y="98"/>
                  </a:cubicBezTo>
                  <a:cubicBezTo>
                    <a:pt x="98" y="2"/>
                    <a:pt x="98" y="2"/>
                    <a:pt x="98" y="2"/>
                  </a:cubicBezTo>
                  <a:cubicBezTo>
                    <a:pt x="101" y="0"/>
                    <a:pt x="105" y="0"/>
                    <a:pt x="107" y="2"/>
                  </a:cubicBezTo>
                  <a:cubicBezTo>
                    <a:pt x="109" y="5"/>
                    <a:pt x="109" y="8"/>
                    <a:pt x="107" y="11"/>
                  </a:cubicBezTo>
                  <a:cubicBezTo>
                    <a:pt x="11" y="107"/>
                    <a:pt x="11" y="107"/>
                    <a:pt x="11" y="107"/>
                  </a:cubicBezTo>
                  <a:cubicBezTo>
                    <a:pt x="10" y="108"/>
                    <a:pt x="8" y="108"/>
                    <a:pt x="7" y="108"/>
                  </a:cubicBezTo>
                  <a:close/>
                </a:path>
              </a:pathLst>
            </a:custGeom>
            <a:solidFill>
              <a:srgbClr val="FBF2F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64" name="Google Shape;264;p44"/>
            <p:cNvSpPr/>
            <p:nvPr/>
          </p:nvSpPr>
          <p:spPr>
            <a:xfrm>
              <a:off x="2400" y="3264"/>
              <a:ext cx="162" cy="160"/>
            </a:xfrm>
            <a:custGeom>
              <a:avLst/>
              <a:gdLst/>
              <a:ahLst/>
              <a:cxnLst/>
              <a:rect l="l" t="t" r="r" b="b"/>
              <a:pathLst>
                <a:path w="109" h="108" extrusionOk="0">
                  <a:moveTo>
                    <a:pt x="7" y="108"/>
                  </a:moveTo>
                  <a:cubicBezTo>
                    <a:pt x="5" y="108"/>
                    <a:pt x="4" y="108"/>
                    <a:pt x="2" y="107"/>
                  </a:cubicBezTo>
                  <a:cubicBezTo>
                    <a:pt x="0" y="104"/>
                    <a:pt x="0" y="101"/>
                    <a:pt x="2" y="98"/>
                  </a:cubicBezTo>
                  <a:cubicBezTo>
                    <a:pt x="98" y="2"/>
                    <a:pt x="98" y="2"/>
                    <a:pt x="98" y="2"/>
                  </a:cubicBezTo>
                  <a:cubicBezTo>
                    <a:pt x="101" y="0"/>
                    <a:pt x="105" y="0"/>
                    <a:pt x="107" y="2"/>
                  </a:cubicBezTo>
                  <a:cubicBezTo>
                    <a:pt x="109" y="5"/>
                    <a:pt x="109" y="8"/>
                    <a:pt x="107" y="11"/>
                  </a:cubicBezTo>
                  <a:cubicBezTo>
                    <a:pt x="11" y="107"/>
                    <a:pt x="11" y="107"/>
                    <a:pt x="11" y="107"/>
                  </a:cubicBezTo>
                  <a:cubicBezTo>
                    <a:pt x="10" y="108"/>
                    <a:pt x="8" y="108"/>
                    <a:pt x="7" y="108"/>
                  </a:cubicBezTo>
                  <a:close/>
                </a:path>
              </a:pathLst>
            </a:custGeom>
            <a:solidFill>
              <a:srgbClr val="FBF2F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65" name="Google Shape;265;p44"/>
            <p:cNvSpPr/>
            <p:nvPr/>
          </p:nvSpPr>
          <p:spPr>
            <a:xfrm>
              <a:off x="2402" y="3317"/>
              <a:ext cx="106" cy="107"/>
            </a:xfrm>
            <a:custGeom>
              <a:avLst/>
              <a:gdLst/>
              <a:ahLst/>
              <a:cxnLst/>
              <a:rect l="l" t="t" r="r" b="b"/>
              <a:pathLst>
                <a:path w="72" h="72" extrusionOk="0">
                  <a:moveTo>
                    <a:pt x="66" y="72"/>
                  </a:moveTo>
                  <a:cubicBezTo>
                    <a:pt x="6" y="72"/>
                    <a:pt x="6" y="72"/>
                    <a:pt x="6" y="72"/>
                  </a:cubicBezTo>
                  <a:cubicBezTo>
                    <a:pt x="2" y="72"/>
                    <a:pt x="0" y="70"/>
                    <a:pt x="0" y="66"/>
                  </a:cubicBezTo>
                  <a:cubicBezTo>
                    <a:pt x="0" y="6"/>
                    <a:pt x="0" y="6"/>
                    <a:pt x="0" y="6"/>
                  </a:cubicBezTo>
                  <a:cubicBezTo>
                    <a:pt x="0" y="3"/>
                    <a:pt x="2" y="0"/>
                    <a:pt x="6" y="0"/>
                  </a:cubicBezTo>
                  <a:cubicBezTo>
                    <a:pt x="9" y="0"/>
                    <a:pt x="12" y="3"/>
                    <a:pt x="12" y="6"/>
                  </a:cubicBezTo>
                  <a:cubicBezTo>
                    <a:pt x="12" y="60"/>
                    <a:pt x="12" y="60"/>
                    <a:pt x="12" y="60"/>
                  </a:cubicBezTo>
                  <a:cubicBezTo>
                    <a:pt x="66" y="60"/>
                    <a:pt x="66" y="60"/>
                    <a:pt x="66" y="60"/>
                  </a:cubicBezTo>
                  <a:cubicBezTo>
                    <a:pt x="69" y="60"/>
                    <a:pt x="72" y="63"/>
                    <a:pt x="72" y="66"/>
                  </a:cubicBezTo>
                  <a:cubicBezTo>
                    <a:pt x="72" y="70"/>
                    <a:pt x="69" y="72"/>
                    <a:pt x="66" y="72"/>
                  </a:cubicBezTo>
                  <a:close/>
                </a:path>
              </a:pathLst>
            </a:custGeom>
            <a:solidFill>
              <a:srgbClr val="FBF2F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66" name="Google Shape;266;p44"/>
            <p:cNvSpPr/>
            <p:nvPr/>
          </p:nvSpPr>
          <p:spPr>
            <a:xfrm>
              <a:off x="2722" y="2997"/>
              <a:ext cx="106" cy="107"/>
            </a:xfrm>
            <a:custGeom>
              <a:avLst/>
              <a:gdLst/>
              <a:ahLst/>
              <a:cxnLst/>
              <a:rect l="l" t="t" r="r" b="b"/>
              <a:pathLst>
                <a:path w="72" h="72" extrusionOk="0">
                  <a:moveTo>
                    <a:pt x="66" y="72"/>
                  </a:moveTo>
                  <a:cubicBezTo>
                    <a:pt x="62" y="72"/>
                    <a:pt x="60" y="70"/>
                    <a:pt x="60" y="66"/>
                  </a:cubicBezTo>
                  <a:cubicBezTo>
                    <a:pt x="60" y="12"/>
                    <a:pt x="60" y="12"/>
                    <a:pt x="60" y="12"/>
                  </a:cubicBezTo>
                  <a:cubicBezTo>
                    <a:pt x="6" y="12"/>
                    <a:pt x="6" y="12"/>
                    <a:pt x="6" y="12"/>
                  </a:cubicBezTo>
                  <a:cubicBezTo>
                    <a:pt x="2" y="12"/>
                    <a:pt x="0" y="10"/>
                    <a:pt x="0" y="6"/>
                  </a:cubicBezTo>
                  <a:cubicBezTo>
                    <a:pt x="0" y="3"/>
                    <a:pt x="2" y="0"/>
                    <a:pt x="6" y="0"/>
                  </a:cubicBezTo>
                  <a:cubicBezTo>
                    <a:pt x="66" y="0"/>
                    <a:pt x="66" y="0"/>
                    <a:pt x="66" y="0"/>
                  </a:cubicBezTo>
                  <a:cubicBezTo>
                    <a:pt x="69" y="0"/>
                    <a:pt x="72" y="3"/>
                    <a:pt x="72" y="6"/>
                  </a:cubicBezTo>
                  <a:cubicBezTo>
                    <a:pt x="72" y="66"/>
                    <a:pt x="72" y="66"/>
                    <a:pt x="72" y="66"/>
                  </a:cubicBezTo>
                  <a:cubicBezTo>
                    <a:pt x="72" y="70"/>
                    <a:pt x="69" y="72"/>
                    <a:pt x="66" y="72"/>
                  </a:cubicBezTo>
                  <a:close/>
                </a:path>
              </a:pathLst>
            </a:custGeom>
            <a:solidFill>
              <a:srgbClr val="FBF2F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67" name="Google Shape;267;p44"/>
            <p:cNvSpPr/>
            <p:nvPr/>
          </p:nvSpPr>
          <p:spPr>
            <a:xfrm>
              <a:off x="2667" y="3264"/>
              <a:ext cx="161" cy="160"/>
            </a:xfrm>
            <a:custGeom>
              <a:avLst/>
              <a:gdLst/>
              <a:ahLst/>
              <a:cxnLst/>
              <a:rect l="l" t="t" r="r" b="b"/>
              <a:pathLst>
                <a:path w="109" h="108" extrusionOk="0">
                  <a:moveTo>
                    <a:pt x="103" y="108"/>
                  </a:moveTo>
                  <a:cubicBezTo>
                    <a:pt x="101" y="108"/>
                    <a:pt x="100" y="108"/>
                    <a:pt x="98" y="107"/>
                  </a:cubicBezTo>
                  <a:cubicBezTo>
                    <a:pt x="2" y="11"/>
                    <a:pt x="2" y="11"/>
                    <a:pt x="2" y="11"/>
                  </a:cubicBezTo>
                  <a:cubicBezTo>
                    <a:pt x="0" y="8"/>
                    <a:pt x="0" y="5"/>
                    <a:pt x="2" y="2"/>
                  </a:cubicBezTo>
                  <a:cubicBezTo>
                    <a:pt x="5" y="0"/>
                    <a:pt x="9" y="0"/>
                    <a:pt x="11" y="2"/>
                  </a:cubicBezTo>
                  <a:cubicBezTo>
                    <a:pt x="107" y="98"/>
                    <a:pt x="107" y="98"/>
                    <a:pt x="107" y="98"/>
                  </a:cubicBezTo>
                  <a:cubicBezTo>
                    <a:pt x="109" y="101"/>
                    <a:pt x="109" y="104"/>
                    <a:pt x="107" y="107"/>
                  </a:cubicBezTo>
                  <a:cubicBezTo>
                    <a:pt x="106" y="108"/>
                    <a:pt x="104" y="108"/>
                    <a:pt x="103" y="108"/>
                  </a:cubicBezTo>
                  <a:close/>
                </a:path>
              </a:pathLst>
            </a:custGeom>
            <a:solidFill>
              <a:srgbClr val="FBF2F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68" name="Google Shape;268;p44"/>
            <p:cNvSpPr/>
            <p:nvPr/>
          </p:nvSpPr>
          <p:spPr>
            <a:xfrm>
              <a:off x="2400" y="2997"/>
              <a:ext cx="162" cy="160"/>
            </a:xfrm>
            <a:custGeom>
              <a:avLst/>
              <a:gdLst/>
              <a:ahLst/>
              <a:cxnLst/>
              <a:rect l="l" t="t" r="r" b="b"/>
              <a:pathLst>
                <a:path w="109" h="108" extrusionOk="0">
                  <a:moveTo>
                    <a:pt x="103" y="108"/>
                  </a:moveTo>
                  <a:cubicBezTo>
                    <a:pt x="101" y="108"/>
                    <a:pt x="100" y="108"/>
                    <a:pt x="98" y="107"/>
                  </a:cubicBezTo>
                  <a:cubicBezTo>
                    <a:pt x="2" y="11"/>
                    <a:pt x="2" y="11"/>
                    <a:pt x="2" y="11"/>
                  </a:cubicBezTo>
                  <a:cubicBezTo>
                    <a:pt x="0" y="8"/>
                    <a:pt x="0" y="5"/>
                    <a:pt x="2" y="2"/>
                  </a:cubicBezTo>
                  <a:cubicBezTo>
                    <a:pt x="5" y="0"/>
                    <a:pt x="9" y="0"/>
                    <a:pt x="11" y="2"/>
                  </a:cubicBezTo>
                  <a:cubicBezTo>
                    <a:pt x="107" y="98"/>
                    <a:pt x="107" y="98"/>
                    <a:pt x="107" y="98"/>
                  </a:cubicBezTo>
                  <a:cubicBezTo>
                    <a:pt x="109" y="101"/>
                    <a:pt x="109" y="104"/>
                    <a:pt x="107" y="107"/>
                  </a:cubicBezTo>
                  <a:cubicBezTo>
                    <a:pt x="106" y="108"/>
                    <a:pt x="104" y="108"/>
                    <a:pt x="103" y="108"/>
                  </a:cubicBezTo>
                  <a:close/>
                </a:path>
              </a:pathLst>
            </a:custGeom>
            <a:solidFill>
              <a:srgbClr val="FBF2F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69" name="Google Shape;269;p44"/>
            <p:cNvSpPr/>
            <p:nvPr/>
          </p:nvSpPr>
          <p:spPr>
            <a:xfrm>
              <a:off x="2402" y="2997"/>
              <a:ext cx="106" cy="107"/>
            </a:xfrm>
            <a:custGeom>
              <a:avLst/>
              <a:gdLst/>
              <a:ahLst/>
              <a:cxnLst/>
              <a:rect l="l" t="t" r="r" b="b"/>
              <a:pathLst>
                <a:path w="72" h="72" extrusionOk="0">
                  <a:moveTo>
                    <a:pt x="6" y="72"/>
                  </a:moveTo>
                  <a:cubicBezTo>
                    <a:pt x="2" y="72"/>
                    <a:pt x="0" y="70"/>
                    <a:pt x="0" y="66"/>
                  </a:cubicBezTo>
                  <a:cubicBezTo>
                    <a:pt x="0" y="6"/>
                    <a:pt x="0" y="6"/>
                    <a:pt x="0" y="6"/>
                  </a:cubicBezTo>
                  <a:cubicBezTo>
                    <a:pt x="0" y="3"/>
                    <a:pt x="2" y="0"/>
                    <a:pt x="6" y="0"/>
                  </a:cubicBezTo>
                  <a:cubicBezTo>
                    <a:pt x="66" y="0"/>
                    <a:pt x="66" y="0"/>
                    <a:pt x="66" y="0"/>
                  </a:cubicBezTo>
                  <a:cubicBezTo>
                    <a:pt x="69" y="0"/>
                    <a:pt x="72" y="3"/>
                    <a:pt x="72" y="6"/>
                  </a:cubicBezTo>
                  <a:cubicBezTo>
                    <a:pt x="72" y="10"/>
                    <a:pt x="69" y="12"/>
                    <a:pt x="66" y="12"/>
                  </a:cubicBezTo>
                  <a:cubicBezTo>
                    <a:pt x="12" y="12"/>
                    <a:pt x="12" y="12"/>
                    <a:pt x="12" y="12"/>
                  </a:cubicBezTo>
                  <a:cubicBezTo>
                    <a:pt x="12" y="66"/>
                    <a:pt x="12" y="66"/>
                    <a:pt x="12" y="66"/>
                  </a:cubicBezTo>
                  <a:cubicBezTo>
                    <a:pt x="12" y="70"/>
                    <a:pt x="9" y="72"/>
                    <a:pt x="6" y="72"/>
                  </a:cubicBezTo>
                  <a:close/>
                </a:path>
              </a:pathLst>
            </a:custGeom>
            <a:solidFill>
              <a:srgbClr val="FBF2F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70" name="Google Shape;270;p44"/>
            <p:cNvSpPr/>
            <p:nvPr/>
          </p:nvSpPr>
          <p:spPr>
            <a:xfrm>
              <a:off x="2722" y="3317"/>
              <a:ext cx="106" cy="107"/>
            </a:xfrm>
            <a:custGeom>
              <a:avLst/>
              <a:gdLst/>
              <a:ahLst/>
              <a:cxnLst/>
              <a:rect l="l" t="t" r="r" b="b"/>
              <a:pathLst>
                <a:path w="72" h="72" extrusionOk="0">
                  <a:moveTo>
                    <a:pt x="66" y="72"/>
                  </a:moveTo>
                  <a:cubicBezTo>
                    <a:pt x="6" y="72"/>
                    <a:pt x="6" y="72"/>
                    <a:pt x="6" y="72"/>
                  </a:cubicBezTo>
                  <a:cubicBezTo>
                    <a:pt x="2" y="72"/>
                    <a:pt x="0" y="70"/>
                    <a:pt x="0" y="66"/>
                  </a:cubicBezTo>
                  <a:cubicBezTo>
                    <a:pt x="0" y="63"/>
                    <a:pt x="2" y="60"/>
                    <a:pt x="6" y="60"/>
                  </a:cubicBezTo>
                  <a:cubicBezTo>
                    <a:pt x="60" y="60"/>
                    <a:pt x="60" y="60"/>
                    <a:pt x="60" y="60"/>
                  </a:cubicBezTo>
                  <a:cubicBezTo>
                    <a:pt x="60" y="6"/>
                    <a:pt x="60" y="6"/>
                    <a:pt x="60" y="6"/>
                  </a:cubicBezTo>
                  <a:cubicBezTo>
                    <a:pt x="60" y="3"/>
                    <a:pt x="62" y="0"/>
                    <a:pt x="66" y="0"/>
                  </a:cubicBezTo>
                  <a:cubicBezTo>
                    <a:pt x="69" y="0"/>
                    <a:pt x="72" y="3"/>
                    <a:pt x="72" y="6"/>
                  </a:cubicBezTo>
                  <a:cubicBezTo>
                    <a:pt x="72" y="66"/>
                    <a:pt x="72" y="66"/>
                    <a:pt x="72" y="66"/>
                  </a:cubicBezTo>
                  <a:cubicBezTo>
                    <a:pt x="72" y="70"/>
                    <a:pt x="69" y="72"/>
                    <a:pt x="66" y="72"/>
                  </a:cubicBezTo>
                  <a:close/>
                </a:path>
              </a:pathLst>
            </a:custGeom>
            <a:solidFill>
              <a:srgbClr val="FBF2F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grpSp>
      <p:sp>
        <p:nvSpPr>
          <p:cNvPr id="271" name="Google Shape;271;p44"/>
          <p:cNvSpPr/>
          <p:nvPr/>
        </p:nvSpPr>
        <p:spPr>
          <a:xfrm>
            <a:off x="3084545" y="3867614"/>
            <a:ext cx="2710800" cy="2401200"/>
          </a:xfrm>
          <a:prstGeom prst="rect">
            <a:avLst/>
          </a:prstGeom>
          <a:solidFill>
            <a:srgbClr val="002060"/>
          </a:solidFill>
          <a:ln>
            <a:noFill/>
          </a:ln>
        </p:spPr>
        <p:txBody>
          <a:bodyPr spcFirstLastPara="1" wrap="square" lIns="64000" tIns="91425" rIns="64000" bIns="91425" anchor="ctr" anchorCtr="0">
            <a:noAutofit/>
          </a:bodyPr>
          <a:lstStyle/>
          <a:p>
            <a:pPr marL="8925"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72" name="Google Shape;272;p44"/>
          <p:cNvSpPr txBox="1"/>
          <p:nvPr/>
        </p:nvSpPr>
        <p:spPr>
          <a:xfrm>
            <a:off x="3109299" y="3892738"/>
            <a:ext cx="2670900" cy="2097600"/>
          </a:xfrm>
          <a:prstGeom prst="rect">
            <a:avLst/>
          </a:prstGeom>
          <a:noFill/>
          <a:ln>
            <a:noFill/>
          </a:ln>
        </p:spPr>
        <p:txBody>
          <a:bodyPr spcFirstLastPara="1" wrap="square" lIns="274300" tIns="274300" rIns="274300" bIns="2743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Drive persona-based adoption with tailored experiences across user types</a:t>
            </a:r>
            <a:endParaRPr sz="1400" b="0" i="0" u="none" strike="noStrike" cap="none">
              <a:solidFill>
                <a:srgbClr val="000000"/>
              </a:solidFill>
              <a:latin typeface="Arial"/>
              <a:ea typeface="Arial"/>
              <a:cs typeface="Arial"/>
              <a:sym typeface="Arial"/>
            </a:endParaRPr>
          </a:p>
        </p:txBody>
      </p:sp>
      <p:sp>
        <p:nvSpPr>
          <p:cNvPr id="273" name="Google Shape;273;p44"/>
          <p:cNvSpPr/>
          <p:nvPr/>
        </p:nvSpPr>
        <p:spPr>
          <a:xfrm>
            <a:off x="5510055" y="3846956"/>
            <a:ext cx="294900" cy="305700"/>
          </a:xfrm>
          <a:prstGeom prst="rect">
            <a:avLst/>
          </a:prstGeom>
          <a:no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en-US" sz="1100" b="0" i="0" u="none" strike="noStrike" cap="none">
                <a:solidFill>
                  <a:srgbClr val="FFFFFF"/>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pic>
        <p:nvPicPr>
          <p:cNvPr id="274" name="Google Shape;274;p44"/>
          <p:cNvPicPr preferRelativeResize="0"/>
          <p:nvPr/>
        </p:nvPicPr>
        <p:blipFill rotWithShape="1">
          <a:blip r:embed="rId3">
            <a:alphaModFix/>
          </a:blip>
          <a:srcRect/>
          <a:stretch/>
        </p:blipFill>
        <p:spPr>
          <a:xfrm>
            <a:off x="5240250" y="5605813"/>
            <a:ext cx="245307" cy="305666"/>
          </a:xfrm>
          <a:prstGeom prst="rect">
            <a:avLst/>
          </a:prstGeom>
          <a:noFill/>
          <a:ln>
            <a:noFill/>
          </a:ln>
        </p:spPr>
      </p:pic>
      <p:pic>
        <p:nvPicPr>
          <p:cNvPr id="275" name="Google Shape;275;p44"/>
          <p:cNvPicPr preferRelativeResize="0"/>
          <p:nvPr/>
        </p:nvPicPr>
        <p:blipFill rotWithShape="1">
          <a:blip r:embed="rId3">
            <a:alphaModFix/>
          </a:blip>
          <a:srcRect/>
          <a:stretch/>
        </p:blipFill>
        <p:spPr>
          <a:xfrm>
            <a:off x="5070690" y="5784645"/>
            <a:ext cx="245307" cy="305666"/>
          </a:xfrm>
          <a:prstGeom prst="rect">
            <a:avLst/>
          </a:prstGeom>
          <a:noFill/>
          <a:ln>
            <a:noFill/>
          </a:ln>
        </p:spPr>
      </p:pic>
      <p:pic>
        <p:nvPicPr>
          <p:cNvPr id="276" name="Google Shape;276;p44"/>
          <p:cNvPicPr preferRelativeResize="0"/>
          <p:nvPr/>
        </p:nvPicPr>
        <p:blipFill rotWithShape="1">
          <a:blip r:embed="rId3">
            <a:alphaModFix/>
          </a:blip>
          <a:srcRect/>
          <a:stretch/>
        </p:blipFill>
        <p:spPr>
          <a:xfrm>
            <a:off x="5392399" y="5784645"/>
            <a:ext cx="245307" cy="305666"/>
          </a:xfrm>
          <a:prstGeom prst="rect">
            <a:avLst/>
          </a:prstGeom>
          <a:noFill/>
          <a:ln>
            <a:noFill/>
          </a:ln>
        </p:spPr>
      </p:pic>
      <p:sp>
        <p:nvSpPr>
          <p:cNvPr id="277" name="Google Shape;277;p44"/>
          <p:cNvSpPr/>
          <p:nvPr/>
        </p:nvSpPr>
        <p:spPr>
          <a:xfrm>
            <a:off x="6234587" y="3867614"/>
            <a:ext cx="2710800" cy="2401200"/>
          </a:xfrm>
          <a:prstGeom prst="rect">
            <a:avLst/>
          </a:prstGeom>
          <a:solidFill>
            <a:srgbClr val="002060"/>
          </a:solidFill>
          <a:ln>
            <a:noFill/>
          </a:ln>
        </p:spPr>
        <p:txBody>
          <a:bodyPr spcFirstLastPara="1" wrap="square" lIns="64000" tIns="91425" rIns="64000" bIns="91425" anchor="ctr" anchorCtr="0">
            <a:noAutofit/>
          </a:bodyPr>
          <a:lstStyle/>
          <a:p>
            <a:pPr marL="8925"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78" name="Google Shape;278;p44"/>
          <p:cNvSpPr txBox="1"/>
          <p:nvPr/>
        </p:nvSpPr>
        <p:spPr>
          <a:xfrm>
            <a:off x="6259341" y="3892738"/>
            <a:ext cx="2670900" cy="2097600"/>
          </a:xfrm>
          <a:prstGeom prst="rect">
            <a:avLst/>
          </a:prstGeom>
          <a:noFill/>
          <a:ln>
            <a:noFill/>
          </a:ln>
        </p:spPr>
        <p:txBody>
          <a:bodyPr spcFirstLastPara="1" wrap="square" lIns="274300" tIns="274300" rIns="274300" bIns="2743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Embed governance and evaluation frameworks to ensure trustworthy agents</a:t>
            </a:r>
            <a:endParaRPr sz="1400" b="0" i="0" u="none" strike="noStrike" cap="none">
              <a:solidFill>
                <a:srgbClr val="000000"/>
              </a:solidFill>
              <a:latin typeface="Arial"/>
              <a:ea typeface="Arial"/>
              <a:cs typeface="Arial"/>
              <a:sym typeface="Arial"/>
            </a:endParaRPr>
          </a:p>
        </p:txBody>
      </p:sp>
      <p:sp>
        <p:nvSpPr>
          <p:cNvPr id="279" name="Google Shape;279;p44"/>
          <p:cNvSpPr/>
          <p:nvPr/>
        </p:nvSpPr>
        <p:spPr>
          <a:xfrm>
            <a:off x="8660100" y="3859500"/>
            <a:ext cx="294900" cy="313800"/>
          </a:xfrm>
          <a:prstGeom prst="rect">
            <a:avLst/>
          </a:prstGeom>
          <a:no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en-US" sz="1100" b="0" i="0" u="none" strike="noStrike" cap="none">
                <a:solidFill>
                  <a:srgbClr val="FFFFFF"/>
                </a:solidFill>
                <a:latin typeface="Arial"/>
                <a:ea typeface="Arial"/>
                <a:cs typeface="Arial"/>
                <a:sym typeface="Arial"/>
              </a:rPr>
              <a:t>5</a:t>
            </a:r>
            <a:endParaRPr sz="1100" b="0" i="0" u="none" strike="noStrike" cap="none">
              <a:solidFill>
                <a:srgbClr val="FFFFFF"/>
              </a:solidFill>
              <a:latin typeface="Arial"/>
              <a:ea typeface="Arial"/>
              <a:cs typeface="Arial"/>
              <a:sym typeface="Arial"/>
            </a:endParaRPr>
          </a:p>
        </p:txBody>
      </p:sp>
      <p:sp>
        <p:nvSpPr>
          <p:cNvPr id="280" name="Google Shape;280;p44"/>
          <p:cNvSpPr/>
          <p:nvPr/>
        </p:nvSpPr>
        <p:spPr>
          <a:xfrm>
            <a:off x="8419011" y="5705329"/>
            <a:ext cx="383591" cy="428453"/>
          </a:xfrm>
          <a:custGeom>
            <a:avLst/>
            <a:gdLst/>
            <a:ahLst/>
            <a:cxnLst/>
            <a:rect l="l" t="t" r="r" b="b"/>
            <a:pathLst>
              <a:path w="319659" h="357044" extrusionOk="0">
                <a:moveTo>
                  <a:pt x="314516" y="67485"/>
                </a:moveTo>
                <a:cubicBezTo>
                  <a:pt x="313277" y="67485"/>
                  <a:pt x="201644" y="37767"/>
                  <a:pt x="164878" y="1857"/>
                </a:cubicBezTo>
                <a:cubicBezTo>
                  <a:pt x="162306" y="-619"/>
                  <a:pt x="157258" y="-619"/>
                  <a:pt x="154686" y="1857"/>
                </a:cubicBezTo>
                <a:cubicBezTo>
                  <a:pt x="117920" y="37767"/>
                  <a:pt x="6287" y="67485"/>
                  <a:pt x="5049" y="67485"/>
                </a:cubicBezTo>
                <a:cubicBezTo>
                  <a:pt x="2477" y="68723"/>
                  <a:pt x="0" y="71199"/>
                  <a:pt x="0" y="74914"/>
                </a:cubicBezTo>
                <a:cubicBezTo>
                  <a:pt x="0" y="202359"/>
                  <a:pt x="11430" y="303895"/>
                  <a:pt x="157258" y="355806"/>
                </a:cubicBezTo>
                <a:cubicBezTo>
                  <a:pt x="158496" y="355806"/>
                  <a:pt x="158496" y="357045"/>
                  <a:pt x="159830" y="357045"/>
                </a:cubicBezTo>
                <a:cubicBezTo>
                  <a:pt x="161163" y="357045"/>
                  <a:pt x="161068" y="355806"/>
                  <a:pt x="162401" y="355806"/>
                </a:cubicBezTo>
                <a:cubicBezTo>
                  <a:pt x="308229" y="303800"/>
                  <a:pt x="319659" y="202359"/>
                  <a:pt x="319659" y="74914"/>
                </a:cubicBezTo>
                <a:cubicBezTo>
                  <a:pt x="319659" y="71199"/>
                  <a:pt x="317087" y="68723"/>
                  <a:pt x="314611" y="67485"/>
                </a:cubicBezTo>
                <a:close/>
                <a:moveTo>
                  <a:pt x="159830" y="340947"/>
                </a:moveTo>
                <a:cubicBezTo>
                  <a:pt x="27908" y="292656"/>
                  <a:pt x="15240" y="202359"/>
                  <a:pt x="15240" y="79867"/>
                </a:cubicBezTo>
                <a:cubicBezTo>
                  <a:pt x="38100" y="73676"/>
                  <a:pt x="121730" y="48911"/>
                  <a:pt x="159830" y="17955"/>
                </a:cubicBezTo>
                <a:cubicBezTo>
                  <a:pt x="197834" y="48911"/>
                  <a:pt x="281559" y="73676"/>
                  <a:pt x="304419" y="79867"/>
                </a:cubicBezTo>
                <a:cubicBezTo>
                  <a:pt x="304419" y="202359"/>
                  <a:pt x="291751" y="292751"/>
                  <a:pt x="159830" y="340947"/>
                </a:cubicBezTo>
                <a:close/>
                <a:moveTo>
                  <a:pt x="106871" y="121110"/>
                </a:moveTo>
                <a:cubicBezTo>
                  <a:pt x="106871" y="139208"/>
                  <a:pt x="115729" y="154543"/>
                  <a:pt x="129254" y="163878"/>
                </a:cubicBezTo>
                <a:cubicBezTo>
                  <a:pt x="95250" y="176260"/>
                  <a:pt x="71247" y="208550"/>
                  <a:pt x="71247" y="246174"/>
                </a:cubicBezTo>
                <a:cubicBezTo>
                  <a:pt x="71247" y="249888"/>
                  <a:pt x="75057" y="253603"/>
                  <a:pt x="78867" y="253603"/>
                </a:cubicBezTo>
                <a:lnTo>
                  <a:pt x="240887" y="253603"/>
                </a:lnTo>
                <a:cubicBezTo>
                  <a:pt x="244697" y="253603"/>
                  <a:pt x="248508" y="249888"/>
                  <a:pt x="248508" y="246174"/>
                </a:cubicBezTo>
                <a:cubicBezTo>
                  <a:pt x="248508" y="208550"/>
                  <a:pt x="224504" y="176260"/>
                  <a:pt x="190500" y="163878"/>
                </a:cubicBezTo>
                <a:cubicBezTo>
                  <a:pt x="203930" y="154638"/>
                  <a:pt x="212884" y="139303"/>
                  <a:pt x="212884" y="121110"/>
                </a:cubicBezTo>
                <a:cubicBezTo>
                  <a:pt x="212884" y="92535"/>
                  <a:pt x="188881" y="68913"/>
                  <a:pt x="159925" y="68913"/>
                </a:cubicBezTo>
                <a:cubicBezTo>
                  <a:pt x="130969" y="68913"/>
                  <a:pt x="106966" y="92535"/>
                  <a:pt x="106966" y="121110"/>
                </a:cubicBezTo>
                <a:close/>
                <a:moveTo>
                  <a:pt x="233267" y="238744"/>
                </a:moveTo>
                <a:lnTo>
                  <a:pt x="86487" y="238744"/>
                </a:lnTo>
                <a:cubicBezTo>
                  <a:pt x="90297" y="201882"/>
                  <a:pt x="121539" y="173593"/>
                  <a:pt x="159258" y="173212"/>
                </a:cubicBezTo>
                <a:cubicBezTo>
                  <a:pt x="159449" y="173212"/>
                  <a:pt x="159734" y="173212"/>
                  <a:pt x="159925" y="173212"/>
                </a:cubicBezTo>
                <a:cubicBezTo>
                  <a:pt x="160116" y="173212"/>
                  <a:pt x="160401" y="173212"/>
                  <a:pt x="160592" y="173212"/>
                </a:cubicBezTo>
                <a:cubicBezTo>
                  <a:pt x="198216" y="173498"/>
                  <a:pt x="229553" y="201882"/>
                  <a:pt x="233363" y="238744"/>
                </a:cubicBezTo>
                <a:close/>
                <a:moveTo>
                  <a:pt x="197739" y="121110"/>
                </a:moveTo>
                <a:cubicBezTo>
                  <a:pt x="197739" y="142256"/>
                  <a:pt x="181356" y="158353"/>
                  <a:pt x="159925" y="158353"/>
                </a:cubicBezTo>
                <a:cubicBezTo>
                  <a:pt x="138494" y="158353"/>
                  <a:pt x="122111" y="142161"/>
                  <a:pt x="122111" y="121110"/>
                </a:cubicBezTo>
                <a:cubicBezTo>
                  <a:pt x="122111" y="101203"/>
                  <a:pt x="138494" y="83868"/>
                  <a:pt x="159925" y="83868"/>
                </a:cubicBezTo>
                <a:cubicBezTo>
                  <a:pt x="181356" y="83868"/>
                  <a:pt x="197739" y="101298"/>
                  <a:pt x="197739" y="121110"/>
                </a:cubicBezTo>
                <a:close/>
              </a:path>
            </a:pathLst>
          </a:custGeom>
          <a:solidFill>
            <a:srgbClr val="FBF2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1" name="Google Shape;281;p44"/>
          <p:cNvSpPr/>
          <p:nvPr/>
        </p:nvSpPr>
        <p:spPr>
          <a:xfrm>
            <a:off x="7939662" y="1091284"/>
            <a:ext cx="2710800" cy="2401200"/>
          </a:xfrm>
          <a:prstGeom prst="rect">
            <a:avLst/>
          </a:prstGeom>
          <a:solidFill>
            <a:srgbClr val="002060"/>
          </a:solidFill>
          <a:ln>
            <a:noFill/>
          </a:ln>
        </p:spPr>
        <p:txBody>
          <a:bodyPr spcFirstLastPara="1" wrap="square" lIns="64000" tIns="91425" rIns="64000" bIns="91425" anchor="ctr" anchorCtr="0">
            <a:noAutofit/>
          </a:bodyPr>
          <a:lstStyle/>
          <a:p>
            <a:pPr marL="8925" marR="0" lvl="0" indent="0" algn="ctr" rtl="0">
              <a:lnSpc>
                <a:spcPct val="100000"/>
              </a:lnSpc>
              <a:spcBef>
                <a:spcPts val="0"/>
              </a:spcBef>
              <a:spcAft>
                <a:spcPts val="0"/>
              </a:spcAft>
              <a:buClr>
                <a:schemeClr val="dk1"/>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82" name="Google Shape;282;p44"/>
          <p:cNvSpPr txBox="1"/>
          <p:nvPr/>
        </p:nvSpPr>
        <p:spPr>
          <a:xfrm>
            <a:off x="7964416" y="1116408"/>
            <a:ext cx="2670900" cy="2097600"/>
          </a:xfrm>
          <a:prstGeom prst="rect">
            <a:avLst/>
          </a:prstGeom>
          <a:noFill/>
          <a:ln>
            <a:noFill/>
          </a:ln>
        </p:spPr>
        <p:txBody>
          <a:bodyPr spcFirstLastPara="1" wrap="square" lIns="274300" tIns="274300" rIns="274300" bIns="2743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Leverage pre-built agents to accelerate time-to-value</a:t>
            </a:r>
            <a:endParaRPr sz="1400" b="0" i="0" u="none" strike="noStrike" cap="none">
              <a:solidFill>
                <a:srgbClr val="000000"/>
              </a:solidFill>
              <a:latin typeface="Arial"/>
              <a:ea typeface="Arial"/>
              <a:cs typeface="Arial"/>
              <a:sym typeface="Arial"/>
            </a:endParaRPr>
          </a:p>
        </p:txBody>
      </p:sp>
      <p:sp>
        <p:nvSpPr>
          <p:cNvPr id="283" name="Google Shape;283;p44"/>
          <p:cNvSpPr/>
          <p:nvPr/>
        </p:nvSpPr>
        <p:spPr>
          <a:xfrm>
            <a:off x="10365173" y="1055488"/>
            <a:ext cx="294900" cy="341400"/>
          </a:xfrm>
          <a:prstGeom prst="rect">
            <a:avLst/>
          </a:prstGeom>
          <a:no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en-US" sz="1100" b="0" i="0" u="none" strike="noStrike" cap="none">
                <a:solidFill>
                  <a:srgbClr val="FFFFFF"/>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nvGrpSpPr>
          <p:cNvPr id="284" name="Google Shape;284;p44"/>
          <p:cNvGrpSpPr/>
          <p:nvPr/>
        </p:nvGrpSpPr>
        <p:grpSpPr>
          <a:xfrm>
            <a:off x="9935242" y="2921456"/>
            <a:ext cx="481936" cy="341372"/>
            <a:chOff x="3437" y="1784"/>
            <a:chExt cx="426" cy="302"/>
          </a:xfrm>
        </p:grpSpPr>
        <p:sp>
          <p:nvSpPr>
            <p:cNvPr id="285" name="Google Shape;285;p44"/>
            <p:cNvSpPr/>
            <p:nvPr/>
          </p:nvSpPr>
          <p:spPr>
            <a:xfrm>
              <a:off x="3614" y="1962"/>
              <a:ext cx="72" cy="70"/>
            </a:xfrm>
            <a:custGeom>
              <a:avLst/>
              <a:gdLst/>
              <a:ahLst/>
              <a:cxnLst/>
              <a:rect l="l" t="t" r="r" b="b"/>
              <a:pathLst>
                <a:path w="48" h="48" extrusionOk="0">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8" y="12"/>
                    <a:pt x="12" y="17"/>
                    <a:pt x="12" y="24"/>
                  </a:cubicBezTo>
                  <a:cubicBezTo>
                    <a:pt x="12" y="30"/>
                    <a:pt x="18" y="36"/>
                    <a:pt x="24" y="36"/>
                  </a:cubicBezTo>
                  <a:cubicBezTo>
                    <a:pt x="31" y="36"/>
                    <a:pt x="36" y="30"/>
                    <a:pt x="36" y="24"/>
                  </a:cubicBezTo>
                  <a:cubicBezTo>
                    <a:pt x="36" y="17"/>
                    <a:pt x="31" y="12"/>
                    <a:pt x="24" y="1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86" name="Google Shape;286;p44"/>
            <p:cNvSpPr/>
            <p:nvPr/>
          </p:nvSpPr>
          <p:spPr>
            <a:xfrm>
              <a:off x="3659" y="1880"/>
              <a:ext cx="108" cy="107"/>
            </a:xfrm>
            <a:custGeom>
              <a:avLst/>
              <a:gdLst/>
              <a:ahLst/>
              <a:cxnLst/>
              <a:rect l="l" t="t" r="r" b="b"/>
              <a:pathLst>
                <a:path w="73" h="72" extrusionOk="0">
                  <a:moveTo>
                    <a:pt x="7" y="72"/>
                  </a:moveTo>
                  <a:cubicBezTo>
                    <a:pt x="5" y="72"/>
                    <a:pt x="4" y="72"/>
                    <a:pt x="3" y="70"/>
                  </a:cubicBezTo>
                  <a:cubicBezTo>
                    <a:pt x="0" y="68"/>
                    <a:pt x="0" y="64"/>
                    <a:pt x="3" y="62"/>
                  </a:cubicBezTo>
                  <a:cubicBezTo>
                    <a:pt x="62" y="2"/>
                    <a:pt x="62" y="2"/>
                    <a:pt x="62" y="2"/>
                  </a:cubicBezTo>
                  <a:cubicBezTo>
                    <a:pt x="64" y="0"/>
                    <a:pt x="68" y="0"/>
                    <a:pt x="71" y="2"/>
                  </a:cubicBezTo>
                  <a:cubicBezTo>
                    <a:pt x="73" y="5"/>
                    <a:pt x="73" y="9"/>
                    <a:pt x="71" y="11"/>
                  </a:cubicBezTo>
                  <a:cubicBezTo>
                    <a:pt x="11" y="70"/>
                    <a:pt x="11" y="70"/>
                    <a:pt x="11" y="70"/>
                  </a:cubicBezTo>
                  <a:cubicBezTo>
                    <a:pt x="10" y="72"/>
                    <a:pt x="9" y="72"/>
                    <a:pt x="7" y="7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87" name="Google Shape;287;p44"/>
            <p:cNvSpPr/>
            <p:nvPr/>
          </p:nvSpPr>
          <p:spPr>
            <a:xfrm>
              <a:off x="3472" y="1997"/>
              <a:ext cx="54" cy="18"/>
            </a:xfrm>
            <a:custGeom>
              <a:avLst/>
              <a:gdLst/>
              <a:ahLst/>
              <a:cxnLst/>
              <a:rect l="l" t="t" r="r" b="b"/>
              <a:pathLst>
                <a:path w="36" h="12" extrusionOk="0">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88" name="Google Shape;288;p44"/>
            <p:cNvSpPr/>
            <p:nvPr/>
          </p:nvSpPr>
          <p:spPr>
            <a:xfrm>
              <a:off x="3774" y="1997"/>
              <a:ext cx="54" cy="18"/>
            </a:xfrm>
            <a:custGeom>
              <a:avLst/>
              <a:gdLst/>
              <a:ahLst/>
              <a:cxnLst/>
              <a:rect l="l" t="t" r="r" b="b"/>
              <a:pathLst>
                <a:path w="36" h="12" extrusionOk="0">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89" name="Google Shape;289;p44"/>
            <p:cNvSpPr/>
            <p:nvPr/>
          </p:nvSpPr>
          <p:spPr>
            <a:xfrm>
              <a:off x="3764" y="1922"/>
              <a:ext cx="52" cy="32"/>
            </a:xfrm>
            <a:custGeom>
              <a:avLst/>
              <a:gdLst/>
              <a:ahLst/>
              <a:cxnLst/>
              <a:rect l="l" t="t" r="r" b="b"/>
              <a:pathLst>
                <a:path w="35" h="22" extrusionOk="0">
                  <a:moveTo>
                    <a:pt x="6" y="22"/>
                  </a:moveTo>
                  <a:cubicBezTo>
                    <a:pt x="4" y="22"/>
                    <a:pt x="2" y="21"/>
                    <a:pt x="1" y="19"/>
                  </a:cubicBezTo>
                  <a:cubicBezTo>
                    <a:pt x="0" y="16"/>
                    <a:pt x="1" y="12"/>
                    <a:pt x="4" y="11"/>
                  </a:cubicBezTo>
                  <a:cubicBezTo>
                    <a:pt x="26" y="2"/>
                    <a:pt x="26" y="2"/>
                    <a:pt x="26" y="2"/>
                  </a:cubicBezTo>
                  <a:cubicBezTo>
                    <a:pt x="29" y="0"/>
                    <a:pt x="33" y="2"/>
                    <a:pt x="34" y="5"/>
                  </a:cubicBezTo>
                  <a:cubicBezTo>
                    <a:pt x="35" y="8"/>
                    <a:pt x="34" y="11"/>
                    <a:pt x="31" y="13"/>
                  </a:cubicBezTo>
                  <a:cubicBezTo>
                    <a:pt x="9" y="22"/>
                    <a:pt x="9" y="22"/>
                    <a:pt x="9" y="22"/>
                  </a:cubicBezTo>
                  <a:cubicBezTo>
                    <a:pt x="8" y="22"/>
                    <a:pt x="7" y="22"/>
                    <a:pt x="6" y="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90" name="Google Shape;290;p44"/>
            <p:cNvSpPr/>
            <p:nvPr/>
          </p:nvSpPr>
          <p:spPr>
            <a:xfrm>
              <a:off x="3691" y="1832"/>
              <a:ext cx="34" cy="51"/>
            </a:xfrm>
            <a:custGeom>
              <a:avLst/>
              <a:gdLst/>
              <a:ahLst/>
              <a:cxnLst/>
              <a:rect l="l" t="t" r="r" b="b"/>
              <a:pathLst>
                <a:path w="23" h="35" extrusionOk="0">
                  <a:moveTo>
                    <a:pt x="7" y="35"/>
                  </a:moveTo>
                  <a:cubicBezTo>
                    <a:pt x="6" y="35"/>
                    <a:pt x="5" y="35"/>
                    <a:pt x="4" y="34"/>
                  </a:cubicBezTo>
                  <a:cubicBezTo>
                    <a:pt x="1" y="33"/>
                    <a:pt x="0" y="29"/>
                    <a:pt x="1" y="26"/>
                  </a:cubicBezTo>
                  <a:cubicBezTo>
                    <a:pt x="10" y="4"/>
                    <a:pt x="10" y="4"/>
                    <a:pt x="10" y="4"/>
                  </a:cubicBezTo>
                  <a:cubicBezTo>
                    <a:pt x="12" y="1"/>
                    <a:pt x="15" y="0"/>
                    <a:pt x="18" y="1"/>
                  </a:cubicBezTo>
                  <a:cubicBezTo>
                    <a:pt x="21" y="2"/>
                    <a:pt x="23" y="6"/>
                    <a:pt x="21" y="9"/>
                  </a:cubicBezTo>
                  <a:cubicBezTo>
                    <a:pt x="12" y="31"/>
                    <a:pt x="12" y="31"/>
                    <a:pt x="12" y="31"/>
                  </a:cubicBezTo>
                  <a:cubicBezTo>
                    <a:pt x="11" y="33"/>
                    <a:pt x="9" y="35"/>
                    <a:pt x="7" y="3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91" name="Google Shape;291;p44"/>
            <p:cNvSpPr/>
            <p:nvPr/>
          </p:nvSpPr>
          <p:spPr>
            <a:xfrm>
              <a:off x="3641" y="1820"/>
              <a:ext cx="18" cy="53"/>
            </a:xfrm>
            <a:custGeom>
              <a:avLst/>
              <a:gdLst/>
              <a:ahLst/>
              <a:cxnLst/>
              <a:rect l="l" t="t" r="r" b="b"/>
              <a:pathLst>
                <a:path w="12" h="36" extrusionOk="0">
                  <a:moveTo>
                    <a:pt x="6" y="36"/>
                  </a:moveTo>
                  <a:cubicBezTo>
                    <a:pt x="3" y="36"/>
                    <a:pt x="0" y="33"/>
                    <a:pt x="0" y="30"/>
                  </a:cubicBezTo>
                  <a:cubicBezTo>
                    <a:pt x="0" y="6"/>
                    <a:pt x="0" y="6"/>
                    <a:pt x="0" y="6"/>
                  </a:cubicBezTo>
                  <a:cubicBezTo>
                    <a:pt x="0" y="3"/>
                    <a:pt x="3" y="0"/>
                    <a:pt x="6" y="0"/>
                  </a:cubicBezTo>
                  <a:cubicBezTo>
                    <a:pt x="10" y="0"/>
                    <a:pt x="12" y="3"/>
                    <a:pt x="12" y="6"/>
                  </a:cubicBezTo>
                  <a:cubicBezTo>
                    <a:pt x="12" y="30"/>
                    <a:pt x="12" y="30"/>
                    <a:pt x="12" y="30"/>
                  </a:cubicBezTo>
                  <a:cubicBezTo>
                    <a:pt x="12" y="33"/>
                    <a:pt x="10" y="36"/>
                    <a:pt x="6" y="3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92" name="Google Shape;292;p44"/>
            <p:cNvSpPr/>
            <p:nvPr/>
          </p:nvSpPr>
          <p:spPr>
            <a:xfrm>
              <a:off x="3576" y="1832"/>
              <a:ext cx="34" cy="51"/>
            </a:xfrm>
            <a:custGeom>
              <a:avLst/>
              <a:gdLst/>
              <a:ahLst/>
              <a:cxnLst/>
              <a:rect l="l" t="t" r="r" b="b"/>
              <a:pathLst>
                <a:path w="23" h="35" extrusionOk="0">
                  <a:moveTo>
                    <a:pt x="16" y="35"/>
                  </a:moveTo>
                  <a:cubicBezTo>
                    <a:pt x="13" y="35"/>
                    <a:pt x="11" y="33"/>
                    <a:pt x="10" y="31"/>
                  </a:cubicBezTo>
                  <a:cubicBezTo>
                    <a:pt x="1" y="9"/>
                    <a:pt x="1" y="9"/>
                    <a:pt x="1" y="9"/>
                  </a:cubicBezTo>
                  <a:cubicBezTo>
                    <a:pt x="0" y="6"/>
                    <a:pt x="1" y="2"/>
                    <a:pt x="4" y="1"/>
                  </a:cubicBezTo>
                  <a:cubicBezTo>
                    <a:pt x="7" y="0"/>
                    <a:pt x="11" y="1"/>
                    <a:pt x="12" y="4"/>
                  </a:cubicBezTo>
                  <a:cubicBezTo>
                    <a:pt x="21" y="26"/>
                    <a:pt x="21" y="26"/>
                    <a:pt x="21" y="26"/>
                  </a:cubicBezTo>
                  <a:cubicBezTo>
                    <a:pt x="23" y="29"/>
                    <a:pt x="21" y="33"/>
                    <a:pt x="18" y="34"/>
                  </a:cubicBezTo>
                  <a:cubicBezTo>
                    <a:pt x="17" y="35"/>
                    <a:pt x="17" y="35"/>
                    <a:pt x="16" y="3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93" name="Google Shape;293;p44"/>
            <p:cNvSpPr/>
            <p:nvPr/>
          </p:nvSpPr>
          <p:spPr>
            <a:xfrm>
              <a:off x="3521" y="1869"/>
              <a:ext cx="45" cy="42"/>
            </a:xfrm>
            <a:custGeom>
              <a:avLst/>
              <a:gdLst/>
              <a:ahLst/>
              <a:cxnLst/>
              <a:rect l="l" t="t" r="r" b="b"/>
              <a:pathLst>
                <a:path w="30" h="29" extrusionOk="0">
                  <a:moveTo>
                    <a:pt x="24" y="29"/>
                  </a:moveTo>
                  <a:cubicBezTo>
                    <a:pt x="22" y="29"/>
                    <a:pt x="21" y="29"/>
                    <a:pt x="19" y="27"/>
                  </a:cubicBezTo>
                  <a:cubicBezTo>
                    <a:pt x="2" y="10"/>
                    <a:pt x="2" y="10"/>
                    <a:pt x="2" y="10"/>
                  </a:cubicBezTo>
                  <a:cubicBezTo>
                    <a:pt x="0" y="8"/>
                    <a:pt x="0" y="4"/>
                    <a:pt x="2" y="2"/>
                  </a:cubicBezTo>
                  <a:cubicBezTo>
                    <a:pt x="5" y="0"/>
                    <a:pt x="9" y="0"/>
                    <a:pt x="11" y="2"/>
                  </a:cubicBezTo>
                  <a:cubicBezTo>
                    <a:pt x="28" y="19"/>
                    <a:pt x="28" y="19"/>
                    <a:pt x="28" y="19"/>
                  </a:cubicBezTo>
                  <a:cubicBezTo>
                    <a:pt x="30" y="21"/>
                    <a:pt x="30" y="25"/>
                    <a:pt x="28" y="27"/>
                  </a:cubicBezTo>
                  <a:cubicBezTo>
                    <a:pt x="27" y="29"/>
                    <a:pt x="25" y="29"/>
                    <a:pt x="24" y="2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94" name="Google Shape;294;p44"/>
            <p:cNvSpPr/>
            <p:nvPr/>
          </p:nvSpPr>
          <p:spPr>
            <a:xfrm>
              <a:off x="3484" y="1922"/>
              <a:ext cx="54" cy="32"/>
            </a:xfrm>
            <a:custGeom>
              <a:avLst/>
              <a:gdLst/>
              <a:ahLst/>
              <a:cxnLst/>
              <a:rect l="l" t="t" r="r" b="b"/>
              <a:pathLst>
                <a:path w="36" h="22" extrusionOk="0">
                  <a:moveTo>
                    <a:pt x="29" y="22"/>
                  </a:moveTo>
                  <a:cubicBezTo>
                    <a:pt x="28" y="22"/>
                    <a:pt x="28" y="22"/>
                    <a:pt x="27" y="22"/>
                  </a:cubicBezTo>
                  <a:cubicBezTo>
                    <a:pt x="5" y="13"/>
                    <a:pt x="5" y="13"/>
                    <a:pt x="5" y="13"/>
                  </a:cubicBezTo>
                  <a:cubicBezTo>
                    <a:pt x="2" y="11"/>
                    <a:pt x="0" y="8"/>
                    <a:pt x="1" y="5"/>
                  </a:cubicBezTo>
                  <a:cubicBezTo>
                    <a:pt x="3" y="2"/>
                    <a:pt x="6" y="0"/>
                    <a:pt x="9" y="2"/>
                  </a:cubicBezTo>
                  <a:cubicBezTo>
                    <a:pt x="31" y="11"/>
                    <a:pt x="31" y="11"/>
                    <a:pt x="31" y="11"/>
                  </a:cubicBezTo>
                  <a:cubicBezTo>
                    <a:pt x="34" y="12"/>
                    <a:pt x="36" y="16"/>
                    <a:pt x="35" y="19"/>
                  </a:cubicBezTo>
                  <a:cubicBezTo>
                    <a:pt x="34" y="21"/>
                    <a:pt x="31" y="22"/>
                    <a:pt x="29" y="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95" name="Google Shape;295;p44"/>
            <p:cNvSpPr/>
            <p:nvPr/>
          </p:nvSpPr>
          <p:spPr>
            <a:xfrm>
              <a:off x="3437" y="1784"/>
              <a:ext cx="426" cy="302"/>
            </a:xfrm>
            <a:custGeom>
              <a:avLst/>
              <a:gdLst/>
              <a:ahLst/>
              <a:cxnLst/>
              <a:rect l="l" t="t" r="r" b="b"/>
              <a:pathLst>
                <a:path w="288" h="204" extrusionOk="0">
                  <a:moveTo>
                    <a:pt x="282" y="204"/>
                  </a:moveTo>
                  <a:cubicBezTo>
                    <a:pt x="6" y="204"/>
                    <a:pt x="6" y="204"/>
                    <a:pt x="6" y="204"/>
                  </a:cubicBezTo>
                  <a:cubicBezTo>
                    <a:pt x="3" y="204"/>
                    <a:pt x="0" y="201"/>
                    <a:pt x="0" y="198"/>
                  </a:cubicBezTo>
                  <a:cubicBezTo>
                    <a:pt x="0" y="144"/>
                    <a:pt x="0" y="144"/>
                    <a:pt x="0" y="144"/>
                  </a:cubicBezTo>
                  <a:cubicBezTo>
                    <a:pt x="0" y="64"/>
                    <a:pt x="65" y="0"/>
                    <a:pt x="144" y="0"/>
                  </a:cubicBezTo>
                  <a:cubicBezTo>
                    <a:pt x="224" y="0"/>
                    <a:pt x="288" y="64"/>
                    <a:pt x="288" y="144"/>
                  </a:cubicBezTo>
                  <a:cubicBezTo>
                    <a:pt x="288" y="198"/>
                    <a:pt x="288" y="198"/>
                    <a:pt x="288" y="198"/>
                  </a:cubicBezTo>
                  <a:cubicBezTo>
                    <a:pt x="288" y="201"/>
                    <a:pt x="286" y="204"/>
                    <a:pt x="282" y="204"/>
                  </a:cubicBezTo>
                  <a:close/>
                  <a:moveTo>
                    <a:pt x="12" y="192"/>
                  </a:moveTo>
                  <a:cubicBezTo>
                    <a:pt x="276" y="192"/>
                    <a:pt x="276" y="192"/>
                    <a:pt x="276" y="192"/>
                  </a:cubicBezTo>
                  <a:cubicBezTo>
                    <a:pt x="276" y="144"/>
                    <a:pt x="276" y="144"/>
                    <a:pt x="276" y="144"/>
                  </a:cubicBezTo>
                  <a:cubicBezTo>
                    <a:pt x="276" y="71"/>
                    <a:pt x="217" y="12"/>
                    <a:pt x="144" y="12"/>
                  </a:cubicBezTo>
                  <a:cubicBezTo>
                    <a:pt x="71" y="12"/>
                    <a:pt x="12" y="71"/>
                    <a:pt x="12" y="144"/>
                  </a:cubicBezTo>
                  <a:lnTo>
                    <a:pt x="12" y="19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62"/>
        <p:cNvGrpSpPr/>
        <p:nvPr/>
      </p:nvGrpSpPr>
      <p:grpSpPr>
        <a:xfrm>
          <a:off x="0" y="0"/>
          <a:ext cx="0" cy="0"/>
          <a:chOff x="0" y="0"/>
          <a:chExt cx="0" cy="0"/>
        </a:xfrm>
      </p:grpSpPr>
      <p:sp>
        <p:nvSpPr>
          <p:cNvPr id="1763" name="Google Shape;1763;p89"/>
          <p:cNvSpPr/>
          <p:nvPr/>
        </p:nvSpPr>
        <p:spPr>
          <a:xfrm>
            <a:off x="10035400" y="3331100"/>
            <a:ext cx="1820100" cy="3327000"/>
          </a:xfrm>
          <a:prstGeom prst="rect">
            <a:avLst/>
          </a:prstGeom>
          <a:solidFill>
            <a:schemeClr val="lt1"/>
          </a:solidFill>
          <a:ln w="9525" cap="flat" cmpd="sng">
            <a:solidFill>
              <a:srgbClr val="E7E6E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64" name="Google Shape;1764;p89"/>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Hybrid Search : Conceptual View</a:t>
            </a:r>
            <a:endParaRPr/>
          </a:p>
        </p:txBody>
      </p:sp>
      <p:graphicFrame>
        <p:nvGraphicFramePr>
          <p:cNvPr id="1765" name="Google Shape;1765;p89"/>
          <p:cNvGraphicFramePr/>
          <p:nvPr/>
        </p:nvGraphicFramePr>
        <p:xfrm>
          <a:off x="282374" y="2463123"/>
          <a:ext cx="3000000" cy="3000000"/>
        </p:xfrm>
        <a:graphic>
          <a:graphicData uri="http://schemas.openxmlformats.org/drawingml/2006/table">
            <a:tbl>
              <a:tblPr>
                <a:noFill/>
                <a:tableStyleId>{149942BA-1E5F-41A2-AD92-3066A8441D87}</a:tableStyleId>
              </a:tblPr>
              <a:tblGrid>
                <a:gridCol w="376450">
                  <a:extLst>
                    <a:ext uri="{9D8B030D-6E8A-4147-A177-3AD203B41FA5}">
                      <a16:colId xmlns:a16="http://schemas.microsoft.com/office/drawing/2014/main" val="20000"/>
                    </a:ext>
                  </a:extLst>
                </a:gridCol>
                <a:gridCol w="1637450">
                  <a:extLst>
                    <a:ext uri="{9D8B030D-6E8A-4147-A177-3AD203B41FA5}">
                      <a16:colId xmlns:a16="http://schemas.microsoft.com/office/drawing/2014/main" val="20001"/>
                    </a:ext>
                  </a:extLst>
                </a:gridCol>
                <a:gridCol w="299225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US" sz="900" b="1">
                          <a:solidFill>
                            <a:srgbClr val="576C77"/>
                          </a:solidFill>
                        </a:rPr>
                        <a:t>ID</a:t>
                      </a:r>
                      <a:endParaRPr sz="900" b="1">
                        <a:solidFill>
                          <a:srgbClr val="576C77"/>
                        </a:solidFill>
                      </a:endParaRPr>
                    </a:p>
                  </a:txBody>
                  <a:tcPr marL="91425" marR="91425" marT="91425" marB="91425">
                    <a:lnL w="9525" cap="flat" cmpd="sng">
                      <a:solidFill>
                        <a:srgbClr val="E7E6E6"/>
                      </a:solidFill>
                      <a:prstDash val="solid"/>
                      <a:round/>
                      <a:headEnd type="none" w="sm" len="sm"/>
                      <a:tailEnd type="none" w="sm" len="sm"/>
                    </a:lnL>
                    <a:lnR w="9525" cap="flat" cmpd="sng">
                      <a:solidFill>
                        <a:srgbClr val="E7E6E6"/>
                      </a:solidFill>
                      <a:prstDash val="solid"/>
                      <a:round/>
                      <a:headEnd type="none" w="sm" len="sm"/>
                      <a:tailEnd type="none" w="sm" len="sm"/>
                    </a:lnR>
                    <a:lnT w="9525" cap="flat" cmpd="sng">
                      <a:solidFill>
                        <a:srgbClr val="E7E6E6"/>
                      </a:solidFill>
                      <a:prstDash val="solid"/>
                      <a:round/>
                      <a:headEnd type="none" w="sm" len="sm"/>
                      <a:tailEnd type="none" w="sm" len="sm"/>
                    </a:lnT>
                    <a:lnB w="9525" cap="flat" cmpd="sng">
                      <a:solidFill>
                        <a:srgbClr val="E7E6E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900" b="1">
                          <a:solidFill>
                            <a:srgbClr val="576C77"/>
                          </a:solidFill>
                        </a:rPr>
                        <a:t>EMBEDDING</a:t>
                      </a:r>
                      <a:endParaRPr sz="900" b="1">
                        <a:solidFill>
                          <a:srgbClr val="576C77"/>
                        </a:solidFill>
                      </a:endParaRPr>
                    </a:p>
                  </a:txBody>
                  <a:tcPr marL="91425" marR="91425" marT="91425" marB="91425">
                    <a:lnL w="9525" cap="flat" cmpd="sng">
                      <a:solidFill>
                        <a:srgbClr val="E7E6E6"/>
                      </a:solidFill>
                      <a:prstDash val="solid"/>
                      <a:round/>
                      <a:headEnd type="none" w="sm" len="sm"/>
                      <a:tailEnd type="none" w="sm" len="sm"/>
                    </a:lnL>
                    <a:lnR w="9525" cap="flat" cmpd="sng">
                      <a:solidFill>
                        <a:srgbClr val="E7E6E6"/>
                      </a:solidFill>
                      <a:prstDash val="solid"/>
                      <a:round/>
                      <a:headEnd type="none" w="sm" len="sm"/>
                      <a:tailEnd type="none" w="sm" len="sm"/>
                    </a:lnR>
                    <a:lnT w="9525" cap="flat" cmpd="sng">
                      <a:solidFill>
                        <a:srgbClr val="E7E6E6"/>
                      </a:solidFill>
                      <a:prstDash val="solid"/>
                      <a:round/>
                      <a:headEnd type="none" w="sm" len="sm"/>
                      <a:tailEnd type="none" w="sm" len="sm"/>
                    </a:lnT>
                    <a:lnB w="9525" cap="flat" cmpd="sng">
                      <a:solidFill>
                        <a:srgbClr val="E7E6E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900" b="1">
                          <a:solidFill>
                            <a:srgbClr val="576C77"/>
                          </a:solidFill>
                        </a:rPr>
                        <a:t>METADATA</a:t>
                      </a:r>
                      <a:endParaRPr sz="900" b="1">
                        <a:solidFill>
                          <a:srgbClr val="576C77"/>
                        </a:solidFill>
                      </a:endParaRPr>
                    </a:p>
                  </a:txBody>
                  <a:tcPr marL="91425" marR="91425" marT="91425" marB="91425">
                    <a:lnL w="9525" cap="flat" cmpd="sng">
                      <a:solidFill>
                        <a:srgbClr val="E7E6E6"/>
                      </a:solidFill>
                      <a:prstDash val="solid"/>
                      <a:round/>
                      <a:headEnd type="none" w="sm" len="sm"/>
                      <a:tailEnd type="none" w="sm" len="sm"/>
                    </a:lnL>
                    <a:lnR w="9525" cap="flat" cmpd="sng">
                      <a:solidFill>
                        <a:srgbClr val="E7E6E6"/>
                      </a:solidFill>
                      <a:prstDash val="solid"/>
                      <a:round/>
                      <a:headEnd type="none" w="sm" len="sm"/>
                      <a:tailEnd type="none" w="sm" len="sm"/>
                    </a:lnR>
                    <a:lnT w="9525" cap="flat" cmpd="sng">
                      <a:solidFill>
                        <a:srgbClr val="E7E6E6"/>
                      </a:solidFill>
                      <a:prstDash val="solid"/>
                      <a:round/>
                      <a:headEnd type="none" w="sm" len="sm"/>
                      <a:tailEnd type="none" w="sm" len="sm"/>
                    </a:lnT>
                    <a:lnB w="9525" cap="flat" cmpd="sng">
                      <a:solidFill>
                        <a:srgbClr val="E7E6E6"/>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900">
                          <a:solidFill>
                            <a:srgbClr val="576C77"/>
                          </a:solidFill>
                        </a:rPr>
                        <a:t>C1</a:t>
                      </a:r>
                      <a:endParaRPr sz="900">
                        <a:solidFill>
                          <a:srgbClr val="576C77"/>
                        </a:solidFill>
                      </a:endParaRPr>
                    </a:p>
                  </a:txBody>
                  <a:tcPr marL="91425" marR="91425" marT="91425" marB="91425">
                    <a:lnL w="9525" cap="flat" cmpd="sng">
                      <a:solidFill>
                        <a:srgbClr val="E7E6E6"/>
                      </a:solidFill>
                      <a:prstDash val="solid"/>
                      <a:round/>
                      <a:headEnd type="none" w="sm" len="sm"/>
                      <a:tailEnd type="none" w="sm" len="sm"/>
                    </a:lnL>
                    <a:lnR w="9525" cap="flat" cmpd="sng">
                      <a:solidFill>
                        <a:srgbClr val="E7E6E6"/>
                      </a:solidFill>
                      <a:prstDash val="solid"/>
                      <a:round/>
                      <a:headEnd type="none" w="sm" len="sm"/>
                      <a:tailEnd type="none" w="sm" len="sm"/>
                    </a:lnR>
                    <a:lnT w="9525" cap="flat" cmpd="sng">
                      <a:solidFill>
                        <a:srgbClr val="E7E6E6"/>
                      </a:solidFill>
                      <a:prstDash val="solid"/>
                      <a:round/>
                      <a:headEnd type="none" w="sm" len="sm"/>
                      <a:tailEnd type="none" w="sm" len="sm"/>
                    </a:lnT>
                    <a:lnB w="9525" cap="flat" cmpd="sng">
                      <a:solidFill>
                        <a:srgbClr val="E7E6E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900">
                          <a:solidFill>
                            <a:srgbClr val="576C77"/>
                          </a:solidFill>
                        </a:rPr>
                        <a:t>[0.11,0.1,0.13…]</a:t>
                      </a:r>
                      <a:endParaRPr sz="900">
                        <a:solidFill>
                          <a:srgbClr val="576C77"/>
                        </a:solidFill>
                      </a:endParaRPr>
                    </a:p>
                  </a:txBody>
                  <a:tcPr marL="91425" marR="91425" marT="91425" marB="91425">
                    <a:lnL w="9525" cap="flat" cmpd="sng">
                      <a:solidFill>
                        <a:srgbClr val="E7E6E6"/>
                      </a:solidFill>
                      <a:prstDash val="solid"/>
                      <a:round/>
                      <a:headEnd type="none" w="sm" len="sm"/>
                      <a:tailEnd type="none" w="sm" len="sm"/>
                    </a:lnL>
                    <a:lnR w="9525" cap="flat" cmpd="sng">
                      <a:solidFill>
                        <a:srgbClr val="E7E6E6"/>
                      </a:solidFill>
                      <a:prstDash val="solid"/>
                      <a:round/>
                      <a:headEnd type="none" w="sm" len="sm"/>
                      <a:tailEnd type="none" w="sm" len="sm"/>
                    </a:lnR>
                    <a:lnT w="9525" cap="flat" cmpd="sng">
                      <a:solidFill>
                        <a:srgbClr val="E7E6E6"/>
                      </a:solidFill>
                      <a:prstDash val="solid"/>
                      <a:round/>
                      <a:headEnd type="none" w="sm" len="sm"/>
                      <a:tailEnd type="none" w="sm" len="sm"/>
                    </a:lnT>
                    <a:lnB w="9525" cap="flat" cmpd="sng">
                      <a:solidFill>
                        <a:srgbClr val="E7E6E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900">
                          <a:solidFill>
                            <a:srgbClr val="576C77"/>
                          </a:solidFill>
                        </a:rPr>
                        <a:t>{chunk_text:”POLICY..”,access_level:”PUBLIC”,...}</a:t>
                      </a:r>
                      <a:endParaRPr sz="900">
                        <a:solidFill>
                          <a:srgbClr val="576C77"/>
                        </a:solidFill>
                      </a:endParaRPr>
                    </a:p>
                  </a:txBody>
                  <a:tcPr marL="91425" marR="91425" marT="91425" marB="91425">
                    <a:lnL w="9525" cap="flat" cmpd="sng">
                      <a:solidFill>
                        <a:srgbClr val="E7E6E6"/>
                      </a:solidFill>
                      <a:prstDash val="solid"/>
                      <a:round/>
                      <a:headEnd type="none" w="sm" len="sm"/>
                      <a:tailEnd type="none" w="sm" len="sm"/>
                    </a:lnL>
                    <a:lnR w="9525" cap="flat" cmpd="sng">
                      <a:solidFill>
                        <a:srgbClr val="E7E6E6"/>
                      </a:solidFill>
                      <a:prstDash val="solid"/>
                      <a:round/>
                      <a:headEnd type="none" w="sm" len="sm"/>
                      <a:tailEnd type="none" w="sm" len="sm"/>
                    </a:lnR>
                    <a:lnT w="9525" cap="flat" cmpd="sng">
                      <a:solidFill>
                        <a:srgbClr val="E7E6E6"/>
                      </a:solidFill>
                      <a:prstDash val="solid"/>
                      <a:round/>
                      <a:headEnd type="none" w="sm" len="sm"/>
                      <a:tailEnd type="none" w="sm" len="sm"/>
                    </a:lnT>
                    <a:lnB w="9525" cap="flat" cmpd="sng">
                      <a:solidFill>
                        <a:srgbClr val="E7E6E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900">
                          <a:solidFill>
                            <a:srgbClr val="576C77"/>
                          </a:solidFill>
                        </a:rPr>
                        <a:t>C2</a:t>
                      </a:r>
                      <a:endParaRPr sz="900">
                        <a:solidFill>
                          <a:srgbClr val="576C77"/>
                        </a:solidFill>
                      </a:endParaRPr>
                    </a:p>
                  </a:txBody>
                  <a:tcPr marL="91425" marR="91425" marT="91425" marB="91425">
                    <a:lnL w="9525" cap="flat" cmpd="sng">
                      <a:solidFill>
                        <a:srgbClr val="E7E6E6"/>
                      </a:solidFill>
                      <a:prstDash val="solid"/>
                      <a:round/>
                      <a:headEnd type="none" w="sm" len="sm"/>
                      <a:tailEnd type="none" w="sm" len="sm"/>
                    </a:lnL>
                    <a:lnR w="9525" cap="flat" cmpd="sng">
                      <a:solidFill>
                        <a:srgbClr val="E7E6E6"/>
                      </a:solidFill>
                      <a:prstDash val="solid"/>
                      <a:round/>
                      <a:headEnd type="none" w="sm" len="sm"/>
                      <a:tailEnd type="none" w="sm" len="sm"/>
                    </a:lnR>
                    <a:lnT w="9525" cap="flat" cmpd="sng">
                      <a:solidFill>
                        <a:srgbClr val="E7E6E6"/>
                      </a:solidFill>
                      <a:prstDash val="solid"/>
                      <a:round/>
                      <a:headEnd type="none" w="sm" len="sm"/>
                      <a:tailEnd type="none" w="sm" len="sm"/>
                    </a:lnT>
                    <a:lnB w="9525" cap="flat" cmpd="sng">
                      <a:solidFill>
                        <a:srgbClr val="E7E6E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900">
                          <a:solidFill>
                            <a:srgbClr val="576C77"/>
                          </a:solidFill>
                        </a:rPr>
                        <a:t>[0.12,0.11,0.14…]</a:t>
                      </a:r>
                      <a:endParaRPr sz="900">
                        <a:solidFill>
                          <a:srgbClr val="576C77"/>
                        </a:solidFill>
                      </a:endParaRPr>
                    </a:p>
                  </a:txBody>
                  <a:tcPr marL="91425" marR="91425" marT="91425" marB="91425">
                    <a:lnL w="9525" cap="flat" cmpd="sng">
                      <a:solidFill>
                        <a:srgbClr val="E7E6E6"/>
                      </a:solidFill>
                      <a:prstDash val="solid"/>
                      <a:round/>
                      <a:headEnd type="none" w="sm" len="sm"/>
                      <a:tailEnd type="none" w="sm" len="sm"/>
                    </a:lnL>
                    <a:lnR w="9525" cap="flat" cmpd="sng">
                      <a:solidFill>
                        <a:srgbClr val="E7E6E6"/>
                      </a:solidFill>
                      <a:prstDash val="solid"/>
                      <a:round/>
                      <a:headEnd type="none" w="sm" len="sm"/>
                      <a:tailEnd type="none" w="sm" len="sm"/>
                    </a:lnR>
                    <a:lnT w="9525" cap="flat" cmpd="sng">
                      <a:solidFill>
                        <a:srgbClr val="E7E6E6"/>
                      </a:solidFill>
                      <a:prstDash val="solid"/>
                      <a:round/>
                      <a:headEnd type="none" w="sm" len="sm"/>
                      <a:tailEnd type="none" w="sm" len="sm"/>
                    </a:lnT>
                    <a:lnB w="9525" cap="flat" cmpd="sng">
                      <a:solidFill>
                        <a:srgbClr val="E7E6E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900">
                          <a:solidFill>
                            <a:srgbClr val="576C77"/>
                          </a:solidFill>
                        </a:rPr>
                        <a:t>{chunk_text:”xxx..”,access_level:”PUBLIC”,...}</a:t>
                      </a:r>
                      <a:endParaRPr sz="900">
                        <a:solidFill>
                          <a:srgbClr val="576C77"/>
                        </a:solidFill>
                      </a:endParaRPr>
                    </a:p>
                  </a:txBody>
                  <a:tcPr marL="91425" marR="91425" marT="91425" marB="91425">
                    <a:lnL w="9525" cap="flat" cmpd="sng">
                      <a:solidFill>
                        <a:srgbClr val="E7E6E6"/>
                      </a:solidFill>
                      <a:prstDash val="solid"/>
                      <a:round/>
                      <a:headEnd type="none" w="sm" len="sm"/>
                      <a:tailEnd type="none" w="sm" len="sm"/>
                    </a:lnL>
                    <a:lnR w="9525" cap="flat" cmpd="sng">
                      <a:solidFill>
                        <a:srgbClr val="E7E6E6"/>
                      </a:solidFill>
                      <a:prstDash val="solid"/>
                      <a:round/>
                      <a:headEnd type="none" w="sm" len="sm"/>
                      <a:tailEnd type="none" w="sm" len="sm"/>
                    </a:lnR>
                    <a:lnT w="9525" cap="flat" cmpd="sng">
                      <a:solidFill>
                        <a:srgbClr val="E7E6E6"/>
                      </a:solidFill>
                      <a:prstDash val="solid"/>
                      <a:round/>
                      <a:headEnd type="none" w="sm" len="sm"/>
                      <a:tailEnd type="none" w="sm" len="sm"/>
                    </a:lnT>
                    <a:lnB w="9525" cap="flat" cmpd="sng">
                      <a:solidFill>
                        <a:srgbClr val="E7E6E6"/>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900">
                          <a:solidFill>
                            <a:srgbClr val="576C77"/>
                          </a:solidFill>
                        </a:rPr>
                        <a:t>C3</a:t>
                      </a:r>
                      <a:endParaRPr sz="900">
                        <a:solidFill>
                          <a:srgbClr val="576C77"/>
                        </a:solidFill>
                      </a:endParaRPr>
                    </a:p>
                  </a:txBody>
                  <a:tcPr marL="91425" marR="91425" marT="91425" marB="91425">
                    <a:lnL w="9525" cap="flat" cmpd="sng">
                      <a:solidFill>
                        <a:srgbClr val="E7E6E6"/>
                      </a:solidFill>
                      <a:prstDash val="solid"/>
                      <a:round/>
                      <a:headEnd type="none" w="sm" len="sm"/>
                      <a:tailEnd type="none" w="sm" len="sm"/>
                    </a:lnL>
                    <a:lnR w="9525" cap="flat" cmpd="sng">
                      <a:solidFill>
                        <a:srgbClr val="E7E6E6"/>
                      </a:solidFill>
                      <a:prstDash val="solid"/>
                      <a:round/>
                      <a:headEnd type="none" w="sm" len="sm"/>
                      <a:tailEnd type="none" w="sm" len="sm"/>
                    </a:lnR>
                    <a:lnT w="9525" cap="flat" cmpd="sng">
                      <a:solidFill>
                        <a:srgbClr val="E7E6E6"/>
                      </a:solidFill>
                      <a:prstDash val="solid"/>
                      <a:round/>
                      <a:headEnd type="none" w="sm" len="sm"/>
                      <a:tailEnd type="none" w="sm" len="sm"/>
                    </a:lnT>
                    <a:lnB w="9525" cap="flat" cmpd="sng">
                      <a:solidFill>
                        <a:srgbClr val="E7E6E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900">
                          <a:solidFill>
                            <a:srgbClr val="576C77"/>
                          </a:solidFill>
                        </a:rPr>
                        <a:t>[0.12,0.11,0.14…]</a:t>
                      </a:r>
                      <a:endParaRPr sz="900">
                        <a:solidFill>
                          <a:srgbClr val="576C77"/>
                        </a:solidFill>
                      </a:endParaRPr>
                    </a:p>
                  </a:txBody>
                  <a:tcPr marL="91425" marR="91425" marT="91425" marB="91425">
                    <a:lnL w="9525" cap="flat" cmpd="sng">
                      <a:solidFill>
                        <a:srgbClr val="E7E6E6"/>
                      </a:solidFill>
                      <a:prstDash val="solid"/>
                      <a:round/>
                      <a:headEnd type="none" w="sm" len="sm"/>
                      <a:tailEnd type="none" w="sm" len="sm"/>
                    </a:lnL>
                    <a:lnR w="9525" cap="flat" cmpd="sng">
                      <a:solidFill>
                        <a:srgbClr val="E7E6E6"/>
                      </a:solidFill>
                      <a:prstDash val="solid"/>
                      <a:round/>
                      <a:headEnd type="none" w="sm" len="sm"/>
                      <a:tailEnd type="none" w="sm" len="sm"/>
                    </a:lnR>
                    <a:lnT w="9525" cap="flat" cmpd="sng">
                      <a:solidFill>
                        <a:srgbClr val="E7E6E6"/>
                      </a:solidFill>
                      <a:prstDash val="solid"/>
                      <a:round/>
                      <a:headEnd type="none" w="sm" len="sm"/>
                      <a:tailEnd type="none" w="sm" len="sm"/>
                    </a:lnT>
                    <a:lnB w="9525" cap="flat" cmpd="sng">
                      <a:solidFill>
                        <a:srgbClr val="E7E6E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900">
                          <a:solidFill>
                            <a:srgbClr val="576C77"/>
                          </a:solidFill>
                        </a:rPr>
                        <a:t>{chunk_text:”xxxx..”,access_level:”PUBLIC”,...}</a:t>
                      </a:r>
                      <a:endParaRPr sz="900">
                        <a:solidFill>
                          <a:srgbClr val="576C77"/>
                        </a:solidFill>
                      </a:endParaRPr>
                    </a:p>
                  </a:txBody>
                  <a:tcPr marL="91425" marR="91425" marT="91425" marB="91425">
                    <a:lnL w="9525" cap="flat" cmpd="sng">
                      <a:solidFill>
                        <a:srgbClr val="E7E6E6"/>
                      </a:solidFill>
                      <a:prstDash val="solid"/>
                      <a:round/>
                      <a:headEnd type="none" w="sm" len="sm"/>
                      <a:tailEnd type="none" w="sm" len="sm"/>
                    </a:lnL>
                    <a:lnR w="9525" cap="flat" cmpd="sng">
                      <a:solidFill>
                        <a:srgbClr val="E7E6E6"/>
                      </a:solidFill>
                      <a:prstDash val="solid"/>
                      <a:round/>
                      <a:headEnd type="none" w="sm" len="sm"/>
                      <a:tailEnd type="none" w="sm" len="sm"/>
                    </a:lnR>
                    <a:lnT w="9525" cap="flat" cmpd="sng">
                      <a:solidFill>
                        <a:srgbClr val="E7E6E6"/>
                      </a:solidFill>
                      <a:prstDash val="solid"/>
                      <a:round/>
                      <a:headEnd type="none" w="sm" len="sm"/>
                      <a:tailEnd type="none" w="sm" len="sm"/>
                    </a:lnT>
                    <a:lnB w="9525" cap="flat" cmpd="sng">
                      <a:solidFill>
                        <a:srgbClr val="E7E6E6"/>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US" sz="900">
                          <a:solidFill>
                            <a:srgbClr val="576C77"/>
                          </a:solidFill>
                        </a:rPr>
                        <a:t>C4</a:t>
                      </a:r>
                      <a:endParaRPr sz="900">
                        <a:solidFill>
                          <a:srgbClr val="576C77"/>
                        </a:solidFill>
                      </a:endParaRPr>
                    </a:p>
                  </a:txBody>
                  <a:tcPr marL="91425" marR="91425" marT="91425" marB="91425">
                    <a:lnL w="9525" cap="flat" cmpd="sng">
                      <a:solidFill>
                        <a:srgbClr val="E7E6E6"/>
                      </a:solidFill>
                      <a:prstDash val="solid"/>
                      <a:round/>
                      <a:headEnd type="none" w="sm" len="sm"/>
                      <a:tailEnd type="none" w="sm" len="sm"/>
                    </a:lnL>
                    <a:lnR w="9525" cap="flat" cmpd="sng">
                      <a:solidFill>
                        <a:srgbClr val="E7E6E6"/>
                      </a:solidFill>
                      <a:prstDash val="solid"/>
                      <a:round/>
                      <a:headEnd type="none" w="sm" len="sm"/>
                      <a:tailEnd type="none" w="sm" len="sm"/>
                    </a:lnR>
                    <a:lnT w="9525" cap="flat" cmpd="sng">
                      <a:solidFill>
                        <a:srgbClr val="E7E6E6"/>
                      </a:solidFill>
                      <a:prstDash val="solid"/>
                      <a:round/>
                      <a:headEnd type="none" w="sm" len="sm"/>
                      <a:tailEnd type="none" w="sm" len="sm"/>
                    </a:lnT>
                    <a:lnB w="9525" cap="flat" cmpd="sng">
                      <a:solidFill>
                        <a:srgbClr val="E7E6E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900">
                          <a:solidFill>
                            <a:srgbClr val="576C77"/>
                          </a:solidFill>
                        </a:rPr>
                        <a:t>[0.12,0.11,0.14…]</a:t>
                      </a:r>
                      <a:endParaRPr sz="900">
                        <a:solidFill>
                          <a:srgbClr val="576C77"/>
                        </a:solidFill>
                      </a:endParaRPr>
                    </a:p>
                  </a:txBody>
                  <a:tcPr marL="91425" marR="91425" marT="91425" marB="91425">
                    <a:lnL w="9525" cap="flat" cmpd="sng">
                      <a:solidFill>
                        <a:srgbClr val="E7E6E6"/>
                      </a:solidFill>
                      <a:prstDash val="solid"/>
                      <a:round/>
                      <a:headEnd type="none" w="sm" len="sm"/>
                      <a:tailEnd type="none" w="sm" len="sm"/>
                    </a:lnL>
                    <a:lnR w="9525" cap="flat" cmpd="sng">
                      <a:solidFill>
                        <a:srgbClr val="E7E6E6"/>
                      </a:solidFill>
                      <a:prstDash val="solid"/>
                      <a:round/>
                      <a:headEnd type="none" w="sm" len="sm"/>
                      <a:tailEnd type="none" w="sm" len="sm"/>
                    </a:lnR>
                    <a:lnT w="9525" cap="flat" cmpd="sng">
                      <a:solidFill>
                        <a:srgbClr val="E7E6E6"/>
                      </a:solidFill>
                      <a:prstDash val="solid"/>
                      <a:round/>
                      <a:headEnd type="none" w="sm" len="sm"/>
                      <a:tailEnd type="none" w="sm" len="sm"/>
                    </a:lnT>
                    <a:lnB w="9525" cap="flat" cmpd="sng">
                      <a:solidFill>
                        <a:srgbClr val="E7E6E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900">
                          <a:solidFill>
                            <a:srgbClr val="576C77"/>
                          </a:solidFill>
                        </a:rPr>
                        <a:t>{chunk_text:”xxx..”,access_level:”PUBLIC”,...}</a:t>
                      </a:r>
                      <a:endParaRPr sz="900">
                        <a:solidFill>
                          <a:srgbClr val="576C77"/>
                        </a:solidFill>
                      </a:endParaRPr>
                    </a:p>
                  </a:txBody>
                  <a:tcPr marL="91425" marR="91425" marT="91425" marB="91425">
                    <a:lnL w="9525" cap="flat" cmpd="sng">
                      <a:solidFill>
                        <a:srgbClr val="E7E6E6"/>
                      </a:solidFill>
                      <a:prstDash val="solid"/>
                      <a:round/>
                      <a:headEnd type="none" w="sm" len="sm"/>
                      <a:tailEnd type="none" w="sm" len="sm"/>
                    </a:lnL>
                    <a:lnR w="9525" cap="flat" cmpd="sng">
                      <a:solidFill>
                        <a:srgbClr val="E7E6E6"/>
                      </a:solidFill>
                      <a:prstDash val="solid"/>
                      <a:round/>
                      <a:headEnd type="none" w="sm" len="sm"/>
                      <a:tailEnd type="none" w="sm" len="sm"/>
                    </a:lnR>
                    <a:lnT w="9525" cap="flat" cmpd="sng">
                      <a:solidFill>
                        <a:srgbClr val="E7E6E6"/>
                      </a:solidFill>
                      <a:prstDash val="solid"/>
                      <a:round/>
                      <a:headEnd type="none" w="sm" len="sm"/>
                      <a:tailEnd type="none" w="sm" len="sm"/>
                    </a:lnT>
                    <a:lnB w="9525" cap="flat" cmpd="sng">
                      <a:solidFill>
                        <a:srgbClr val="E7E6E6"/>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US" sz="900">
                          <a:solidFill>
                            <a:srgbClr val="576C77"/>
                          </a:solidFill>
                        </a:rPr>
                        <a:t>C5</a:t>
                      </a:r>
                      <a:endParaRPr sz="900">
                        <a:solidFill>
                          <a:srgbClr val="576C77"/>
                        </a:solidFill>
                      </a:endParaRPr>
                    </a:p>
                  </a:txBody>
                  <a:tcPr marL="91425" marR="91425" marT="91425" marB="91425">
                    <a:lnL w="9525" cap="flat" cmpd="sng">
                      <a:solidFill>
                        <a:srgbClr val="E7E6E6"/>
                      </a:solidFill>
                      <a:prstDash val="solid"/>
                      <a:round/>
                      <a:headEnd type="none" w="sm" len="sm"/>
                      <a:tailEnd type="none" w="sm" len="sm"/>
                    </a:lnL>
                    <a:lnR w="9525" cap="flat" cmpd="sng">
                      <a:solidFill>
                        <a:srgbClr val="E7E6E6"/>
                      </a:solidFill>
                      <a:prstDash val="solid"/>
                      <a:round/>
                      <a:headEnd type="none" w="sm" len="sm"/>
                      <a:tailEnd type="none" w="sm" len="sm"/>
                    </a:lnR>
                    <a:lnT w="9525" cap="flat" cmpd="sng">
                      <a:solidFill>
                        <a:srgbClr val="E7E6E6"/>
                      </a:solidFill>
                      <a:prstDash val="solid"/>
                      <a:round/>
                      <a:headEnd type="none" w="sm" len="sm"/>
                      <a:tailEnd type="none" w="sm" len="sm"/>
                    </a:lnT>
                    <a:lnB w="9525" cap="flat" cmpd="sng">
                      <a:solidFill>
                        <a:srgbClr val="E7E6E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900">
                          <a:solidFill>
                            <a:srgbClr val="576C77"/>
                          </a:solidFill>
                        </a:rPr>
                        <a:t>[0.12,0.11,0.14…]</a:t>
                      </a:r>
                      <a:endParaRPr sz="900">
                        <a:solidFill>
                          <a:srgbClr val="576C77"/>
                        </a:solidFill>
                      </a:endParaRPr>
                    </a:p>
                  </a:txBody>
                  <a:tcPr marL="91425" marR="91425" marT="91425" marB="91425">
                    <a:lnL w="9525" cap="flat" cmpd="sng">
                      <a:solidFill>
                        <a:srgbClr val="E7E6E6"/>
                      </a:solidFill>
                      <a:prstDash val="solid"/>
                      <a:round/>
                      <a:headEnd type="none" w="sm" len="sm"/>
                      <a:tailEnd type="none" w="sm" len="sm"/>
                    </a:lnL>
                    <a:lnR w="9525" cap="flat" cmpd="sng">
                      <a:solidFill>
                        <a:srgbClr val="E7E6E6"/>
                      </a:solidFill>
                      <a:prstDash val="solid"/>
                      <a:round/>
                      <a:headEnd type="none" w="sm" len="sm"/>
                      <a:tailEnd type="none" w="sm" len="sm"/>
                    </a:lnR>
                    <a:lnT w="9525" cap="flat" cmpd="sng">
                      <a:solidFill>
                        <a:srgbClr val="E7E6E6"/>
                      </a:solidFill>
                      <a:prstDash val="solid"/>
                      <a:round/>
                      <a:headEnd type="none" w="sm" len="sm"/>
                      <a:tailEnd type="none" w="sm" len="sm"/>
                    </a:lnT>
                    <a:lnB w="9525" cap="flat" cmpd="sng">
                      <a:solidFill>
                        <a:srgbClr val="E7E6E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900">
                          <a:solidFill>
                            <a:srgbClr val="576C77"/>
                          </a:solidFill>
                        </a:rPr>
                        <a:t>{chunk_text:”xxx..”,access_level:”PUBLIC”,...}</a:t>
                      </a:r>
                      <a:endParaRPr sz="900">
                        <a:solidFill>
                          <a:srgbClr val="576C77"/>
                        </a:solidFill>
                      </a:endParaRPr>
                    </a:p>
                  </a:txBody>
                  <a:tcPr marL="91425" marR="91425" marT="91425" marB="91425">
                    <a:lnL w="9525" cap="flat" cmpd="sng">
                      <a:solidFill>
                        <a:srgbClr val="E7E6E6"/>
                      </a:solidFill>
                      <a:prstDash val="solid"/>
                      <a:round/>
                      <a:headEnd type="none" w="sm" len="sm"/>
                      <a:tailEnd type="none" w="sm" len="sm"/>
                    </a:lnL>
                    <a:lnR w="9525" cap="flat" cmpd="sng">
                      <a:solidFill>
                        <a:srgbClr val="E7E6E6"/>
                      </a:solidFill>
                      <a:prstDash val="solid"/>
                      <a:round/>
                      <a:headEnd type="none" w="sm" len="sm"/>
                      <a:tailEnd type="none" w="sm" len="sm"/>
                    </a:lnR>
                    <a:lnT w="9525" cap="flat" cmpd="sng">
                      <a:solidFill>
                        <a:srgbClr val="E7E6E6"/>
                      </a:solidFill>
                      <a:prstDash val="solid"/>
                      <a:round/>
                      <a:headEnd type="none" w="sm" len="sm"/>
                      <a:tailEnd type="none" w="sm" len="sm"/>
                    </a:lnT>
                    <a:lnB w="9525" cap="flat" cmpd="sng">
                      <a:solidFill>
                        <a:srgbClr val="E7E6E6"/>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1766" name="Google Shape;1766;p89"/>
          <p:cNvSpPr/>
          <p:nvPr/>
        </p:nvSpPr>
        <p:spPr>
          <a:xfrm>
            <a:off x="1791064" y="2888408"/>
            <a:ext cx="153000" cy="15840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67" name="Google Shape;1767;p89"/>
          <p:cNvSpPr/>
          <p:nvPr/>
        </p:nvSpPr>
        <p:spPr>
          <a:xfrm>
            <a:off x="1791064" y="3172692"/>
            <a:ext cx="153000" cy="15840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68" name="Google Shape;1768;p89"/>
          <p:cNvSpPr/>
          <p:nvPr/>
        </p:nvSpPr>
        <p:spPr>
          <a:xfrm>
            <a:off x="1791064" y="3483354"/>
            <a:ext cx="153000" cy="1584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69" name="Google Shape;1769;p89"/>
          <p:cNvSpPr/>
          <p:nvPr/>
        </p:nvSpPr>
        <p:spPr>
          <a:xfrm>
            <a:off x="1791064" y="3833581"/>
            <a:ext cx="153000" cy="1584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70" name="Google Shape;1770;p89"/>
          <p:cNvSpPr/>
          <p:nvPr/>
        </p:nvSpPr>
        <p:spPr>
          <a:xfrm>
            <a:off x="1791064" y="4117865"/>
            <a:ext cx="153000" cy="15840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C5ADB"/>
              </a:solidFill>
              <a:latin typeface="Roboto"/>
              <a:ea typeface="Roboto"/>
              <a:cs typeface="Roboto"/>
              <a:sym typeface="Roboto"/>
            </a:endParaRPr>
          </a:p>
        </p:txBody>
      </p:sp>
      <p:sp>
        <p:nvSpPr>
          <p:cNvPr id="1771" name="Google Shape;1771;p89"/>
          <p:cNvSpPr/>
          <p:nvPr/>
        </p:nvSpPr>
        <p:spPr>
          <a:xfrm>
            <a:off x="196467" y="1774640"/>
            <a:ext cx="1661700" cy="3165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Roboto Condensed"/>
                <a:ea typeface="Roboto Condensed"/>
                <a:cs typeface="Roboto Condensed"/>
                <a:sym typeface="Roboto Condensed"/>
              </a:rPr>
              <a:t>Semantic Search</a:t>
            </a:r>
            <a:endParaRPr sz="1200">
              <a:latin typeface="Roboto Condensed"/>
              <a:ea typeface="Roboto Condensed"/>
              <a:cs typeface="Roboto Condensed"/>
              <a:sym typeface="Roboto Condensed"/>
            </a:endParaRPr>
          </a:p>
        </p:txBody>
      </p:sp>
      <p:sp>
        <p:nvSpPr>
          <p:cNvPr id="1772" name="Google Shape;1772;p89"/>
          <p:cNvSpPr/>
          <p:nvPr/>
        </p:nvSpPr>
        <p:spPr>
          <a:xfrm>
            <a:off x="3626806" y="1761540"/>
            <a:ext cx="1661700" cy="3165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Roboto Condensed"/>
                <a:ea typeface="Roboto Condensed"/>
                <a:cs typeface="Roboto Condensed"/>
                <a:sym typeface="Roboto Condensed"/>
              </a:rPr>
              <a:t>Keyword Search</a:t>
            </a:r>
            <a:endParaRPr sz="1200">
              <a:latin typeface="Roboto Condensed"/>
              <a:ea typeface="Roboto Condensed"/>
              <a:cs typeface="Roboto Condensed"/>
              <a:sym typeface="Roboto Condensed"/>
            </a:endParaRPr>
          </a:p>
        </p:txBody>
      </p:sp>
      <p:sp>
        <p:nvSpPr>
          <p:cNvPr id="1773" name="Google Shape;1773;p89"/>
          <p:cNvSpPr/>
          <p:nvPr/>
        </p:nvSpPr>
        <p:spPr>
          <a:xfrm>
            <a:off x="211025" y="4778750"/>
            <a:ext cx="1820100" cy="1822500"/>
          </a:xfrm>
          <a:prstGeom prst="rect">
            <a:avLst/>
          </a:prstGeom>
          <a:solidFill>
            <a:schemeClr val="lt1"/>
          </a:solidFill>
          <a:ln w="9525" cap="flat" cmpd="sng">
            <a:solidFill>
              <a:srgbClr val="E7E6E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74" name="Google Shape;1774;p89"/>
          <p:cNvSpPr/>
          <p:nvPr/>
        </p:nvSpPr>
        <p:spPr>
          <a:xfrm>
            <a:off x="282356" y="4957815"/>
            <a:ext cx="1661700" cy="316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Roboto Condensed"/>
                <a:ea typeface="Roboto Condensed"/>
                <a:cs typeface="Roboto Condensed"/>
                <a:sym typeface="Roboto Condensed"/>
              </a:rPr>
              <a:t>C1</a:t>
            </a:r>
            <a:endParaRPr sz="1200">
              <a:latin typeface="Roboto Condensed"/>
              <a:ea typeface="Roboto Condensed"/>
              <a:cs typeface="Roboto Condensed"/>
              <a:sym typeface="Roboto Condensed"/>
            </a:endParaRPr>
          </a:p>
        </p:txBody>
      </p:sp>
      <p:sp>
        <p:nvSpPr>
          <p:cNvPr id="1775" name="Google Shape;1775;p89"/>
          <p:cNvSpPr/>
          <p:nvPr/>
        </p:nvSpPr>
        <p:spPr>
          <a:xfrm>
            <a:off x="282356" y="5495590"/>
            <a:ext cx="1661700" cy="316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Roboto Condensed"/>
                <a:ea typeface="Roboto Condensed"/>
                <a:cs typeface="Roboto Condensed"/>
                <a:sym typeface="Roboto Condensed"/>
              </a:rPr>
              <a:t>C2</a:t>
            </a:r>
            <a:endParaRPr sz="1200">
              <a:latin typeface="Roboto Condensed"/>
              <a:ea typeface="Roboto Condensed"/>
              <a:cs typeface="Roboto Condensed"/>
              <a:sym typeface="Roboto Condensed"/>
            </a:endParaRPr>
          </a:p>
        </p:txBody>
      </p:sp>
      <p:sp>
        <p:nvSpPr>
          <p:cNvPr id="1776" name="Google Shape;1776;p89"/>
          <p:cNvSpPr/>
          <p:nvPr/>
        </p:nvSpPr>
        <p:spPr>
          <a:xfrm>
            <a:off x="282356" y="6033365"/>
            <a:ext cx="1661700" cy="316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Roboto Condensed"/>
                <a:ea typeface="Roboto Condensed"/>
                <a:cs typeface="Roboto Condensed"/>
                <a:sym typeface="Roboto Condensed"/>
              </a:rPr>
              <a:t>C5</a:t>
            </a:r>
            <a:endParaRPr sz="1200">
              <a:latin typeface="Roboto Condensed"/>
              <a:ea typeface="Roboto Condensed"/>
              <a:cs typeface="Roboto Condensed"/>
              <a:sym typeface="Roboto Condensed"/>
            </a:endParaRPr>
          </a:p>
        </p:txBody>
      </p:sp>
      <p:cxnSp>
        <p:nvCxnSpPr>
          <p:cNvPr id="1777" name="Google Shape;1777;p89"/>
          <p:cNvCxnSpPr>
            <a:stCxn id="1771" idx="2"/>
          </p:cNvCxnSpPr>
          <p:nvPr/>
        </p:nvCxnSpPr>
        <p:spPr>
          <a:xfrm>
            <a:off x="1027317" y="2091140"/>
            <a:ext cx="1500" cy="388200"/>
          </a:xfrm>
          <a:prstGeom prst="straightConnector1">
            <a:avLst/>
          </a:prstGeom>
          <a:noFill/>
          <a:ln w="9525" cap="flat" cmpd="sng">
            <a:solidFill>
              <a:srgbClr val="E7E6E6"/>
            </a:solidFill>
            <a:prstDash val="solid"/>
            <a:round/>
            <a:headEnd type="none" w="med" len="med"/>
            <a:tailEnd type="triangle" w="med" len="med"/>
          </a:ln>
        </p:spPr>
      </p:cxnSp>
      <p:cxnSp>
        <p:nvCxnSpPr>
          <p:cNvPr id="1778" name="Google Shape;1778;p89"/>
          <p:cNvCxnSpPr/>
          <p:nvPr/>
        </p:nvCxnSpPr>
        <p:spPr>
          <a:xfrm>
            <a:off x="1034644" y="4406448"/>
            <a:ext cx="1500" cy="388200"/>
          </a:xfrm>
          <a:prstGeom prst="straightConnector1">
            <a:avLst/>
          </a:prstGeom>
          <a:noFill/>
          <a:ln w="9525" cap="flat" cmpd="sng">
            <a:solidFill>
              <a:srgbClr val="D8D8D8"/>
            </a:solidFill>
            <a:prstDash val="solid"/>
            <a:round/>
            <a:headEnd type="none" w="med" len="med"/>
            <a:tailEnd type="triangle" w="med" len="med"/>
          </a:ln>
        </p:spPr>
      </p:cxnSp>
      <p:sp>
        <p:nvSpPr>
          <p:cNvPr id="1779" name="Google Shape;1779;p89"/>
          <p:cNvSpPr/>
          <p:nvPr/>
        </p:nvSpPr>
        <p:spPr>
          <a:xfrm>
            <a:off x="3396762" y="4746510"/>
            <a:ext cx="1820100" cy="1723200"/>
          </a:xfrm>
          <a:prstGeom prst="rect">
            <a:avLst/>
          </a:prstGeom>
          <a:solidFill>
            <a:schemeClr val="lt1"/>
          </a:solidFill>
          <a:ln w="9525" cap="flat" cmpd="sng">
            <a:solidFill>
              <a:srgbClr val="E7E6E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80" name="Google Shape;1780;p89"/>
          <p:cNvSpPr/>
          <p:nvPr/>
        </p:nvSpPr>
        <p:spPr>
          <a:xfrm>
            <a:off x="3468102" y="4925577"/>
            <a:ext cx="1661700" cy="316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Roboto Condensed"/>
                <a:ea typeface="Roboto Condensed"/>
                <a:cs typeface="Roboto Condensed"/>
                <a:sym typeface="Roboto Condensed"/>
              </a:rPr>
              <a:t>C5</a:t>
            </a:r>
            <a:endParaRPr sz="1200">
              <a:latin typeface="Roboto Condensed"/>
              <a:ea typeface="Roboto Condensed"/>
              <a:cs typeface="Roboto Condensed"/>
              <a:sym typeface="Roboto Condensed"/>
            </a:endParaRPr>
          </a:p>
        </p:txBody>
      </p:sp>
      <p:sp>
        <p:nvSpPr>
          <p:cNvPr id="1781" name="Google Shape;1781;p89"/>
          <p:cNvSpPr/>
          <p:nvPr/>
        </p:nvSpPr>
        <p:spPr>
          <a:xfrm>
            <a:off x="3468102" y="5463352"/>
            <a:ext cx="1661700" cy="316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Roboto Condensed"/>
                <a:ea typeface="Roboto Condensed"/>
                <a:cs typeface="Roboto Condensed"/>
                <a:sym typeface="Roboto Condensed"/>
              </a:rPr>
              <a:t>C2</a:t>
            </a:r>
            <a:endParaRPr sz="1200">
              <a:latin typeface="Roboto Condensed"/>
              <a:ea typeface="Roboto Condensed"/>
              <a:cs typeface="Roboto Condensed"/>
              <a:sym typeface="Roboto Condensed"/>
            </a:endParaRPr>
          </a:p>
        </p:txBody>
      </p:sp>
      <p:sp>
        <p:nvSpPr>
          <p:cNvPr id="1782" name="Google Shape;1782;p89"/>
          <p:cNvSpPr/>
          <p:nvPr/>
        </p:nvSpPr>
        <p:spPr>
          <a:xfrm>
            <a:off x="3468102" y="6001127"/>
            <a:ext cx="1661700" cy="316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Roboto Condensed"/>
                <a:ea typeface="Roboto Condensed"/>
                <a:cs typeface="Roboto Condensed"/>
                <a:sym typeface="Roboto Condensed"/>
              </a:rPr>
              <a:t>C3</a:t>
            </a:r>
            <a:endParaRPr sz="1200">
              <a:latin typeface="Roboto Condensed"/>
              <a:ea typeface="Roboto Condensed"/>
              <a:cs typeface="Roboto Condensed"/>
              <a:sym typeface="Roboto Condensed"/>
            </a:endParaRPr>
          </a:p>
        </p:txBody>
      </p:sp>
      <p:cxnSp>
        <p:nvCxnSpPr>
          <p:cNvPr id="1783" name="Google Shape;1783;p89"/>
          <p:cNvCxnSpPr/>
          <p:nvPr/>
        </p:nvCxnSpPr>
        <p:spPr>
          <a:xfrm>
            <a:off x="4220391" y="4374210"/>
            <a:ext cx="1500" cy="388200"/>
          </a:xfrm>
          <a:prstGeom prst="straightConnector1">
            <a:avLst/>
          </a:prstGeom>
          <a:noFill/>
          <a:ln w="9525" cap="flat" cmpd="sng">
            <a:solidFill>
              <a:srgbClr val="D8D8D8"/>
            </a:solidFill>
            <a:prstDash val="solid"/>
            <a:round/>
            <a:headEnd type="none" w="med" len="med"/>
            <a:tailEnd type="triangle" w="med" len="med"/>
          </a:ln>
        </p:spPr>
      </p:cxnSp>
      <p:sp>
        <p:nvSpPr>
          <p:cNvPr id="1784" name="Google Shape;1784;p89"/>
          <p:cNvSpPr/>
          <p:nvPr/>
        </p:nvSpPr>
        <p:spPr>
          <a:xfrm>
            <a:off x="6015415" y="2479333"/>
            <a:ext cx="1820100" cy="3990300"/>
          </a:xfrm>
          <a:prstGeom prst="rect">
            <a:avLst/>
          </a:prstGeom>
          <a:solidFill>
            <a:schemeClr val="lt1"/>
          </a:solidFill>
          <a:ln w="9525" cap="flat" cmpd="sng">
            <a:solidFill>
              <a:srgbClr val="E7E6E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785" name="Google Shape;1785;p89"/>
          <p:cNvCxnSpPr>
            <a:stCxn id="1773" idx="2"/>
            <a:endCxn id="1784" idx="2"/>
          </p:cNvCxnSpPr>
          <p:nvPr/>
        </p:nvCxnSpPr>
        <p:spPr>
          <a:xfrm rot="-5400000">
            <a:off x="3957425" y="3633200"/>
            <a:ext cx="131700" cy="5804400"/>
          </a:xfrm>
          <a:prstGeom prst="bentConnector3">
            <a:avLst>
              <a:gd name="adj1" fmla="val -101765"/>
            </a:avLst>
          </a:prstGeom>
          <a:noFill/>
          <a:ln w="9525" cap="flat" cmpd="sng">
            <a:solidFill>
              <a:srgbClr val="D8D8D8"/>
            </a:solidFill>
            <a:prstDash val="solid"/>
            <a:round/>
            <a:headEnd type="none" w="med" len="med"/>
            <a:tailEnd type="stealth" w="med" len="med"/>
          </a:ln>
        </p:spPr>
      </p:cxnSp>
      <p:cxnSp>
        <p:nvCxnSpPr>
          <p:cNvPr id="1786" name="Google Shape;1786;p89"/>
          <p:cNvCxnSpPr>
            <a:stCxn id="1779" idx="3"/>
            <a:endCxn id="1784" idx="1"/>
          </p:cNvCxnSpPr>
          <p:nvPr/>
        </p:nvCxnSpPr>
        <p:spPr>
          <a:xfrm rot="10800000" flipH="1">
            <a:off x="5216862" y="4474410"/>
            <a:ext cx="798600" cy="1133700"/>
          </a:xfrm>
          <a:prstGeom prst="bentConnector3">
            <a:avLst>
              <a:gd name="adj1" fmla="val 49997"/>
            </a:avLst>
          </a:prstGeom>
          <a:noFill/>
          <a:ln w="9525" cap="flat" cmpd="sng">
            <a:solidFill>
              <a:srgbClr val="D8D8D8"/>
            </a:solidFill>
            <a:prstDash val="solid"/>
            <a:round/>
            <a:headEnd type="none" w="med" len="med"/>
            <a:tailEnd type="stealth" w="med" len="med"/>
          </a:ln>
        </p:spPr>
      </p:cxnSp>
      <p:sp>
        <p:nvSpPr>
          <p:cNvPr id="1787" name="Google Shape;1787;p89"/>
          <p:cNvSpPr/>
          <p:nvPr/>
        </p:nvSpPr>
        <p:spPr>
          <a:xfrm>
            <a:off x="6094606" y="2888390"/>
            <a:ext cx="1661700" cy="316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Roboto Condensed"/>
                <a:ea typeface="Roboto Condensed"/>
                <a:cs typeface="Roboto Condensed"/>
                <a:sym typeface="Roboto Condensed"/>
              </a:rPr>
              <a:t>C1</a:t>
            </a:r>
            <a:endParaRPr sz="1200">
              <a:latin typeface="Roboto Condensed"/>
              <a:ea typeface="Roboto Condensed"/>
              <a:cs typeface="Roboto Condensed"/>
              <a:sym typeface="Roboto Condensed"/>
            </a:endParaRPr>
          </a:p>
        </p:txBody>
      </p:sp>
      <p:sp>
        <p:nvSpPr>
          <p:cNvPr id="1788" name="Google Shape;1788;p89"/>
          <p:cNvSpPr/>
          <p:nvPr/>
        </p:nvSpPr>
        <p:spPr>
          <a:xfrm>
            <a:off x="6094606" y="3426165"/>
            <a:ext cx="1661700" cy="316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Roboto Condensed"/>
                <a:ea typeface="Roboto Condensed"/>
                <a:cs typeface="Roboto Condensed"/>
                <a:sym typeface="Roboto Condensed"/>
              </a:rPr>
              <a:t>C2</a:t>
            </a:r>
            <a:endParaRPr sz="1200">
              <a:latin typeface="Roboto Condensed"/>
              <a:ea typeface="Roboto Condensed"/>
              <a:cs typeface="Roboto Condensed"/>
              <a:sym typeface="Roboto Condensed"/>
            </a:endParaRPr>
          </a:p>
        </p:txBody>
      </p:sp>
      <p:cxnSp>
        <p:nvCxnSpPr>
          <p:cNvPr id="1789" name="Google Shape;1789;p89"/>
          <p:cNvCxnSpPr/>
          <p:nvPr/>
        </p:nvCxnSpPr>
        <p:spPr>
          <a:xfrm>
            <a:off x="4456917" y="2091140"/>
            <a:ext cx="1500" cy="388200"/>
          </a:xfrm>
          <a:prstGeom prst="straightConnector1">
            <a:avLst/>
          </a:prstGeom>
          <a:noFill/>
          <a:ln w="9525" cap="flat" cmpd="sng">
            <a:solidFill>
              <a:srgbClr val="E7E6E6"/>
            </a:solidFill>
            <a:prstDash val="solid"/>
            <a:round/>
            <a:headEnd type="none" w="med" len="med"/>
            <a:tailEnd type="triangle" w="med" len="med"/>
          </a:ln>
        </p:spPr>
      </p:cxnSp>
      <p:sp>
        <p:nvSpPr>
          <p:cNvPr id="1790" name="Google Shape;1790;p89"/>
          <p:cNvSpPr/>
          <p:nvPr/>
        </p:nvSpPr>
        <p:spPr>
          <a:xfrm>
            <a:off x="6094606" y="4038815"/>
            <a:ext cx="1661700" cy="316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Roboto Condensed"/>
                <a:ea typeface="Roboto Condensed"/>
                <a:cs typeface="Roboto Condensed"/>
                <a:sym typeface="Roboto Condensed"/>
              </a:rPr>
              <a:t>C3</a:t>
            </a:r>
            <a:endParaRPr sz="1200">
              <a:latin typeface="Roboto Condensed"/>
              <a:ea typeface="Roboto Condensed"/>
              <a:cs typeface="Roboto Condensed"/>
              <a:sym typeface="Roboto Condensed"/>
            </a:endParaRPr>
          </a:p>
        </p:txBody>
      </p:sp>
      <p:sp>
        <p:nvSpPr>
          <p:cNvPr id="1791" name="Google Shape;1791;p89"/>
          <p:cNvSpPr/>
          <p:nvPr/>
        </p:nvSpPr>
        <p:spPr>
          <a:xfrm>
            <a:off x="6102531" y="4678965"/>
            <a:ext cx="1661700" cy="316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Roboto Condensed"/>
                <a:ea typeface="Roboto Condensed"/>
                <a:cs typeface="Roboto Condensed"/>
                <a:sym typeface="Roboto Condensed"/>
              </a:rPr>
              <a:t>C5</a:t>
            </a:r>
            <a:endParaRPr sz="1200">
              <a:latin typeface="Roboto Condensed"/>
              <a:ea typeface="Roboto Condensed"/>
              <a:cs typeface="Roboto Condensed"/>
              <a:sym typeface="Roboto Condensed"/>
            </a:endParaRPr>
          </a:p>
        </p:txBody>
      </p:sp>
      <p:sp>
        <p:nvSpPr>
          <p:cNvPr id="1792" name="Google Shape;1792;p89"/>
          <p:cNvSpPr/>
          <p:nvPr/>
        </p:nvSpPr>
        <p:spPr>
          <a:xfrm>
            <a:off x="8289250" y="3478939"/>
            <a:ext cx="1213200" cy="7635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Roboto Condensed"/>
                <a:ea typeface="Roboto Condensed"/>
                <a:cs typeface="Roboto Condensed"/>
                <a:sym typeface="Roboto Condensed"/>
              </a:rPr>
              <a:t>Weighted Reciprocal Rank Fusion</a:t>
            </a:r>
            <a:endParaRPr sz="1200">
              <a:latin typeface="Roboto Condensed"/>
              <a:ea typeface="Roboto Condensed"/>
              <a:cs typeface="Roboto Condensed"/>
              <a:sym typeface="Roboto Condensed"/>
            </a:endParaRPr>
          </a:p>
        </p:txBody>
      </p:sp>
      <p:sp>
        <p:nvSpPr>
          <p:cNvPr id="1793" name="Google Shape;1793;p89"/>
          <p:cNvSpPr/>
          <p:nvPr/>
        </p:nvSpPr>
        <p:spPr>
          <a:xfrm>
            <a:off x="10114600" y="3534625"/>
            <a:ext cx="1661700" cy="316500"/>
          </a:xfrm>
          <a:prstGeom prst="roundRect">
            <a:avLst>
              <a:gd name="adj" fmla="val 16667"/>
            </a:avLst>
          </a:prstGeom>
          <a:solidFill>
            <a:schemeClr val="lt2"/>
          </a:solidFill>
          <a:ln w="9525" cap="flat" cmpd="sng">
            <a:solidFill>
              <a:srgbClr val="E7E6E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Roboto"/>
                <a:ea typeface="Roboto"/>
                <a:cs typeface="Roboto"/>
                <a:sym typeface="Roboto"/>
              </a:rPr>
              <a:t>C2</a:t>
            </a:r>
            <a:endParaRPr>
              <a:latin typeface="Roboto"/>
              <a:ea typeface="Roboto"/>
              <a:cs typeface="Roboto"/>
              <a:sym typeface="Roboto"/>
            </a:endParaRPr>
          </a:p>
        </p:txBody>
      </p:sp>
      <p:sp>
        <p:nvSpPr>
          <p:cNvPr id="1794" name="Google Shape;1794;p89"/>
          <p:cNvSpPr/>
          <p:nvPr/>
        </p:nvSpPr>
        <p:spPr>
          <a:xfrm>
            <a:off x="10114600" y="4098100"/>
            <a:ext cx="1661700" cy="316500"/>
          </a:xfrm>
          <a:prstGeom prst="roundRect">
            <a:avLst>
              <a:gd name="adj" fmla="val 16667"/>
            </a:avLst>
          </a:prstGeom>
          <a:solidFill>
            <a:schemeClr val="lt2"/>
          </a:solidFill>
          <a:ln w="9525" cap="flat" cmpd="sng">
            <a:solidFill>
              <a:srgbClr val="E7E6E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Roboto"/>
                <a:ea typeface="Roboto"/>
                <a:cs typeface="Roboto"/>
                <a:sym typeface="Roboto"/>
              </a:rPr>
              <a:t>C5</a:t>
            </a:r>
            <a:endParaRPr>
              <a:latin typeface="Roboto"/>
              <a:ea typeface="Roboto"/>
              <a:cs typeface="Roboto"/>
              <a:sym typeface="Roboto"/>
            </a:endParaRPr>
          </a:p>
        </p:txBody>
      </p:sp>
      <p:sp>
        <p:nvSpPr>
          <p:cNvPr id="1795" name="Google Shape;1795;p89"/>
          <p:cNvSpPr/>
          <p:nvPr/>
        </p:nvSpPr>
        <p:spPr>
          <a:xfrm>
            <a:off x="10114600" y="4661575"/>
            <a:ext cx="1661700" cy="316500"/>
          </a:xfrm>
          <a:prstGeom prst="roundRect">
            <a:avLst>
              <a:gd name="adj" fmla="val 16667"/>
            </a:avLst>
          </a:prstGeom>
          <a:solidFill>
            <a:schemeClr val="lt2"/>
          </a:solidFill>
          <a:ln w="9525" cap="flat" cmpd="sng">
            <a:solidFill>
              <a:srgbClr val="E7E6E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Roboto"/>
                <a:ea typeface="Roboto"/>
                <a:cs typeface="Roboto"/>
                <a:sym typeface="Roboto"/>
              </a:rPr>
              <a:t>C3</a:t>
            </a:r>
            <a:endParaRPr>
              <a:latin typeface="Roboto"/>
              <a:ea typeface="Roboto"/>
              <a:cs typeface="Roboto"/>
              <a:sym typeface="Roboto"/>
            </a:endParaRPr>
          </a:p>
        </p:txBody>
      </p:sp>
      <p:sp>
        <p:nvSpPr>
          <p:cNvPr id="1796" name="Google Shape;1796;p89"/>
          <p:cNvSpPr/>
          <p:nvPr/>
        </p:nvSpPr>
        <p:spPr>
          <a:xfrm>
            <a:off x="10114600" y="5225050"/>
            <a:ext cx="1661700" cy="316500"/>
          </a:xfrm>
          <a:prstGeom prst="roundRect">
            <a:avLst>
              <a:gd name="adj" fmla="val 16667"/>
            </a:avLst>
          </a:prstGeom>
          <a:solidFill>
            <a:schemeClr val="lt2"/>
          </a:solidFill>
          <a:ln w="9525" cap="flat" cmpd="sng">
            <a:solidFill>
              <a:srgbClr val="E7E6E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Roboto"/>
                <a:ea typeface="Roboto"/>
                <a:cs typeface="Roboto"/>
                <a:sym typeface="Roboto"/>
              </a:rPr>
              <a:t>C1</a:t>
            </a:r>
            <a:endParaRPr>
              <a:latin typeface="Roboto"/>
              <a:ea typeface="Roboto"/>
              <a:cs typeface="Roboto"/>
              <a:sym typeface="Roboto"/>
            </a:endParaRPr>
          </a:p>
        </p:txBody>
      </p:sp>
      <p:cxnSp>
        <p:nvCxnSpPr>
          <p:cNvPr id="1797" name="Google Shape;1797;p89"/>
          <p:cNvCxnSpPr>
            <a:stCxn id="1784" idx="3"/>
            <a:endCxn id="1792" idx="1"/>
          </p:cNvCxnSpPr>
          <p:nvPr/>
        </p:nvCxnSpPr>
        <p:spPr>
          <a:xfrm rot="10800000" flipH="1">
            <a:off x="7835515" y="3860683"/>
            <a:ext cx="453600" cy="613800"/>
          </a:xfrm>
          <a:prstGeom prst="bentConnector3">
            <a:avLst>
              <a:gd name="adj1" fmla="val 50015"/>
            </a:avLst>
          </a:prstGeom>
          <a:noFill/>
          <a:ln w="9525" cap="flat" cmpd="sng">
            <a:solidFill>
              <a:srgbClr val="D8D8D8"/>
            </a:solidFill>
            <a:prstDash val="solid"/>
            <a:round/>
            <a:headEnd type="none" w="med" len="med"/>
            <a:tailEnd type="none" w="med" len="med"/>
          </a:ln>
        </p:spPr>
      </p:cxnSp>
      <p:cxnSp>
        <p:nvCxnSpPr>
          <p:cNvPr id="1798" name="Google Shape;1798;p89"/>
          <p:cNvCxnSpPr>
            <a:stCxn id="1792" idx="3"/>
            <a:endCxn id="1799" idx="1"/>
          </p:cNvCxnSpPr>
          <p:nvPr/>
        </p:nvCxnSpPr>
        <p:spPr>
          <a:xfrm>
            <a:off x="9502450" y="3860689"/>
            <a:ext cx="533100" cy="646200"/>
          </a:xfrm>
          <a:prstGeom prst="bentConnector2">
            <a:avLst/>
          </a:prstGeom>
          <a:noFill/>
          <a:ln w="9525" cap="flat" cmpd="sng">
            <a:solidFill>
              <a:srgbClr val="D8D8D8"/>
            </a:solidFill>
            <a:prstDash val="solid"/>
            <a:round/>
            <a:headEnd type="none" w="med" len="med"/>
            <a:tailEnd type="none" w="med" len="med"/>
          </a:ln>
        </p:spPr>
      </p:cxnSp>
      <p:sp>
        <p:nvSpPr>
          <p:cNvPr id="1800" name="Google Shape;1800;p89"/>
          <p:cNvSpPr/>
          <p:nvPr/>
        </p:nvSpPr>
        <p:spPr>
          <a:xfrm>
            <a:off x="6575475" y="1007227"/>
            <a:ext cx="1439316" cy="407106"/>
          </a:xfrm>
          <a:prstGeom prst="flowChartDocumen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0000"/>
                </a:solidFill>
                <a:latin typeface="Roboto Condensed"/>
                <a:ea typeface="Roboto Condensed"/>
                <a:cs typeface="Roboto Condensed"/>
                <a:sym typeface="Roboto Condensed"/>
              </a:rPr>
              <a:t>What are the leave Policies?</a:t>
            </a:r>
            <a:endParaRPr sz="1200">
              <a:solidFill>
                <a:srgbClr val="FF0000"/>
              </a:solidFill>
              <a:latin typeface="Roboto Condensed"/>
              <a:ea typeface="Roboto Condensed"/>
              <a:cs typeface="Roboto Condensed"/>
              <a:sym typeface="Roboto Condensed"/>
            </a:endParaRPr>
          </a:p>
        </p:txBody>
      </p:sp>
      <p:cxnSp>
        <p:nvCxnSpPr>
          <p:cNvPr id="1801" name="Google Shape;1801;p89"/>
          <p:cNvCxnSpPr>
            <a:endCxn id="1771" idx="0"/>
          </p:cNvCxnSpPr>
          <p:nvPr/>
        </p:nvCxnSpPr>
        <p:spPr>
          <a:xfrm flipH="1">
            <a:off x="1027317" y="1210640"/>
            <a:ext cx="5548200" cy="564000"/>
          </a:xfrm>
          <a:prstGeom prst="bentConnector2">
            <a:avLst/>
          </a:prstGeom>
          <a:noFill/>
          <a:ln w="9525" cap="flat" cmpd="sng">
            <a:solidFill>
              <a:srgbClr val="E7E6E6"/>
            </a:solidFill>
            <a:prstDash val="solid"/>
            <a:round/>
            <a:headEnd type="none" w="med" len="med"/>
            <a:tailEnd type="none" w="med" len="med"/>
          </a:ln>
        </p:spPr>
      </p:cxnSp>
      <p:cxnSp>
        <p:nvCxnSpPr>
          <p:cNvPr id="1802" name="Google Shape;1802;p89"/>
          <p:cNvCxnSpPr>
            <a:stCxn id="1800" idx="2"/>
            <a:endCxn id="1772" idx="0"/>
          </p:cNvCxnSpPr>
          <p:nvPr/>
        </p:nvCxnSpPr>
        <p:spPr>
          <a:xfrm rot="5400000">
            <a:off x="5689383" y="155769"/>
            <a:ext cx="374100" cy="2837400"/>
          </a:xfrm>
          <a:prstGeom prst="bentConnector3">
            <a:avLst>
              <a:gd name="adj1" fmla="val 52907"/>
            </a:avLst>
          </a:prstGeom>
          <a:noFill/>
          <a:ln w="9525" cap="flat" cmpd="sng">
            <a:solidFill>
              <a:srgbClr val="E7E6E6"/>
            </a:solidFill>
            <a:prstDash val="solid"/>
            <a:round/>
            <a:headEnd type="none" w="med" len="med"/>
            <a:tailEnd type="none" w="med" len="med"/>
          </a:ln>
        </p:spPr>
      </p:cxnSp>
      <p:sp>
        <p:nvSpPr>
          <p:cNvPr id="1803" name="Google Shape;1803;p89"/>
          <p:cNvSpPr/>
          <p:nvPr/>
        </p:nvSpPr>
        <p:spPr>
          <a:xfrm>
            <a:off x="8097906" y="1735065"/>
            <a:ext cx="1661700" cy="3165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200">
                <a:latin typeface="Roboto Condensed"/>
                <a:ea typeface="Roboto Condensed"/>
                <a:cs typeface="Roboto Condensed"/>
                <a:sym typeface="Roboto Condensed"/>
              </a:rPr>
              <a:t>Create Prompt</a:t>
            </a:r>
            <a:endParaRPr sz="1200">
              <a:latin typeface="Roboto Condensed"/>
              <a:ea typeface="Roboto Condensed"/>
              <a:cs typeface="Roboto Condensed"/>
              <a:sym typeface="Roboto Condensed"/>
            </a:endParaRPr>
          </a:p>
        </p:txBody>
      </p:sp>
      <p:cxnSp>
        <p:nvCxnSpPr>
          <p:cNvPr id="1804" name="Google Shape;1804;p89"/>
          <p:cNvCxnSpPr>
            <a:stCxn id="1800" idx="3"/>
            <a:endCxn id="1803" idx="0"/>
          </p:cNvCxnSpPr>
          <p:nvPr/>
        </p:nvCxnSpPr>
        <p:spPr>
          <a:xfrm>
            <a:off x="8014791" y="1210780"/>
            <a:ext cx="914100" cy="524400"/>
          </a:xfrm>
          <a:prstGeom prst="bentConnector2">
            <a:avLst/>
          </a:prstGeom>
          <a:noFill/>
          <a:ln w="9525" cap="flat" cmpd="sng">
            <a:solidFill>
              <a:srgbClr val="E7E6E6"/>
            </a:solidFill>
            <a:prstDash val="solid"/>
            <a:round/>
            <a:headEnd type="none" w="med" len="med"/>
            <a:tailEnd type="none" w="med" len="med"/>
          </a:ln>
        </p:spPr>
      </p:cxnSp>
      <p:cxnSp>
        <p:nvCxnSpPr>
          <p:cNvPr id="1805" name="Google Shape;1805;p89"/>
          <p:cNvCxnSpPr>
            <a:stCxn id="1799" idx="0"/>
            <a:endCxn id="1803" idx="2"/>
          </p:cNvCxnSpPr>
          <p:nvPr/>
        </p:nvCxnSpPr>
        <p:spPr>
          <a:xfrm rot="10800000">
            <a:off x="8928756" y="2051565"/>
            <a:ext cx="2016600" cy="1074000"/>
          </a:xfrm>
          <a:prstGeom prst="bentConnector2">
            <a:avLst/>
          </a:prstGeom>
          <a:noFill/>
          <a:ln w="9525" cap="flat" cmpd="sng">
            <a:solidFill>
              <a:srgbClr val="E7E6E6"/>
            </a:solidFill>
            <a:prstDash val="solid"/>
            <a:round/>
            <a:headEnd type="none" w="med" len="med"/>
            <a:tailEnd type="none" w="med" len="med"/>
          </a:ln>
        </p:spPr>
      </p:cxnSp>
      <p:sp>
        <p:nvSpPr>
          <p:cNvPr id="1806" name="Google Shape;1806;p89"/>
          <p:cNvSpPr/>
          <p:nvPr/>
        </p:nvSpPr>
        <p:spPr>
          <a:xfrm>
            <a:off x="10339975" y="1708678"/>
            <a:ext cx="1266000" cy="369300"/>
          </a:xfrm>
          <a:prstGeom prst="flowChartAlternateProcess">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Roboto Condensed"/>
                <a:ea typeface="Roboto Condensed"/>
                <a:cs typeface="Roboto Condensed"/>
                <a:sym typeface="Roboto Condensed"/>
              </a:rPr>
              <a:t>Generate Response</a:t>
            </a:r>
            <a:endParaRPr sz="1200">
              <a:latin typeface="Roboto Condensed"/>
              <a:ea typeface="Roboto Condensed"/>
              <a:cs typeface="Roboto Condensed"/>
              <a:sym typeface="Roboto Condensed"/>
            </a:endParaRPr>
          </a:p>
        </p:txBody>
      </p:sp>
      <p:pic>
        <p:nvPicPr>
          <p:cNvPr id="1807" name="Google Shape;1807;p89" descr="File:Google Gemini icon 2025.svg - Wikimedia Commons"/>
          <p:cNvPicPr preferRelativeResize="0"/>
          <p:nvPr/>
        </p:nvPicPr>
        <p:blipFill>
          <a:blip r:embed="rId3">
            <a:alphaModFix/>
          </a:blip>
          <a:stretch>
            <a:fillRect/>
          </a:stretch>
        </p:blipFill>
        <p:spPr>
          <a:xfrm>
            <a:off x="11281975" y="1731329"/>
            <a:ext cx="324000" cy="324000"/>
          </a:xfrm>
          <a:prstGeom prst="rect">
            <a:avLst/>
          </a:prstGeom>
          <a:noFill/>
          <a:ln>
            <a:noFill/>
          </a:ln>
        </p:spPr>
      </p:pic>
      <p:cxnSp>
        <p:nvCxnSpPr>
          <p:cNvPr id="1808" name="Google Shape;1808;p89"/>
          <p:cNvCxnSpPr>
            <a:stCxn id="1803" idx="3"/>
            <a:endCxn id="1806" idx="1"/>
          </p:cNvCxnSpPr>
          <p:nvPr/>
        </p:nvCxnSpPr>
        <p:spPr>
          <a:xfrm>
            <a:off x="9759606" y="1893315"/>
            <a:ext cx="580500" cy="600"/>
          </a:xfrm>
          <a:prstGeom prst="bentConnector3">
            <a:avLst>
              <a:gd name="adj1" fmla="val 49989"/>
            </a:avLst>
          </a:prstGeom>
          <a:noFill/>
          <a:ln w="9525" cap="flat" cmpd="sng">
            <a:solidFill>
              <a:schemeClr val="dk2"/>
            </a:solidFill>
            <a:prstDash val="solid"/>
            <a:round/>
            <a:headEnd type="none" w="med" len="med"/>
            <a:tailEnd type="stealth" w="med" len="med"/>
          </a:ln>
        </p:spPr>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sp>
        <p:nvSpPr>
          <p:cNvPr id="1813" name="Google Shape;1813;p90"/>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Hybrid Search : Conceptual View</a:t>
            </a:r>
            <a:endParaRPr/>
          </a:p>
        </p:txBody>
      </p:sp>
      <p:sp>
        <p:nvSpPr>
          <p:cNvPr id="1814" name="Google Shape;1814;p90"/>
          <p:cNvSpPr txBox="1"/>
          <p:nvPr/>
        </p:nvSpPr>
        <p:spPr>
          <a:xfrm>
            <a:off x="228400" y="1178627"/>
            <a:ext cx="3488700" cy="5232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i="0" u="none" strike="noStrike" cap="none">
                <a:solidFill>
                  <a:srgbClr val="000000"/>
                </a:solidFill>
                <a:latin typeface="Roboto Condensed"/>
                <a:ea typeface="Roboto Condensed"/>
                <a:cs typeface="Roboto Condensed"/>
                <a:sym typeface="Roboto Condensed"/>
              </a:rPr>
              <a:t>Weighted RRF Score = Σ [w_r * (1 / (k + rank_r))]</a:t>
            </a:r>
            <a:endParaRPr sz="1400" i="0" u="none" strike="noStrike" cap="none">
              <a:solidFill>
                <a:srgbClr val="000000"/>
              </a:solidFill>
              <a:latin typeface="Roboto Condensed"/>
              <a:ea typeface="Roboto Condensed"/>
              <a:cs typeface="Roboto Condensed"/>
              <a:sym typeface="Roboto Condensed"/>
            </a:endParaRPr>
          </a:p>
        </p:txBody>
      </p:sp>
      <p:sp>
        <p:nvSpPr>
          <p:cNvPr id="1815" name="Google Shape;1815;p90"/>
          <p:cNvSpPr/>
          <p:nvPr/>
        </p:nvSpPr>
        <p:spPr>
          <a:xfrm>
            <a:off x="3952950" y="1199631"/>
            <a:ext cx="3538800" cy="521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i="0" u="none" strike="noStrike" cap="none">
                <a:solidFill>
                  <a:srgbClr val="000000"/>
                </a:solidFill>
                <a:latin typeface="Roboto Condensed"/>
                <a:ea typeface="Roboto Condensed"/>
                <a:cs typeface="Roboto Condensed"/>
                <a:sym typeface="Roboto Condensed"/>
              </a:rPr>
              <a:t>K(Smoothing Constant) = 60</a:t>
            </a:r>
            <a:endParaRPr sz="1400" i="0" u="none" strike="noStrike" cap="none">
              <a:solidFill>
                <a:srgbClr val="000000"/>
              </a:solidFill>
              <a:latin typeface="Roboto Condensed"/>
              <a:ea typeface="Roboto Condensed"/>
              <a:cs typeface="Roboto Condensed"/>
              <a:sym typeface="Roboto Condensed"/>
            </a:endParaRPr>
          </a:p>
        </p:txBody>
      </p:sp>
      <p:graphicFrame>
        <p:nvGraphicFramePr>
          <p:cNvPr id="1816" name="Google Shape;1816;p90"/>
          <p:cNvGraphicFramePr/>
          <p:nvPr/>
        </p:nvGraphicFramePr>
        <p:xfrm>
          <a:off x="228409" y="2492615"/>
          <a:ext cx="3000000" cy="3000000"/>
        </p:xfrm>
        <a:graphic>
          <a:graphicData uri="http://schemas.openxmlformats.org/drawingml/2006/table">
            <a:tbl>
              <a:tblPr firstRow="1" bandRow="1">
                <a:noFill/>
                <a:tableStyleId>{D11D2DBD-0C02-4BFA-BCF0-F2D1F85915E6}</a:tableStyleId>
              </a:tblPr>
              <a:tblGrid>
                <a:gridCol w="673700">
                  <a:extLst>
                    <a:ext uri="{9D8B030D-6E8A-4147-A177-3AD203B41FA5}">
                      <a16:colId xmlns:a16="http://schemas.microsoft.com/office/drawing/2014/main" val="20000"/>
                    </a:ext>
                  </a:extLst>
                </a:gridCol>
                <a:gridCol w="1130900">
                  <a:extLst>
                    <a:ext uri="{9D8B030D-6E8A-4147-A177-3AD203B41FA5}">
                      <a16:colId xmlns:a16="http://schemas.microsoft.com/office/drawing/2014/main" val="20001"/>
                    </a:ext>
                  </a:extLst>
                </a:gridCol>
                <a:gridCol w="1684150">
                  <a:extLst>
                    <a:ext uri="{9D8B030D-6E8A-4147-A177-3AD203B41FA5}">
                      <a16:colId xmlns:a16="http://schemas.microsoft.com/office/drawing/2014/main" val="20002"/>
                    </a:ext>
                  </a:extLst>
                </a:gridCol>
              </a:tblGrid>
              <a:tr h="266800">
                <a:tc>
                  <a:txBody>
                    <a:bodyPr/>
                    <a:lstStyle/>
                    <a:p>
                      <a:pPr marL="0" marR="0" lvl="0" indent="0" algn="l" rtl="0">
                        <a:lnSpc>
                          <a:spcPct val="100000"/>
                        </a:lnSpc>
                        <a:spcBef>
                          <a:spcPts val="0"/>
                        </a:spcBef>
                        <a:spcAft>
                          <a:spcPts val="0"/>
                        </a:spcAft>
                        <a:buClr>
                          <a:srgbClr val="000000"/>
                        </a:buClr>
                        <a:buSzPts val="700"/>
                        <a:buFont typeface="Arial"/>
                        <a:buNone/>
                      </a:pPr>
                      <a:r>
                        <a:rPr lang="en-US" sz="800" b="1" u="none" strike="noStrike" cap="none">
                          <a:latin typeface="Roboto Condensed"/>
                          <a:ea typeface="Roboto Condensed"/>
                          <a:cs typeface="Roboto Condensed"/>
                          <a:sym typeface="Roboto Condensed"/>
                        </a:rPr>
                        <a:t>Document</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b="1" u="none" strike="noStrike" cap="none">
                          <a:latin typeface="Roboto Condensed"/>
                          <a:ea typeface="Roboto Condensed"/>
                          <a:cs typeface="Roboto Condensed"/>
                          <a:sym typeface="Roboto Condensed"/>
                        </a:rPr>
                        <a:t>RRF Score</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b="1" u="none" strike="noStrike" cap="none">
                          <a:latin typeface="Roboto Condensed"/>
                          <a:ea typeface="Roboto Condensed"/>
                          <a:cs typeface="Roboto Condensed"/>
                          <a:sym typeface="Roboto Condensed"/>
                        </a:rPr>
                        <a:t>Weighted RRF Score</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266800">
                <a:tc>
                  <a:txBody>
                    <a:bodyPr/>
                    <a:lstStyle/>
                    <a:p>
                      <a:pPr marL="0" marR="0" lvl="0" indent="0" algn="l" rtl="0">
                        <a:lnSpc>
                          <a:spcPct val="100000"/>
                        </a:lnSpc>
                        <a:spcBef>
                          <a:spcPts val="0"/>
                        </a:spcBef>
                        <a:spcAft>
                          <a:spcPts val="0"/>
                        </a:spcAft>
                        <a:buClr>
                          <a:srgbClr val="000000"/>
                        </a:buClr>
                        <a:buSzPts val="700"/>
                        <a:buFont typeface="Arial"/>
                        <a:buNone/>
                      </a:pPr>
                      <a:r>
                        <a:rPr lang="en-US" sz="800" u="none" strike="noStrike" cap="none">
                          <a:latin typeface="Roboto Condensed"/>
                          <a:ea typeface="Roboto Condensed"/>
                          <a:cs typeface="Roboto Condensed"/>
                          <a:sym typeface="Roboto Condensed"/>
                        </a:rPr>
                        <a:t>C1</a:t>
                      </a:r>
                      <a:endParaRPr sz="9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u="none" strike="noStrike" cap="none">
                          <a:latin typeface="Roboto Condensed"/>
                          <a:ea typeface="Roboto Condensed"/>
                          <a:cs typeface="Roboto Condensed"/>
                          <a:sym typeface="Roboto Condensed"/>
                        </a:rPr>
                        <a:t>=1/(60+1) = 0.0164</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u="none" strike="noStrike" cap="none">
                          <a:latin typeface="Roboto Condensed"/>
                          <a:ea typeface="Roboto Condensed"/>
                          <a:cs typeface="Roboto Condensed"/>
                          <a:sym typeface="Roboto Condensed"/>
                        </a:rPr>
                        <a:t>= 0.7*0.0164 =0.0115</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66800">
                <a:tc>
                  <a:txBody>
                    <a:bodyPr/>
                    <a:lstStyle/>
                    <a:p>
                      <a:pPr marL="0" marR="0" lvl="0" indent="0" algn="l" rtl="0">
                        <a:lnSpc>
                          <a:spcPct val="100000"/>
                        </a:lnSpc>
                        <a:spcBef>
                          <a:spcPts val="0"/>
                        </a:spcBef>
                        <a:spcAft>
                          <a:spcPts val="0"/>
                        </a:spcAft>
                        <a:buClr>
                          <a:srgbClr val="000000"/>
                        </a:buClr>
                        <a:buSzPts val="700"/>
                        <a:buFont typeface="Arial"/>
                        <a:buNone/>
                      </a:pPr>
                      <a:r>
                        <a:rPr lang="en-US" sz="800" u="none" strike="noStrike" cap="none">
                          <a:latin typeface="Roboto Condensed"/>
                          <a:ea typeface="Roboto Condensed"/>
                          <a:cs typeface="Roboto Condensed"/>
                          <a:sym typeface="Roboto Condensed"/>
                        </a:rPr>
                        <a:t>C2</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u="none" strike="noStrike" cap="none">
                          <a:latin typeface="Roboto Condensed"/>
                          <a:ea typeface="Roboto Condensed"/>
                          <a:cs typeface="Roboto Condensed"/>
                          <a:sym typeface="Roboto Condensed"/>
                        </a:rPr>
                        <a:t>=1/(60+2) = 0.161</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u="none" strike="noStrike" cap="none">
                          <a:latin typeface="Roboto Condensed"/>
                          <a:ea typeface="Roboto Condensed"/>
                          <a:cs typeface="Roboto Condensed"/>
                          <a:sym typeface="Roboto Condensed"/>
                        </a:rPr>
                        <a:t>= 0.7*0.161 = 0.113</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266800">
                <a:tc>
                  <a:txBody>
                    <a:bodyPr/>
                    <a:lstStyle/>
                    <a:p>
                      <a:pPr marL="0" marR="0" lvl="0" indent="0" algn="l" rtl="0">
                        <a:lnSpc>
                          <a:spcPct val="100000"/>
                        </a:lnSpc>
                        <a:spcBef>
                          <a:spcPts val="0"/>
                        </a:spcBef>
                        <a:spcAft>
                          <a:spcPts val="0"/>
                        </a:spcAft>
                        <a:buClr>
                          <a:srgbClr val="000000"/>
                        </a:buClr>
                        <a:buSzPts val="700"/>
                        <a:buFont typeface="Arial"/>
                        <a:buNone/>
                      </a:pPr>
                      <a:r>
                        <a:rPr lang="en-US" sz="800" u="none" strike="noStrike" cap="none">
                          <a:latin typeface="Roboto Condensed"/>
                          <a:ea typeface="Roboto Condensed"/>
                          <a:cs typeface="Roboto Condensed"/>
                          <a:sym typeface="Roboto Condensed"/>
                        </a:rPr>
                        <a:t>C5</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u="none" strike="noStrike" cap="none">
                          <a:latin typeface="Roboto Condensed"/>
                          <a:ea typeface="Roboto Condensed"/>
                          <a:cs typeface="Roboto Condensed"/>
                          <a:sym typeface="Roboto Condensed"/>
                        </a:rPr>
                        <a:t>=1/(60+3) = 0.159</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u="none" strike="noStrike" cap="none">
                          <a:latin typeface="Roboto Condensed"/>
                          <a:ea typeface="Roboto Condensed"/>
                          <a:cs typeface="Roboto Condensed"/>
                          <a:sym typeface="Roboto Condensed"/>
                        </a:rPr>
                        <a:t>= 0.7*0.159 = 0.011</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17" name="Google Shape;1817;p90"/>
          <p:cNvSpPr/>
          <p:nvPr/>
        </p:nvSpPr>
        <p:spPr>
          <a:xfrm>
            <a:off x="228400" y="1832750"/>
            <a:ext cx="3488700" cy="521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i="0" u="none" strike="noStrike" cap="none">
                <a:solidFill>
                  <a:srgbClr val="000000"/>
                </a:solidFill>
                <a:latin typeface="Roboto Condensed"/>
                <a:ea typeface="Roboto Condensed"/>
                <a:cs typeface="Roboto Condensed"/>
                <a:sym typeface="Roboto Condensed"/>
              </a:rPr>
              <a:t>Weight of Semantic Search = 0.7</a:t>
            </a:r>
            <a:endParaRPr sz="1400" i="0" u="none" strike="noStrike" cap="none">
              <a:solidFill>
                <a:srgbClr val="000000"/>
              </a:solidFill>
              <a:latin typeface="Roboto Condensed"/>
              <a:ea typeface="Roboto Condensed"/>
              <a:cs typeface="Roboto Condensed"/>
              <a:sym typeface="Roboto Condensed"/>
            </a:endParaRPr>
          </a:p>
        </p:txBody>
      </p:sp>
      <p:graphicFrame>
        <p:nvGraphicFramePr>
          <p:cNvPr id="1818" name="Google Shape;1818;p90"/>
          <p:cNvGraphicFramePr/>
          <p:nvPr/>
        </p:nvGraphicFramePr>
        <p:xfrm>
          <a:off x="3952961" y="2492615"/>
          <a:ext cx="3000000" cy="3000000"/>
        </p:xfrm>
        <a:graphic>
          <a:graphicData uri="http://schemas.openxmlformats.org/drawingml/2006/table">
            <a:tbl>
              <a:tblPr firstRow="1" bandRow="1">
                <a:noFill/>
                <a:tableStyleId>{D11D2DBD-0C02-4BFA-BCF0-F2D1F85915E6}</a:tableStyleId>
              </a:tblPr>
              <a:tblGrid>
                <a:gridCol w="732325">
                  <a:extLst>
                    <a:ext uri="{9D8B030D-6E8A-4147-A177-3AD203B41FA5}">
                      <a16:colId xmlns:a16="http://schemas.microsoft.com/office/drawing/2014/main" val="20000"/>
                    </a:ext>
                  </a:extLst>
                </a:gridCol>
                <a:gridCol w="1362050">
                  <a:extLst>
                    <a:ext uri="{9D8B030D-6E8A-4147-A177-3AD203B41FA5}">
                      <a16:colId xmlns:a16="http://schemas.microsoft.com/office/drawing/2014/main" val="20001"/>
                    </a:ext>
                  </a:extLst>
                </a:gridCol>
                <a:gridCol w="1488800">
                  <a:extLst>
                    <a:ext uri="{9D8B030D-6E8A-4147-A177-3AD203B41FA5}">
                      <a16:colId xmlns:a16="http://schemas.microsoft.com/office/drawing/2014/main" val="20002"/>
                    </a:ext>
                  </a:extLst>
                </a:gridCol>
              </a:tblGrid>
              <a:tr h="266800">
                <a:tc>
                  <a:txBody>
                    <a:bodyPr/>
                    <a:lstStyle/>
                    <a:p>
                      <a:pPr marL="0" marR="0" lvl="0" indent="0" algn="l" rtl="0">
                        <a:lnSpc>
                          <a:spcPct val="100000"/>
                        </a:lnSpc>
                        <a:spcBef>
                          <a:spcPts val="0"/>
                        </a:spcBef>
                        <a:spcAft>
                          <a:spcPts val="0"/>
                        </a:spcAft>
                        <a:buClr>
                          <a:srgbClr val="000000"/>
                        </a:buClr>
                        <a:buSzPts val="700"/>
                        <a:buFont typeface="Arial"/>
                        <a:buNone/>
                      </a:pPr>
                      <a:r>
                        <a:rPr lang="en-US" sz="800" b="1" i="0" u="none" strike="noStrike" cap="none">
                          <a:solidFill>
                            <a:srgbClr val="000000"/>
                          </a:solidFill>
                          <a:latin typeface="Roboto Condensed"/>
                          <a:ea typeface="Roboto Condensed"/>
                          <a:cs typeface="Roboto Condensed"/>
                          <a:sym typeface="Roboto Condensed"/>
                        </a:rPr>
                        <a:t>Document</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b="1" i="0" u="none" strike="noStrike" cap="none">
                          <a:solidFill>
                            <a:srgbClr val="000000"/>
                          </a:solidFill>
                          <a:latin typeface="Roboto Condensed"/>
                          <a:ea typeface="Roboto Condensed"/>
                          <a:cs typeface="Roboto Condensed"/>
                          <a:sym typeface="Roboto Condensed"/>
                        </a:rPr>
                        <a:t>RRF Score</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b="1" i="0" u="none" strike="noStrike" cap="none">
                          <a:solidFill>
                            <a:srgbClr val="000000"/>
                          </a:solidFill>
                          <a:latin typeface="Roboto Condensed"/>
                          <a:ea typeface="Roboto Condensed"/>
                          <a:cs typeface="Roboto Condensed"/>
                          <a:sym typeface="Roboto Condensed"/>
                        </a:rPr>
                        <a:t>Weighted RRF Score</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266800">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C5</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=1/(60+1) = 0.0164</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 0.3*0.0164 = 0.0049</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66800">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C2</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=1/(60+2) = 0.161</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 0.3*0.161 = 0.0048</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266800">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C3</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=1/(60+3) = 0.159</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=0.3* 0.011 = 0.0048</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19" name="Google Shape;1819;p90"/>
          <p:cNvSpPr/>
          <p:nvPr/>
        </p:nvSpPr>
        <p:spPr>
          <a:xfrm>
            <a:off x="3952950" y="1832750"/>
            <a:ext cx="3538800" cy="521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i="0" u="none" strike="noStrike" cap="none">
                <a:solidFill>
                  <a:srgbClr val="000000"/>
                </a:solidFill>
                <a:latin typeface="Roboto Condensed"/>
                <a:ea typeface="Roboto Condensed"/>
                <a:cs typeface="Roboto Condensed"/>
                <a:sym typeface="Roboto Condensed"/>
              </a:rPr>
              <a:t>Weight of Keyword Search = 0.3</a:t>
            </a:r>
            <a:endParaRPr sz="1400" i="0" u="none" strike="noStrike" cap="none">
              <a:solidFill>
                <a:srgbClr val="000000"/>
              </a:solidFill>
              <a:latin typeface="Roboto Condensed"/>
              <a:ea typeface="Roboto Condensed"/>
              <a:cs typeface="Roboto Condensed"/>
              <a:sym typeface="Roboto Condensed"/>
            </a:endParaRPr>
          </a:p>
        </p:txBody>
      </p:sp>
      <p:graphicFrame>
        <p:nvGraphicFramePr>
          <p:cNvPr id="1820" name="Google Shape;1820;p90"/>
          <p:cNvGraphicFramePr/>
          <p:nvPr/>
        </p:nvGraphicFramePr>
        <p:xfrm>
          <a:off x="1897046" y="4231071"/>
          <a:ext cx="3000000" cy="3000000"/>
        </p:xfrm>
        <a:graphic>
          <a:graphicData uri="http://schemas.openxmlformats.org/drawingml/2006/table">
            <a:tbl>
              <a:tblPr firstRow="1" bandRow="1">
                <a:noFill/>
                <a:tableStyleId>{D11D2DBD-0C02-4BFA-BCF0-F2D1F85915E6}</a:tableStyleId>
              </a:tblPr>
              <a:tblGrid>
                <a:gridCol w="743275">
                  <a:extLst>
                    <a:ext uri="{9D8B030D-6E8A-4147-A177-3AD203B41FA5}">
                      <a16:colId xmlns:a16="http://schemas.microsoft.com/office/drawing/2014/main" val="20000"/>
                    </a:ext>
                  </a:extLst>
                </a:gridCol>
                <a:gridCol w="1911900">
                  <a:extLst>
                    <a:ext uri="{9D8B030D-6E8A-4147-A177-3AD203B41FA5}">
                      <a16:colId xmlns:a16="http://schemas.microsoft.com/office/drawing/2014/main" val="20001"/>
                    </a:ext>
                  </a:extLst>
                </a:gridCol>
                <a:gridCol w="1193825">
                  <a:extLst>
                    <a:ext uri="{9D8B030D-6E8A-4147-A177-3AD203B41FA5}">
                      <a16:colId xmlns:a16="http://schemas.microsoft.com/office/drawing/2014/main" val="20002"/>
                    </a:ext>
                  </a:extLst>
                </a:gridCol>
              </a:tblGrid>
              <a:tr h="277850">
                <a:tc>
                  <a:txBody>
                    <a:bodyPr/>
                    <a:lstStyle/>
                    <a:p>
                      <a:pPr marL="0" marR="0" lvl="0" indent="0" algn="l" rtl="0">
                        <a:lnSpc>
                          <a:spcPct val="100000"/>
                        </a:lnSpc>
                        <a:spcBef>
                          <a:spcPts val="0"/>
                        </a:spcBef>
                        <a:spcAft>
                          <a:spcPts val="0"/>
                        </a:spcAft>
                        <a:buClr>
                          <a:srgbClr val="000000"/>
                        </a:buClr>
                        <a:buSzPts val="700"/>
                        <a:buFont typeface="Arial"/>
                        <a:buNone/>
                      </a:pPr>
                      <a:r>
                        <a:rPr lang="en-US" sz="800" b="1" i="0" u="none" strike="noStrike" cap="none">
                          <a:solidFill>
                            <a:srgbClr val="000000"/>
                          </a:solidFill>
                          <a:latin typeface="Roboto Condensed"/>
                          <a:ea typeface="Roboto Condensed"/>
                          <a:cs typeface="Roboto Condensed"/>
                          <a:sym typeface="Roboto Condensed"/>
                        </a:rPr>
                        <a:t>Document</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b="1" i="0" u="none" strike="noStrike" cap="none">
                          <a:solidFill>
                            <a:srgbClr val="000000"/>
                          </a:solidFill>
                          <a:latin typeface="Roboto Condensed"/>
                          <a:ea typeface="Roboto Condensed"/>
                          <a:cs typeface="Roboto Condensed"/>
                          <a:sym typeface="Roboto Condensed"/>
                        </a:rPr>
                        <a:t>Final Score</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b="1" i="0" u="none" strike="noStrike" cap="none">
                          <a:solidFill>
                            <a:srgbClr val="000000"/>
                          </a:solidFill>
                          <a:latin typeface="Roboto Condensed"/>
                          <a:ea typeface="Roboto Condensed"/>
                          <a:cs typeface="Roboto Condensed"/>
                          <a:sym typeface="Roboto Condensed"/>
                        </a:rPr>
                        <a:t>Rank</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266800">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C1</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0.0115                       = 0.0115</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3</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66800">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C2</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0.113 + 0.0048          = 0.0161</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1</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266800">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C3</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0.0048                       = 0.0048</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4</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266800">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C5</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0.011 + 0.0049          = 0.0160</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800" i="0" u="none" strike="noStrike" cap="none">
                          <a:solidFill>
                            <a:srgbClr val="000000"/>
                          </a:solidFill>
                          <a:latin typeface="Roboto Condensed"/>
                          <a:ea typeface="Roboto Condensed"/>
                          <a:cs typeface="Roboto Condensed"/>
                          <a:sym typeface="Roboto Condensed"/>
                        </a:rPr>
                        <a:t>2</a:t>
                      </a:r>
                      <a:endParaRPr sz="1500" u="none" strike="noStrike" cap="none">
                        <a:latin typeface="Roboto Condensed"/>
                        <a:ea typeface="Roboto Condensed"/>
                        <a:cs typeface="Roboto Condensed"/>
                        <a:sym typeface="Roboto Condensed"/>
                      </a:endParaRPr>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cxnSp>
        <p:nvCxnSpPr>
          <p:cNvPr id="1821" name="Google Shape;1821;p90"/>
          <p:cNvCxnSpPr>
            <a:endCxn id="1822" idx="0"/>
          </p:cNvCxnSpPr>
          <p:nvPr/>
        </p:nvCxnSpPr>
        <p:spPr>
          <a:xfrm>
            <a:off x="1972775" y="3559800"/>
            <a:ext cx="1851900" cy="555000"/>
          </a:xfrm>
          <a:prstGeom prst="curvedConnector2">
            <a:avLst/>
          </a:prstGeom>
          <a:noFill/>
          <a:ln w="9525" cap="flat" cmpd="sng">
            <a:solidFill>
              <a:srgbClr val="D3D3D3"/>
            </a:solidFill>
            <a:prstDash val="solid"/>
            <a:round/>
            <a:headEnd type="none" w="sm" len="sm"/>
            <a:tailEnd type="triangle" w="med" len="med"/>
          </a:ln>
        </p:spPr>
      </p:cxnSp>
      <p:sp>
        <p:nvSpPr>
          <p:cNvPr id="1822" name="Google Shape;1822;p90"/>
          <p:cNvSpPr/>
          <p:nvPr/>
        </p:nvSpPr>
        <p:spPr>
          <a:xfrm>
            <a:off x="1740875" y="4114800"/>
            <a:ext cx="4167600" cy="1622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823" name="Google Shape;1823;p90"/>
          <p:cNvCxnSpPr>
            <a:endCxn id="1822" idx="0"/>
          </p:cNvCxnSpPr>
          <p:nvPr/>
        </p:nvCxnSpPr>
        <p:spPr>
          <a:xfrm flipH="1">
            <a:off x="3824675" y="3559800"/>
            <a:ext cx="1920000" cy="555000"/>
          </a:xfrm>
          <a:prstGeom prst="curvedConnector2">
            <a:avLst/>
          </a:prstGeom>
          <a:noFill/>
          <a:ln w="9525" cap="flat" cmpd="sng">
            <a:solidFill>
              <a:srgbClr val="D3D3D3"/>
            </a:solidFill>
            <a:prstDash val="solid"/>
            <a:round/>
            <a:headEnd type="none" w="sm" len="sm"/>
            <a:tailEnd type="triangle" w="med" len="med"/>
          </a:ln>
        </p:spPr>
      </p:cxnSp>
      <p:sp>
        <p:nvSpPr>
          <p:cNvPr id="1824" name="Google Shape;1824;p90"/>
          <p:cNvSpPr txBox="1"/>
          <p:nvPr/>
        </p:nvSpPr>
        <p:spPr>
          <a:xfrm>
            <a:off x="7628700" y="1832748"/>
            <a:ext cx="4394700" cy="4228800"/>
          </a:xfrm>
          <a:prstGeom prst="rect">
            <a:avLst/>
          </a:prstGeom>
          <a:solidFill>
            <a:srgbClr val="EBF1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900" b="1" i="0" u="none" strike="noStrike" cap="none">
                <a:solidFill>
                  <a:srgbClr val="000000"/>
                </a:solidFill>
                <a:latin typeface="Roboto Condensed"/>
                <a:ea typeface="Roboto Condensed"/>
                <a:cs typeface="Roboto Condensed"/>
                <a:sym typeface="Roboto Condensed"/>
              </a:rPr>
              <a:t>PG Vector – Hybrid Search Query</a:t>
            </a:r>
            <a:endParaRPr sz="1600"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7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700"/>
              <a:buFont typeface="Arial"/>
              <a:buNone/>
            </a:pPr>
            <a:endParaRPr sz="9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WITH semantic_search AS (</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    SELECT id, RANK () OVER (ORDER BY embedding &lt;=&gt; %(embedding)s) AS rank</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    FROM documents</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    ORDER BY embedding &lt;=&gt; %(embedding)s</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    LIMIT 20</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keyword_search AS (</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    SELECT id, RANK () OVER (ORDER BY ts_rank_cd(to_tsvector('english', content), query) DESC)</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    FROM documents, plainto_tsquery('english', %(query)s) query</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    WHERE to_tsvector('english', content) @@ query</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    ORDER BY ts_rank_cd(to_tsvector('english', content), query) DESC</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    LIMIT 20</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SELECT</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    COALESCE(semantic_search.id, keyword_search.id) AS id,</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    COALESCE(1.0 / (%(k)s + semantic_search.rank), 0.0) +</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    COALESCE(1.0 / (%(k)s + keyword_search.rank), 0.0) AS score</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FROM semantic_search</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FULL OUTER JOIN keyword_search ON semantic_search.id = keyword_search.id</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ORDER BY score DESC</a:t>
            </a:r>
            <a:endParaRPr sz="160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700"/>
              <a:buFont typeface="Arial"/>
              <a:buNone/>
            </a:pPr>
            <a:r>
              <a:rPr lang="en-US" sz="900" i="0" u="none" strike="noStrike" cap="none">
                <a:solidFill>
                  <a:srgbClr val="000000"/>
                </a:solidFill>
                <a:latin typeface="Roboto Condensed"/>
                <a:ea typeface="Roboto Condensed"/>
                <a:cs typeface="Roboto Condensed"/>
                <a:sym typeface="Roboto Condensed"/>
              </a:rPr>
              <a:t>LIMIT 5</a:t>
            </a:r>
            <a:endParaRPr sz="1600" i="0" u="none" strike="noStrike" cap="none">
              <a:solidFill>
                <a:srgbClr val="000000"/>
              </a:solidFill>
              <a:latin typeface="Roboto Condensed"/>
              <a:ea typeface="Roboto Condensed"/>
              <a:cs typeface="Roboto Condensed"/>
              <a:sym typeface="Roboto Condense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Google Shape;1829;p91"/>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Graph RAG : Conceptual View | Ingestion</a:t>
            </a:r>
            <a:endParaRPr/>
          </a:p>
        </p:txBody>
      </p:sp>
      <p:sp>
        <p:nvSpPr>
          <p:cNvPr id="1830" name="Google Shape;1830;p91"/>
          <p:cNvSpPr/>
          <p:nvPr/>
        </p:nvSpPr>
        <p:spPr>
          <a:xfrm>
            <a:off x="345650" y="1125350"/>
            <a:ext cx="2467500" cy="4785600"/>
          </a:xfrm>
          <a:prstGeom prst="rect">
            <a:avLst/>
          </a:prstGeom>
          <a:solidFill>
            <a:srgbClr val="F2F2F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b="1">
                <a:latin typeface="Roboto"/>
                <a:ea typeface="Roboto"/>
                <a:cs typeface="Roboto"/>
                <a:sym typeface="Roboto"/>
              </a:rPr>
              <a:t>Leave Policy Document</a:t>
            </a:r>
            <a:endParaRPr sz="1100" b="1">
              <a:latin typeface="Roboto"/>
              <a:ea typeface="Roboto"/>
              <a:cs typeface="Roboto"/>
              <a:sym typeface="Roboto"/>
            </a:endParaRPr>
          </a:p>
          <a:p>
            <a:pPr marL="0" lvl="0" indent="0" algn="ctr" rtl="0">
              <a:spcBef>
                <a:spcPts val="0"/>
              </a:spcBef>
              <a:spcAft>
                <a:spcPts val="0"/>
              </a:spcAft>
              <a:buNone/>
            </a:pPr>
            <a:endParaRPr sz="1100" b="1">
              <a:latin typeface="Roboto"/>
              <a:ea typeface="Roboto"/>
              <a:cs typeface="Roboto"/>
              <a:sym typeface="Roboto"/>
            </a:endParaRPr>
          </a:p>
          <a:p>
            <a:pPr marL="0" lvl="0" indent="0" algn="l" rtl="0">
              <a:spcBef>
                <a:spcPts val="0"/>
              </a:spcBef>
              <a:spcAft>
                <a:spcPts val="0"/>
              </a:spcAft>
              <a:buNone/>
            </a:pPr>
            <a:r>
              <a:rPr lang="en-US" sz="1100" b="1">
                <a:latin typeface="Roboto"/>
                <a:ea typeface="Roboto"/>
                <a:cs typeface="Roboto"/>
                <a:sym typeface="Roboto"/>
              </a:rPr>
              <a:t>SECTION 1 - POLICY</a:t>
            </a:r>
            <a:endParaRPr sz="1100" b="1">
              <a:latin typeface="Roboto"/>
              <a:ea typeface="Roboto"/>
              <a:cs typeface="Roboto"/>
              <a:sym typeface="Roboto"/>
            </a:endParaRPr>
          </a:p>
          <a:p>
            <a:pPr marL="0" lvl="0" indent="0" algn="l" rtl="0">
              <a:spcBef>
                <a:spcPts val="0"/>
              </a:spcBef>
              <a:spcAft>
                <a:spcPts val="0"/>
              </a:spcAft>
              <a:buNone/>
            </a:pPr>
            <a:r>
              <a:rPr lang="en-US" sz="1100">
                <a:latin typeface="Roboto"/>
                <a:ea typeface="Roboto"/>
                <a:cs typeface="Roboto"/>
                <a:sym typeface="Roboto"/>
              </a:rPr>
              <a:t>The following leave policy will apply:</a:t>
            </a:r>
            <a:endParaRPr sz="1100">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0" lvl="0" indent="0" algn="l" rtl="0">
              <a:spcBef>
                <a:spcPts val="0"/>
              </a:spcBef>
              <a:spcAft>
                <a:spcPts val="0"/>
              </a:spcAft>
              <a:buNone/>
            </a:pPr>
            <a:r>
              <a:rPr lang="en-US" sz="1100">
                <a:latin typeface="Roboto"/>
                <a:ea typeface="Roboto"/>
                <a:cs typeface="Roboto"/>
                <a:sym typeface="Roboto"/>
              </a:rPr>
              <a:t>1)....</a:t>
            </a:r>
            <a:endParaRPr sz="1100">
              <a:latin typeface="Roboto"/>
              <a:ea typeface="Roboto"/>
              <a:cs typeface="Roboto"/>
              <a:sym typeface="Roboto"/>
            </a:endParaRPr>
          </a:p>
          <a:p>
            <a:pPr marL="0" lvl="0" indent="0" algn="l" rtl="0">
              <a:spcBef>
                <a:spcPts val="0"/>
              </a:spcBef>
              <a:spcAft>
                <a:spcPts val="0"/>
              </a:spcAft>
              <a:buNone/>
            </a:pPr>
            <a:r>
              <a:rPr lang="en-US" sz="1100">
                <a:latin typeface="Roboto"/>
                <a:ea typeface="Roboto"/>
                <a:cs typeface="Roboto"/>
                <a:sym typeface="Roboto"/>
              </a:rPr>
              <a:t>2)...</a:t>
            </a:r>
            <a:endParaRPr sz="1100">
              <a:latin typeface="Roboto"/>
              <a:ea typeface="Roboto"/>
              <a:cs typeface="Roboto"/>
              <a:sym typeface="Roboto"/>
            </a:endParaRPr>
          </a:p>
          <a:p>
            <a:pPr marL="0" lvl="0" indent="0" algn="l" rtl="0">
              <a:spcBef>
                <a:spcPts val="0"/>
              </a:spcBef>
              <a:spcAft>
                <a:spcPts val="0"/>
              </a:spcAft>
              <a:buNone/>
            </a:pPr>
            <a:endParaRPr sz="1100" b="1">
              <a:latin typeface="Roboto"/>
              <a:ea typeface="Roboto"/>
              <a:cs typeface="Roboto"/>
              <a:sym typeface="Roboto"/>
            </a:endParaRPr>
          </a:p>
          <a:p>
            <a:pPr marL="0" lvl="0" indent="0" algn="l" rtl="0">
              <a:spcBef>
                <a:spcPts val="0"/>
              </a:spcBef>
              <a:spcAft>
                <a:spcPts val="0"/>
              </a:spcAft>
              <a:buNone/>
            </a:pPr>
            <a:r>
              <a:rPr lang="en-US" sz="1100" b="1">
                <a:latin typeface="Roboto"/>
                <a:ea typeface="Roboto"/>
                <a:cs typeface="Roboto"/>
                <a:sym typeface="Roboto"/>
              </a:rPr>
              <a:t>Categories of leave</a:t>
            </a:r>
            <a:endParaRPr sz="1100" b="1">
              <a:latin typeface="Roboto"/>
              <a:ea typeface="Roboto"/>
              <a:cs typeface="Roboto"/>
              <a:sym typeface="Roboto"/>
            </a:endParaRPr>
          </a:p>
          <a:p>
            <a:pPr marL="0" lvl="0" indent="0" algn="l" rtl="0">
              <a:spcBef>
                <a:spcPts val="0"/>
              </a:spcBef>
              <a:spcAft>
                <a:spcPts val="0"/>
              </a:spcAft>
              <a:buNone/>
            </a:pPr>
            <a:r>
              <a:rPr lang="en-US" sz="1100">
                <a:latin typeface="Roboto"/>
                <a:ea typeface="Roboto"/>
                <a:cs typeface="Roboto"/>
                <a:sym typeface="Roboto"/>
              </a:rPr>
              <a:t>Leave of absence shall be classified as - </a:t>
            </a:r>
            <a:endParaRPr sz="1100">
              <a:latin typeface="Roboto"/>
              <a:ea typeface="Roboto"/>
              <a:cs typeface="Roboto"/>
              <a:sym typeface="Roboto"/>
            </a:endParaRPr>
          </a:p>
          <a:p>
            <a:pPr marL="0" lvl="0" indent="0" algn="l" rtl="0">
              <a:spcBef>
                <a:spcPts val="0"/>
              </a:spcBef>
              <a:spcAft>
                <a:spcPts val="0"/>
              </a:spcAft>
              <a:buNone/>
            </a:pPr>
            <a:r>
              <a:rPr lang="en-US" sz="1100">
                <a:latin typeface="Roboto"/>
                <a:ea typeface="Roboto"/>
                <a:cs typeface="Roboto"/>
                <a:sym typeface="Roboto"/>
              </a:rPr>
              <a:t>….</a:t>
            </a:r>
            <a:endParaRPr sz="1100">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0" lvl="0" indent="0" algn="l" rtl="0">
              <a:spcBef>
                <a:spcPts val="0"/>
              </a:spcBef>
              <a:spcAft>
                <a:spcPts val="0"/>
              </a:spcAft>
              <a:buNone/>
            </a:pPr>
            <a:r>
              <a:rPr lang="en-US" sz="1100" b="1">
                <a:latin typeface="Roboto"/>
                <a:ea typeface="Roboto"/>
                <a:cs typeface="Roboto"/>
                <a:sym typeface="Roboto"/>
              </a:rPr>
              <a:t>Table:1</a:t>
            </a:r>
            <a:endParaRPr sz="1100" b="1">
              <a:latin typeface="Roboto"/>
              <a:ea typeface="Roboto"/>
              <a:cs typeface="Roboto"/>
              <a:sym typeface="Roboto"/>
            </a:endParaRPr>
          </a:p>
          <a:p>
            <a:pPr marL="0" lvl="0" indent="0" algn="l" rtl="0">
              <a:spcBef>
                <a:spcPts val="0"/>
              </a:spcBef>
              <a:spcAft>
                <a:spcPts val="0"/>
              </a:spcAft>
              <a:buNone/>
            </a:pPr>
            <a:endParaRPr sz="1100" b="1">
              <a:latin typeface="Roboto"/>
              <a:ea typeface="Roboto"/>
              <a:cs typeface="Roboto"/>
              <a:sym typeface="Roboto"/>
            </a:endParaRPr>
          </a:p>
          <a:p>
            <a:pPr marL="0" lvl="0" indent="0" algn="l" rtl="0">
              <a:spcBef>
                <a:spcPts val="0"/>
              </a:spcBef>
              <a:spcAft>
                <a:spcPts val="0"/>
              </a:spcAft>
              <a:buNone/>
            </a:pPr>
            <a:endParaRPr sz="1100" b="1">
              <a:latin typeface="Roboto"/>
              <a:ea typeface="Roboto"/>
              <a:cs typeface="Roboto"/>
              <a:sym typeface="Roboto"/>
            </a:endParaRPr>
          </a:p>
          <a:p>
            <a:pPr marL="0" lvl="0" indent="0" algn="l" rtl="0">
              <a:spcBef>
                <a:spcPts val="0"/>
              </a:spcBef>
              <a:spcAft>
                <a:spcPts val="0"/>
              </a:spcAft>
              <a:buNone/>
            </a:pPr>
            <a:endParaRPr sz="1100" b="1">
              <a:latin typeface="Roboto"/>
              <a:ea typeface="Roboto"/>
              <a:cs typeface="Roboto"/>
              <a:sym typeface="Roboto"/>
            </a:endParaRPr>
          </a:p>
          <a:p>
            <a:pPr marL="0" lvl="0" indent="0" algn="l" rtl="0">
              <a:spcBef>
                <a:spcPts val="0"/>
              </a:spcBef>
              <a:spcAft>
                <a:spcPts val="0"/>
              </a:spcAft>
              <a:buNone/>
            </a:pPr>
            <a:endParaRPr sz="1100" b="1">
              <a:latin typeface="Roboto"/>
              <a:ea typeface="Roboto"/>
              <a:cs typeface="Roboto"/>
              <a:sym typeface="Roboto"/>
            </a:endParaRPr>
          </a:p>
          <a:p>
            <a:pPr marL="0" lvl="0" indent="0" algn="l" rtl="0">
              <a:spcBef>
                <a:spcPts val="0"/>
              </a:spcBef>
              <a:spcAft>
                <a:spcPts val="0"/>
              </a:spcAft>
              <a:buNone/>
            </a:pPr>
            <a:endParaRPr sz="1100" b="1">
              <a:latin typeface="Roboto"/>
              <a:ea typeface="Roboto"/>
              <a:cs typeface="Roboto"/>
              <a:sym typeface="Roboto"/>
            </a:endParaRPr>
          </a:p>
          <a:p>
            <a:pPr marL="0" lvl="0" indent="0" algn="l" rtl="0">
              <a:spcBef>
                <a:spcPts val="0"/>
              </a:spcBef>
              <a:spcAft>
                <a:spcPts val="0"/>
              </a:spcAft>
              <a:buNone/>
            </a:pPr>
            <a:endParaRPr sz="1100" b="1">
              <a:latin typeface="Roboto"/>
              <a:ea typeface="Roboto"/>
              <a:cs typeface="Roboto"/>
              <a:sym typeface="Roboto"/>
            </a:endParaRPr>
          </a:p>
          <a:p>
            <a:pPr marL="0" lvl="0" indent="0" algn="l" rtl="0">
              <a:spcBef>
                <a:spcPts val="0"/>
              </a:spcBef>
              <a:spcAft>
                <a:spcPts val="0"/>
              </a:spcAft>
              <a:buNone/>
            </a:pPr>
            <a:endParaRPr sz="1100" b="1">
              <a:latin typeface="Roboto"/>
              <a:ea typeface="Roboto"/>
              <a:cs typeface="Roboto"/>
              <a:sym typeface="Roboto"/>
            </a:endParaRPr>
          </a:p>
          <a:p>
            <a:pPr marL="0" lvl="0" indent="0" algn="l" rtl="0">
              <a:spcBef>
                <a:spcPts val="0"/>
              </a:spcBef>
              <a:spcAft>
                <a:spcPts val="0"/>
              </a:spcAft>
              <a:buNone/>
            </a:pPr>
            <a:endParaRPr sz="1100" b="1">
              <a:latin typeface="Roboto"/>
              <a:ea typeface="Roboto"/>
              <a:cs typeface="Roboto"/>
              <a:sym typeface="Roboto"/>
            </a:endParaRPr>
          </a:p>
          <a:p>
            <a:pPr marL="0" lvl="0" indent="0" algn="l" rtl="0">
              <a:spcBef>
                <a:spcPts val="0"/>
              </a:spcBef>
              <a:spcAft>
                <a:spcPts val="0"/>
              </a:spcAft>
              <a:buNone/>
            </a:pPr>
            <a:r>
              <a:rPr lang="en-US" sz="1100" b="1">
                <a:solidFill>
                  <a:schemeClr val="dk1"/>
                </a:solidFill>
                <a:latin typeface="Roboto"/>
                <a:ea typeface="Roboto"/>
                <a:cs typeface="Roboto"/>
                <a:sym typeface="Roboto"/>
              </a:rPr>
              <a:t>SECTION 2</a:t>
            </a:r>
            <a:endParaRPr sz="1100" b="1">
              <a:solidFill>
                <a:schemeClr val="dk1"/>
              </a:solidFill>
              <a:latin typeface="Roboto"/>
              <a:ea typeface="Roboto"/>
              <a:cs typeface="Roboto"/>
              <a:sym typeface="Roboto"/>
            </a:endParaRPr>
          </a:p>
          <a:p>
            <a:pPr marL="0" lvl="0" indent="0" algn="l" rtl="0">
              <a:spcBef>
                <a:spcPts val="0"/>
              </a:spcBef>
              <a:spcAft>
                <a:spcPts val="0"/>
              </a:spcAft>
              <a:buNone/>
            </a:pPr>
            <a:r>
              <a:rPr lang="en-US" sz="1100" b="1">
                <a:solidFill>
                  <a:schemeClr val="dk1"/>
                </a:solidFill>
                <a:latin typeface="Roboto"/>
                <a:ea typeface="Roboto"/>
                <a:cs typeface="Roboto"/>
                <a:sym typeface="Roboto"/>
              </a:rPr>
              <a:t>xxxxxxxxxxxxxxxxxxxx</a:t>
            </a:r>
            <a:endParaRPr sz="1100"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100" b="1">
                <a:solidFill>
                  <a:schemeClr val="dk1"/>
                </a:solidFill>
                <a:latin typeface="Roboto"/>
                <a:ea typeface="Roboto"/>
                <a:cs typeface="Roboto"/>
                <a:sym typeface="Roboto"/>
              </a:rPr>
              <a:t>xxxxxxxxxxxxxxxxxxxxxxx</a:t>
            </a:r>
            <a:endParaRPr sz="1100" b="1">
              <a:solidFill>
                <a:schemeClr val="dk1"/>
              </a:solidFill>
              <a:latin typeface="Roboto"/>
              <a:ea typeface="Roboto"/>
              <a:cs typeface="Roboto"/>
              <a:sym typeface="Roboto"/>
            </a:endParaRPr>
          </a:p>
        </p:txBody>
      </p:sp>
      <p:graphicFrame>
        <p:nvGraphicFramePr>
          <p:cNvPr id="1831" name="Google Shape;1831;p91"/>
          <p:cNvGraphicFramePr/>
          <p:nvPr/>
        </p:nvGraphicFramePr>
        <p:xfrm>
          <a:off x="415594" y="3725558"/>
          <a:ext cx="3000000" cy="3000000"/>
        </p:xfrm>
        <a:graphic>
          <a:graphicData uri="http://schemas.openxmlformats.org/drawingml/2006/table">
            <a:tbl>
              <a:tblPr>
                <a:noFill/>
                <a:tableStyleId>{149942BA-1E5F-41A2-AD92-3066A8441D87}</a:tableStyleId>
              </a:tblPr>
              <a:tblGrid>
                <a:gridCol w="1059375">
                  <a:extLst>
                    <a:ext uri="{9D8B030D-6E8A-4147-A177-3AD203B41FA5}">
                      <a16:colId xmlns:a16="http://schemas.microsoft.com/office/drawing/2014/main" val="20000"/>
                    </a:ext>
                  </a:extLst>
                </a:gridCol>
                <a:gridCol w="105937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US" b="1" i="1"/>
                        <a:t>field1</a:t>
                      </a:r>
                      <a:endParaRPr b="1" i="1"/>
                    </a:p>
                  </a:txBody>
                  <a:tcPr marL="91425" marR="91425" marT="91425" marB="91425"/>
                </a:tc>
                <a:tc>
                  <a:txBody>
                    <a:bodyPr/>
                    <a:lstStyle/>
                    <a:p>
                      <a:pPr marL="0" lvl="0" indent="0" algn="l" rtl="0">
                        <a:spcBef>
                          <a:spcPts val="0"/>
                        </a:spcBef>
                        <a:spcAft>
                          <a:spcPts val="0"/>
                        </a:spcAft>
                        <a:buNone/>
                      </a:pPr>
                      <a:r>
                        <a:rPr lang="en-US" b="1" i="1"/>
                        <a:t>field2</a:t>
                      </a:r>
                      <a:endParaRPr b="1" i="1"/>
                    </a:p>
                  </a:txBody>
                  <a:tcPr marL="91425" marR="91425" marT="91425" marB="91425"/>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1832" name="Google Shape;1832;p91"/>
          <p:cNvSpPr/>
          <p:nvPr/>
        </p:nvSpPr>
        <p:spPr>
          <a:xfrm>
            <a:off x="3236588" y="3100613"/>
            <a:ext cx="1596600" cy="843000"/>
          </a:xfrm>
          <a:prstGeom prst="rect">
            <a:avLst/>
          </a:prstGeom>
          <a:solidFill>
            <a:srgbClr val="0033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Roboto"/>
                <a:ea typeface="Roboto"/>
                <a:cs typeface="Roboto"/>
                <a:sym typeface="Roboto"/>
              </a:rPr>
              <a:t>Layout Parsing</a:t>
            </a:r>
            <a:endParaRPr>
              <a:solidFill>
                <a:schemeClr val="lt1"/>
              </a:solidFill>
              <a:latin typeface="Roboto"/>
              <a:ea typeface="Roboto"/>
              <a:cs typeface="Roboto"/>
              <a:sym typeface="Roboto"/>
            </a:endParaRPr>
          </a:p>
        </p:txBody>
      </p:sp>
      <p:sp>
        <p:nvSpPr>
          <p:cNvPr id="1833" name="Google Shape;1833;p91"/>
          <p:cNvSpPr/>
          <p:nvPr/>
        </p:nvSpPr>
        <p:spPr>
          <a:xfrm>
            <a:off x="5489825" y="3100613"/>
            <a:ext cx="1596600" cy="843000"/>
          </a:xfrm>
          <a:prstGeom prst="rect">
            <a:avLst/>
          </a:prstGeom>
          <a:solidFill>
            <a:srgbClr val="0033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Roboto"/>
                <a:ea typeface="Roboto"/>
                <a:cs typeface="Roboto"/>
                <a:sym typeface="Roboto"/>
              </a:rPr>
              <a:t>Document Graph Creation</a:t>
            </a:r>
            <a:endParaRPr>
              <a:solidFill>
                <a:schemeClr val="lt1"/>
              </a:solidFill>
              <a:latin typeface="Roboto"/>
              <a:ea typeface="Roboto"/>
              <a:cs typeface="Roboto"/>
              <a:sym typeface="Roboto"/>
            </a:endParaRPr>
          </a:p>
        </p:txBody>
      </p:sp>
      <p:cxnSp>
        <p:nvCxnSpPr>
          <p:cNvPr id="1834" name="Google Shape;1834;p91"/>
          <p:cNvCxnSpPr>
            <a:stCxn id="1830" idx="3"/>
            <a:endCxn id="1832" idx="1"/>
          </p:cNvCxnSpPr>
          <p:nvPr/>
        </p:nvCxnSpPr>
        <p:spPr>
          <a:xfrm>
            <a:off x="2813150" y="3518150"/>
            <a:ext cx="423300" cy="3900"/>
          </a:xfrm>
          <a:prstGeom prst="straightConnector1">
            <a:avLst/>
          </a:prstGeom>
          <a:noFill/>
          <a:ln w="9525" cap="flat" cmpd="sng">
            <a:solidFill>
              <a:schemeClr val="dk2"/>
            </a:solidFill>
            <a:prstDash val="solid"/>
            <a:round/>
            <a:headEnd type="none" w="med" len="med"/>
            <a:tailEnd type="triangle" w="med" len="med"/>
          </a:ln>
        </p:spPr>
      </p:cxnSp>
      <p:cxnSp>
        <p:nvCxnSpPr>
          <p:cNvPr id="1835" name="Google Shape;1835;p91"/>
          <p:cNvCxnSpPr>
            <a:stCxn id="1832" idx="3"/>
            <a:endCxn id="1833" idx="1"/>
          </p:cNvCxnSpPr>
          <p:nvPr/>
        </p:nvCxnSpPr>
        <p:spPr>
          <a:xfrm>
            <a:off x="4833188" y="3522113"/>
            <a:ext cx="656700" cy="0"/>
          </a:xfrm>
          <a:prstGeom prst="straightConnector1">
            <a:avLst/>
          </a:prstGeom>
          <a:noFill/>
          <a:ln w="9525" cap="flat" cmpd="sng">
            <a:solidFill>
              <a:schemeClr val="dk2"/>
            </a:solidFill>
            <a:prstDash val="solid"/>
            <a:round/>
            <a:headEnd type="none" w="med" len="med"/>
            <a:tailEnd type="triangle" w="med" len="med"/>
          </a:ln>
        </p:spPr>
      </p:cxnSp>
      <p:sp>
        <p:nvSpPr>
          <p:cNvPr id="1836" name="Google Shape;1836;p91"/>
          <p:cNvSpPr/>
          <p:nvPr/>
        </p:nvSpPr>
        <p:spPr>
          <a:xfrm>
            <a:off x="9458700" y="1155675"/>
            <a:ext cx="656700" cy="593100"/>
          </a:xfrm>
          <a:prstGeom prst="ellipse">
            <a:avLst/>
          </a:prstGeom>
          <a:solidFill>
            <a:schemeClr val="lt1"/>
          </a:solidFill>
          <a:ln w="9525" cap="flat" cmpd="sng">
            <a:solidFill>
              <a:srgbClr val="0033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Roboto"/>
                <a:ea typeface="Roboto"/>
                <a:cs typeface="Roboto"/>
                <a:sym typeface="Roboto"/>
              </a:rPr>
              <a:t>D1</a:t>
            </a:r>
            <a:endParaRPr sz="1000">
              <a:latin typeface="Roboto"/>
              <a:ea typeface="Roboto"/>
              <a:cs typeface="Roboto"/>
              <a:sym typeface="Roboto"/>
            </a:endParaRPr>
          </a:p>
        </p:txBody>
      </p:sp>
      <p:sp>
        <p:nvSpPr>
          <p:cNvPr id="1837" name="Google Shape;1837;p91"/>
          <p:cNvSpPr/>
          <p:nvPr/>
        </p:nvSpPr>
        <p:spPr>
          <a:xfrm>
            <a:off x="8708625" y="2144050"/>
            <a:ext cx="656700" cy="593100"/>
          </a:xfrm>
          <a:prstGeom prst="ellipse">
            <a:avLst/>
          </a:prstGeom>
          <a:solidFill>
            <a:schemeClr val="lt1"/>
          </a:solidFill>
          <a:ln w="9525" cap="flat" cmpd="sng">
            <a:solidFill>
              <a:srgbClr val="0033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Roboto"/>
                <a:ea typeface="Roboto"/>
                <a:cs typeface="Roboto"/>
                <a:sym typeface="Roboto"/>
              </a:rPr>
              <a:t>S1</a:t>
            </a:r>
            <a:endParaRPr sz="1000">
              <a:latin typeface="Roboto"/>
              <a:ea typeface="Roboto"/>
              <a:cs typeface="Roboto"/>
              <a:sym typeface="Roboto"/>
            </a:endParaRPr>
          </a:p>
        </p:txBody>
      </p:sp>
      <p:sp>
        <p:nvSpPr>
          <p:cNvPr id="1838" name="Google Shape;1838;p91"/>
          <p:cNvSpPr/>
          <p:nvPr/>
        </p:nvSpPr>
        <p:spPr>
          <a:xfrm>
            <a:off x="8148500" y="3132450"/>
            <a:ext cx="656700" cy="593100"/>
          </a:xfrm>
          <a:prstGeom prst="ellipse">
            <a:avLst/>
          </a:prstGeom>
          <a:solidFill>
            <a:schemeClr val="lt1"/>
          </a:solidFill>
          <a:ln w="9525" cap="flat" cmpd="sng">
            <a:solidFill>
              <a:srgbClr val="0033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Roboto"/>
                <a:ea typeface="Roboto"/>
                <a:cs typeface="Roboto"/>
                <a:sym typeface="Roboto"/>
              </a:rPr>
              <a:t>TXT</a:t>
            </a:r>
            <a:endParaRPr sz="1000">
              <a:latin typeface="Roboto"/>
              <a:ea typeface="Roboto"/>
              <a:cs typeface="Roboto"/>
              <a:sym typeface="Roboto"/>
            </a:endParaRPr>
          </a:p>
        </p:txBody>
      </p:sp>
      <p:sp>
        <p:nvSpPr>
          <p:cNvPr id="1839" name="Google Shape;1839;p91"/>
          <p:cNvSpPr/>
          <p:nvPr/>
        </p:nvSpPr>
        <p:spPr>
          <a:xfrm>
            <a:off x="9365325" y="3075856"/>
            <a:ext cx="656700" cy="593100"/>
          </a:xfrm>
          <a:prstGeom prst="ellipse">
            <a:avLst/>
          </a:prstGeom>
          <a:solidFill>
            <a:schemeClr val="lt1"/>
          </a:solidFill>
          <a:ln w="9525" cap="flat" cmpd="sng">
            <a:solidFill>
              <a:srgbClr val="0033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Roboto"/>
                <a:ea typeface="Roboto"/>
                <a:cs typeface="Roboto"/>
                <a:sym typeface="Roboto"/>
              </a:rPr>
              <a:t>TBL</a:t>
            </a:r>
            <a:endParaRPr sz="1000">
              <a:latin typeface="Roboto"/>
              <a:ea typeface="Roboto"/>
              <a:cs typeface="Roboto"/>
              <a:sym typeface="Roboto"/>
            </a:endParaRPr>
          </a:p>
        </p:txBody>
      </p:sp>
      <p:cxnSp>
        <p:nvCxnSpPr>
          <p:cNvPr id="1840" name="Google Shape;1840;p91"/>
          <p:cNvCxnSpPr>
            <a:stCxn id="1836" idx="4"/>
            <a:endCxn id="1837" idx="0"/>
          </p:cNvCxnSpPr>
          <p:nvPr/>
        </p:nvCxnSpPr>
        <p:spPr>
          <a:xfrm rot="5400000">
            <a:off x="9214350" y="1571475"/>
            <a:ext cx="395400" cy="750000"/>
          </a:xfrm>
          <a:prstGeom prst="bentConnector3">
            <a:avLst>
              <a:gd name="adj1" fmla="val 49984"/>
            </a:avLst>
          </a:prstGeom>
          <a:noFill/>
          <a:ln w="9525" cap="flat" cmpd="sng">
            <a:solidFill>
              <a:srgbClr val="D9D9D9"/>
            </a:solidFill>
            <a:prstDash val="solid"/>
            <a:round/>
            <a:headEnd type="none" w="med" len="med"/>
            <a:tailEnd type="none" w="med" len="med"/>
          </a:ln>
        </p:spPr>
      </p:cxnSp>
      <p:cxnSp>
        <p:nvCxnSpPr>
          <p:cNvPr id="1841" name="Google Shape;1841;p91"/>
          <p:cNvCxnSpPr>
            <a:stCxn id="1837" idx="4"/>
            <a:endCxn id="1838" idx="0"/>
          </p:cNvCxnSpPr>
          <p:nvPr/>
        </p:nvCxnSpPr>
        <p:spPr>
          <a:xfrm rot="5400000">
            <a:off x="8559225" y="2654800"/>
            <a:ext cx="395400" cy="560100"/>
          </a:xfrm>
          <a:prstGeom prst="bentConnector3">
            <a:avLst>
              <a:gd name="adj1" fmla="val 49987"/>
            </a:avLst>
          </a:prstGeom>
          <a:noFill/>
          <a:ln w="9525" cap="flat" cmpd="sng">
            <a:solidFill>
              <a:srgbClr val="D9D9D9"/>
            </a:solidFill>
            <a:prstDash val="solid"/>
            <a:round/>
            <a:headEnd type="none" w="med" len="med"/>
            <a:tailEnd type="none" w="med" len="med"/>
          </a:ln>
        </p:spPr>
      </p:cxnSp>
      <p:cxnSp>
        <p:nvCxnSpPr>
          <p:cNvPr id="1842" name="Google Shape;1842;p91"/>
          <p:cNvCxnSpPr>
            <a:stCxn id="1837" idx="4"/>
            <a:endCxn id="1839" idx="0"/>
          </p:cNvCxnSpPr>
          <p:nvPr/>
        </p:nvCxnSpPr>
        <p:spPr>
          <a:xfrm rot="-5400000" flipH="1">
            <a:off x="9195975" y="2578150"/>
            <a:ext cx="338700" cy="656700"/>
          </a:xfrm>
          <a:prstGeom prst="bentConnector3">
            <a:avLst>
              <a:gd name="adj1" fmla="val 58068"/>
            </a:avLst>
          </a:prstGeom>
          <a:noFill/>
          <a:ln w="9525" cap="flat" cmpd="sng">
            <a:solidFill>
              <a:srgbClr val="D9D9D9"/>
            </a:solidFill>
            <a:prstDash val="solid"/>
            <a:round/>
            <a:headEnd type="none" w="med" len="med"/>
            <a:tailEnd type="none" w="med" len="med"/>
          </a:ln>
        </p:spPr>
      </p:cxnSp>
      <p:sp>
        <p:nvSpPr>
          <p:cNvPr id="1843" name="Google Shape;1843;p91"/>
          <p:cNvSpPr/>
          <p:nvPr/>
        </p:nvSpPr>
        <p:spPr>
          <a:xfrm>
            <a:off x="10320825" y="2144050"/>
            <a:ext cx="656700" cy="593100"/>
          </a:xfrm>
          <a:prstGeom prst="ellipse">
            <a:avLst/>
          </a:prstGeom>
          <a:solidFill>
            <a:schemeClr val="lt1"/>
          </a:solidFill>
          <a:ln w="9525" cap="flat" cmpd="sng">
            <a:solidFill>
              <a:srgbClr val="0033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Roboto"/>
                <a:ea typeface="Roboto"/>
                <a:cs typeface="Roboto"/>
                <a:sym typeface="Roboto"/>
              </a:rPr>
              <a:t>S2</a:t>
            </a:r>
            <a:endParaRPr sz="1000">
              <a:latin typeface="Roboto"/>
              <a:ea typeface="Roboto"/>
              <a:cs typeface="Roboto"/>
              <a:sym typeface="Roboto"/>
            </a:endParaRPr>
          </a:p>
        </p:txBody>
      </p:sp>
      <p:cxnSp>
        <p:nvCxnSpPr>
          <p:cNvPr id="1844" name="Google Shape;1844;p91"/>
          <p:cNvCxnSpPr>
            <a:stCxn id="1836" idx="4"/>
            <a:endCxn id="1843" idx="0"/>
          </p:cNvCxnSpPr>
          <p:nvPr/>
        </p:nvCxnSpPr>
        <p:spPr>
          <a:xfrm rot="-5400000" flipH="1">
            <a:off x="10020450" y="1515375"/>
            <a:ext cx="395400" cy="862200"/>
          </a:xfrm>
          <a:prstGeom prst="bentConnector3">
            <a:avLst>
              <a:gd name="adj1" fmla="val 49984"/>
            </a:avLst>
          </a:prstGeom>
          <a:noFill/>
          <a:ln w="9525" cap="flat" cmpd="sng">
            <a:solidFill>
              <a:srgbClr val="D9D9D9"/>
            </a:solidFill>
            <a:prstDash val="solid"/>
            <a:round/>
            <a:headEnd type="none" w="med" len="med"/>
            <a:tailEnd type="none" w="med" len="med"/>
          </a:ln>
        </p:spPr>
      </p:cxnSp>
      <p:cxnSp>
        <p:nvCxnSpPr>
          <p:cNvPr id="1845" name="Google Shape;1845;p91"/>
          <p:cNvCxnSpPr>
            <a:stCxn id="1838" idx="4"/>
          </p:cNvCxnSpPr>
          <p:nvPr/>
        </p:nvCxnSpPr>
        <p:spPr>
          <a:xfrm flipH="1">
            <a:off x="8469950" y="3725550"/>
            <a:ext cx="6900" cy="1581300"/>
          </a:xfrm>
          <a:prstGeom prst="straightConnector1">
            <a:avLst/>
          </a:prstGeom>
          <a:noFill/>
          <a:ln w="9525" cap="flat" cmpd="sng">
            <a:solidFill>
              <a:srgbClr val="D9D9D9"/>
            </a:solidFill>
            <a:prstDash val="solid"/>
            <a:round/>
            <a:headEnd type="none" w="med" len="med"/>
            <a:tailEnd type="none" w="med" len="med"/>
          </a:ln>
        </p:spPr>
      </p:cxnSp>
      <p:sp>
        <p:nvSpPr>
          <p:cNvPr id="1846" name="Google Shape;1846;p91"/>
          <p:cNvSpPr/>
          <p:nvPr/>
        </p:nvSpPr>
        <p:spPr>
          <a:xfrm>
            <a:off x="8819600" y="3879025"/>
            <a:ext cx="1886100" cy="593100"/>
          </a:xfrm>
          <a:prstGeom prst="rect">
            <a:avLst/>
          </a:prstGeom>
          <a:solidFill>
            <a:schemeClr val="lt1"/>
          </a:solidFill>
          <a:ln w="9525" cap="flat" cmpd="sng">
            <a:solidFill>
              <a:srgbClr val="0033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900" b="1">
                <a:solidFill>
                  <a:schemeClr val="dk1"/>
                </a:solidFill>
                <a:latin typeface="Roboto"/>
                <a:ea typeface="Roboto"/>
                <a:cs typeface="Roboto"/>
                <a:sym typeface="Roboto"/>
              </a:rPr>
              <a:t>Categories of leave</a:t>
            </a:r>
            <a:endParaRPr sz="900"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900">
                <a:solidFill>
                  <a:schemeClr val="dk1"/>
                </a:solidFill>
                <a:latin typeface="Roboto"/>
                <a:ea typeface="Roboto"/>
                <a:cs typeface="Roboto"/>
                <a:sym typeface="Roboto"/>
              </a:rPr>
              <a:t>Leave of absence shall be classified as - </a:t>
            </a:r>
            <a:endParaRPr sz="900">
              <a:solidFill>
                <a:schemeClr val="dk1"/>
              </a:solidFill>
              <a:latin typeface="Roboto"/>
              <a:ea typeface="Roboto"/>
              <a:cs typeface="Roboto"/>
              <a:sym typeface="Roboto"/>
            </a:endParaRPr>
          </a:p>
          <a:p>
            <a:pPr marL="0" lvl="0" indent="0" algn="ctr" rtl="0">
              <a:spcBef>
                <a:spcPts val="0"/>
              </a:spcBef>
              <a:spcAft>
                <a:spcPts val="0"/>
              </a:spcAft>
              <a:buNone/>
            </a:pPr>
            <a:endParaRPr sz="600">
              <a:latin typeface="Roboto"/>
              <a:ea typeface="Roboto"/>
              <a:cs typeface="Roboto"/>
              <a:sym typeface="Roboto"/>
            </a:endParaRPr>
          </a:p>
        </p:txBody>
      </p:sp>
      <p:cxnSp>
        <p:nvCxnSpPr>
          <p:cNvPr id="1847" name="Google Shape;1847;p91"/>
          <p:cNvCxnSpPr>
            <a:endCxn id="1846" idx="1"/>
          </p:cNvCxnSpPr>
          <p:nvPr/>
        </p:nvCxnSpPr>
        <p:spPr>
          <a:xfrm>
            <a:off x="8530700" y="4174675"/>
            <a:ext cx="288900" cy="900"/>
          </a:xfrm>
          <a:prstGeom prst="straightConnector1">
            <a:avLst/>
          </a:prstGeom>
          <a:noFill/>
          <a:ln w="9525" cap="flat" cmpd="sng">
            <a:solidFill>
              <a:srgbClr val="D9D9D9"/>
            </a:solidFill>
            <a:prstDash val="solid"/>
            <a:round/>
            <a:headEnd type="none" w="med" len="med"/>
            <a:tailEnd type="none" w="med" len="med"/>
          </a:ln>
        </p:spPr>
      </p:cxnSp>
      <p:sp>
        <p:nvSpPr>
          <p:cNvPr id="1848" name="Google Shape;1848;p91"/>
          <p:cNvSpPr/>
          <p:nvPr/>
        </p:nvSpPr>
        <p:spPr>
          <a:xfrm>
            <a:off x="8819600" y="4668350"/>
            <a:ext cx="1886100" cy="488100"/>
          </a:xfrm>
          <a:prstGeom prst="rect">
            <a:avLst/>
          </a:prstGeom>
          <a:solidFill>
            <a:schemeClr val="lt1"/>
          </a:solidFill>
          <a:ln w="9525" cap="flat" cmpd="sng">
            <a:solidFill>
              <a:srgbClr val="0033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900" b="1">
                <a:solidFill>
                  <a:schemeClr val="dk1"/>
                </a:solidFill>
                <a:latin typeface="Roboto"/>
                <a:ea typeface="Roboto"/>
                <a:cs typeface="Roboto"/>
                <a:sym typeface="Roboto"/>
              </a:rPr>
              <a:t>[0.11,0.12,0.17,...]</a:t>
            </a:r>
            <a:endParaRPr sz="600">
              <a:latin typeface="Roboto"/>
              <a:ea typeface="Roboto"/>
              <a:cs typeface="Roboto"/>
              <a:sym typeface="Roboto"/>
            </a:endParaRPr>
          </a:p>
        </p:txBody>
      </p:sp>
      <p:cxnSp>
        <p:nvCxnSpPr>
          <p:cNvPr id="1849" name="Google Shape;1849;p91"/>
          <p:cNvCxnSpPr>
            <a:endCxn id="1848" idx="1"/>
          </p:cNvCxnSpPr>
          <p:nvPr/>
        </p:nvCxnSpPr>
        <p:spPr>
          <a:xfrm rot="10800000" flipH="1">
            <a:off x="8515400" y="4912400"/>
            <a:ext cx="304200" cy="14400"/>
          </a:xfrm>
          <a:prstGeom prst="straightConnector1">
            <a:avLst/>
          </a:prstGeom>
          <a:noFill/>
          <a:ln w="9525" cap="flat" cmpd="sng">
            <a:solidFill>
              <a:srgbClr val="D9D9D9"/>
            </a:solidFill>
            <a:prstDash val="solid"/>
            <a:round/>
            <a:headEnd type="none" w="med" len="med"/>
            <a:tailEnd type="none" w="med" len="med"/>
          </a:ln>
        </p:spPr>
      </p:cxnSp>
      <p:sp>
        <p:nvSpPr>
          <p:cNvPr id="1850" name="Google Shape;1850;p91"/>
          <p:cNvSpPr/>
          <p:nvPr/>
        </p:nvSpPr>
        <p:spPr>
          <a:xfrm>
            <a:off x="7871100" y="1049650"/>
            <a:ext cx="3365400" cy="4861200"/>
          </a:xfrm>
          <a:prstGeom prst="rect">
            <a:avLst/>
          </a:prstGeom>
          <a:no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851" name="Google Shape;1851;p91"/>
          <p:cNvCxnSpPr>
            <a:stCxn id="1833" idx="3"/>
          </p:cNvCxnSpPr>
          <p:nvPr/>
        </p:nvCxnSpPr>
        <p:spPr>
          <a:xfrm rot="10800000" flipH="1">
            <a:off x="7086425" y="3520013"/>
            <a:ext cx="668700" cy="2100"/>
          </a:xfrm>
          <a:prstGeom prst="straightConnector1">
            <a:avLst/>
          </a:prstGeom>
          <a:noFill/>
          <a:ln w="9525" cap="flat" cmpd="sng">
            <a:solidFill>
              <a:schemeClr val="dk2"/>
            </a:solidFill>
            <a:prstDash val="solid"/>
            <a:round/>
            <a:headEnd type="none" w="med" len="med"/>
            <a:tailEnd type="triangle" w="med" len="med"/>
          </a:ln>
        </p:spPr>
      </p:cxnSp>
      <p:sp>
        <p:nvSpPr>
          <p:cNvPr id="1852" name="Google Shape;1852;p91"/>
          <p:cNvSpPr/>
          <p:nvPr/>
        </p:nvSpPr>
        <p:spPr>
          <a:xfrm>
            <a:off x="8823087" y="5235825"/>
            <a:ext cx="1886100" cy="224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a:latin typeface="Roboto"/>
                <a:ea typeface="Roboto"/>
                <a:cs typeface="Roboto"/>
                <a:sym typeface="Roboto"/>
              </a:rPr>
              <a:t>Embedding of the text</a:t>
            </a:r>
            <a:endParaRPr sz="1300">
              <a:latin typeface="Roboto"/>
              <a:ea typeface="Roboto"/>
              <a:cs typeface="Roboto"/>
              <a:sym typeface="Roboto"/>
            </a:endParaRPr>
          </a:p>
        </p:txBody>
      </p:sp>
      <p:sp>
        <p:nvSpPr>
          <p:cNvPr id="1853" name="Google Shape;1853;p91"/>
          <p:cNvSpPr/>
          <p:nvPr/>
        </p:nvSpPr>
        <p:spPr>
          <a:xfrm>
            <a:off x="7871100" y="6025700"/>
            <a:ext cx="3365400" cy="756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100" b="1">
                <a:latin typeface="Roboto"/>
                <a:ea typeface="Roboto"/>
                <a:cs typeface="Roboto"/>
                <a:sym typeface="Roboto"/>
              </a:rPr>
              <a:t>S1</a:t>
            </a:r>
            <a:r>
              <a:rPr lang="en-US" sz="1100">
                <a:latin typeface="Roboto"/>
                <a:ea typeface="Roboto"/>
                <a:cs typeface="Roboto"/>
                <a:sym typeface="Roboto"/>
              </a:rPr>
              <a:t> - Section 1</a:t>
            </a:r>
            <a:endParaRPr sz="1100">
              <a:latin typeface="Roboto"/>
              <a:ea typeface="Roboto"/>
              <a:cs typeface="Roboto"/>
              <a:sym typeface="Roboto"/>
            </a:endParaRPr>
          </a:p>
          <a:p>
            <a:pPr marL="0" lvl="0" indent="0" algn="l" rtl="0">
              <a:spcBef>
                <a:spcPts val="0"/>
              </a:spcBef>
              <a:spcAft>
                <a:spcPts val="0"/>
              </a:spcAft>
              <a:buNone/>
            </a:pPr>
            <a:r>
              <a:rPr lang="en-US" sz="1100" b="1">
                <a:latin typeface="Roboto"/>
                <a:ea typeface="Roboto"/>
                <a:cs typeface="Roboto"/>
                <a:sym typeface="Roboto"/>
              </a:rPr>
              <a:t>S2</a:t>
            </a:r>
            <a:r>
              <a:rPr lang="en-US" sz="1100">
                <a:latin typeface="Roboto"/>
                <a:ea typeface="Roboto"/>
                <a:cs typeface="Roboto"/>
                <a:sym typeface="Roboto"/>
              </a:rPr>
              <a:t> - Section 2</a:t>
            </a:r>
            <a:endParaRPr sz="1100">
              <a:latin typeface="Roboto"/>
              <a:ea typeface="Roboto"/>
              <a:cs typeface="Roboto"/>
              <a:sym typeface="Roboto"/>
            </a:endParaRPr>
          </a:p>
          <a:p>
            <a:pPr marL="0" lvl="0" indent="0" algn="l" rtl="0">
              <a:spcBef>
                <a:spcPts val="0"/>
              </a:spcBef>
              <a:spcAft>
                <a:spcPts val="0"/>
              </a:spcAft>
              <a:buNone/>
            </a:pPr>
            <a:r>
              <a:rPr lang="en-US" sz="1100" b="1">
                <a:latin typeface="Roboto"/>
                <a:ea typeface="Roboto"/>
                <a:cs typeface="Roboto"/>
                <a:sym typeface="Roboto"/>
              </a:rPr>
              <a:t>TXT</a:t>
            </a:r>
            <a:r>
              <a:rPr lang="en-US" sz="1100">
                <a:latin typeface="Roboto"/>
                <a:ea typeface="Roboto"/>
                <a:cs typeface="Roboto"/>
                <a:sym typeface="Roboto"/>
              </a:rPr>
              <a:t> - text part in Section 1</a:t>
            </a:r>
            <a:endParaRPr sz="1100">
              <a:latin typeface="Roboto"/>
              <a:ea typeface="Roboto"/>
              <a:cs typeface="Roboto"/>
              <a:sym typeface="Roboto"/>
            </a:endParaRPr>
          </a:p>
          <a:p>
            <a:pPr marL="0" lvl="0" indent="0" algn="l" rtl="0">
              <a:spcBef>
                <a:spcPts val="0"/>
              </a:spcBef>
              <a:spcAft>
                <a:spcPts val="0"/>
              </a:spcAft>
              <a:buNone/>
            </a:pPr>
            <a:r>
              <a:rPr lang="en-US" sz="1100" b="1">
                <a:latin typeface="Roboto"/>
                <a:ea typeface="Roboto"/>
                <a:cs typeface="Roboto"/>
                <a:sym typeface="Roboto"/>
              </a:rPr>
              <a:t>TBL</a:t>
            </a:r>
            <a:r>
              <a:rPr lang="en-US" sz="1100">
                <a:latin typeface="Roboto"/>
                <a:ea typeface="Roboto"/>
                <a:cs typeface="Roboto"/>
                <a:sym typeface="Roboto"/>
              </a:rPr>
              <a:t> - Table in section 1</a:t>
            </a:r>
            <a:endParaRPr sz="1100">
              <a:latin typeface="Roboto"/>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857"/>
        <p:cNvGrpSpPr/>
        <p:nvPr/>
      </p:nvGrpSpPr>
      <p:grpSpPr>
        <a:xfrm>
          <a:off x="0" y="0"/>
          <a:ext cx="0" cy="0"/>
          <a:chOff x="0" y="0"/>
          <a:chExt cx="0" cy="0"/>
        </a:xfrm>
      </p:grpSpPr>
      <p:sp>
        <p:nvSpPr>
          <p:cNvPr id="1858" name="Google Shape;1858;p92"/>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Graph RAG : Conceptual View | Retrieval</a:t>
            </a:r>
            <a:endParaRPr/>
          </a:p>
        </p:txBody>
      </p:sp>
      <p:sp>
        <p:nvSpPr>
          <p:cNvPr id="1859" name="Google Shape;1859;p92"/>
          <p:cNvSpPr/>
          <p:nvPr/>
        </p:nvSpPr>
        <p:spPr>
          <a:xfrm>
            <a:off x="2022875" y="1383775"/>
            <a:ext cx="656700" cy="593100"/>
          </a:xfrm>
          <a:prstGeom prst="ellipse">
            <a:avLst/>
          </a:prstGeom>
          <a:solidFill>
            <a:schemeClr val="lt1"/>
          </a:solidFill>
          <a:ln w="9525" cap="flat" cmpd="sng">
            <a:solidFill>
              <a:srgbClr val="0033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Roboto"/>
                <a:ea typeface="Roboto"/>
                <a:cs typeface="Roboto"/>
                <a:sym typeface="Roboto"/>
              </a:rPr>
              <a:t>D1</a:t>
            </a:r>
            <a:endParaRPr sz="1000">
              <a:latin typeface="Roboto"/>
              <a:ea typeface="Roboto"/>
              <a:cs typeface="Roboto"/>
              <a:sym typeface="Roboto"/>
            </a:endParaRPr>
          </a:p>
        </p:txBody>
      </p:sp>
      <p:sp>
        <p:nvSpPr>
          <p:cNvPr id="1860" name="Google Shape;1860;p92"/>
          <p:cNvSpPr/>
          <p:nvPr/>
        </p:nvSpPr>
        <p:spPr>
          <a:xfrm>
            <a:off x="1272800" y="2372150"/>
            <a:ext cx="656700" cy="593100"/>
          </a:xfrm>
          <a:prstGeom prst="ellipse">
            <a:avLst/>
          </a:prstGeom>
          <a:solidFill>
            <a:schemeClr val="lt1"/>
          </a:solidFill>
          <a:ln w="9525" cap="flat" cmpd="sng">
            <a:solidFill>
              <a:srgbClr val="0033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Roboto"/>
                <a:ea typeface="Roboto"/>
                <a:cs typeface="Roboto"/>
                <a:sym typeface="Roboto"/>
              </a:rPr>
              <a:t>S1</a:t>
            </a:r>
            <a:endParaRPr sz="1000">
              <a:latin typeface="Roboto"/>
              <a:ea typeface="Roboto"/>
              <a:cs typeface="Roboto"/>
              <a:sym typeface="Roboto"/>
            </a:endParaRPr>
          </a:p>
        </p:txBody>
      </p:sp>
      <p:sp>
        <p:nvSpPr>
          <p:cNvPr id="1861" name="Google Shape;1861;p92"/>
          <p:cNvSpPr/>
          <p:nvPr/>
        </p:nvSpPr>
        <p:spPr>
          <a:xfrm>
            <a:off x="712675" y="3380960"/>
            <a:ext cx="656700" cy="593100"/>
          </a:xfrm>
          <a:prstGeom prst="ellipse">
            <a:avLst/>
          </a:prstGeom>
          <a:solidFill>
            <a:schemeClr val="lt1"/>
          </a:solidFill>
          <a:ln w="9525" cap="flat" cmpd="sng">
            <a:solidFill>
              <a:srgbClr val="0033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Roboto"/>
                <a:ea typeface="Roboto"/>
                <a:cs typeface="Roboto"/>
                <a:sym typeface="Roboto"/>
              </a:rPr>
              <a:t>TXT</a:t>
            </a:r>
            <a:endParaRPr sz="1000">
              <a:latin typeface="Roboto"/>
              <a:ea typeface="Roboto"/>
              <a:cs typeface="Roboto"/>
              <a:sym typeface="Roboto"/>
            </a:endParaRPr>
          </a:p>
        </p:txBody>
      </p:sp>
      <p:sp>
        <p:nvSpPr>
          <p:cNvPr id="1862" name="Google Shape;1862;p92"/>
          <p:cNvSpPr/>
          <p:nvPr/>
        </p:nvSpPr>
        <p:spPr>
          <a:xfrm>
            <a:off x="1929500" y="3380960"/>
            <a:ext cx="656700" cy="593100"/>
          </a:xfrm>
          <a:prstGeom prst="ellipse">
            <a:avLst/>
          </a:prstGeom>
          <a:solidFill>
            <a:schemeClr val="lt1"/>
          </a:solidFill>
          <a:ln w="9525" cap="flat" cmpd="sng">
            <a:solidFill>
              <a:srgbClr val="0033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Roboto"/>
                <a:ea typeface="Roboto"/>
                <a:cs typeface="Roboto"/>
                <a:sym typeface="Roboto"/>
              </a:rPr>
              <a:t>TBL</a:t>
            </a:r>
            <a:endParaRPr sz="1000">
              <a:latin typeface="Roboto"/>
              <a:ea typeface="Roboto"/>
              <a:cs typeface="Roboto"/>
              <a:sym typeface="Roboto"/>
            </a:endParaRPr>
          </a:p>
        </p:txBody>
      </p:sp>
      <p:cxnSp>
        <p:nvCxnSpPr>
          <p:cNvPr id="1863" name="Google Shape;1863;p92"/>
          <p:cNvCxnSpPr>
            <a:stCxn id="1859" idx="4"/>
            <a:endCxn id="1860" idx="0"/>
          </p:cNvCxnSpPr>
          <p:nvPr/>
        </p:nvCxnSpPr>
        <p:spPr>
          <a:xfrm rot="5400000">
            <a:off x="1778525" y="1799575"/>
            <a:ext cx="395400" cy="750000"/>
          </a:xfrm>
          <a:prstGeom prst="bentConnector3">
            <a:avLst>
              <a:gd name="adj1" fmla="val 49984"/>
            </a:avLst>
          </a:prstGeom>
          <a:noFill/>
          <a:ln w="9525" cap="flat" cmpd="sng">
            <a:solidFill>
              <a:srgbClr val="CCCCCC"/>
            </a:solidFill>
            <a:prstDash val="solid"/>
            <a:round/>
            <a:headEnd type="none" w="med" len="med"/>
            <a:tailEnd type="none" w="med" len="med"/>
          </a:ln>
        </p:spPr>
      </p:cxnSp>
      <p:cxnSp>
        <p:nvCxnSpPr>
          <p:cNvPr id="1864" name="Google Shape;1864;p92"/>
          <p:cNvCxnSpPr>
            <a:stCxn id="1860" idx="4"/>
            <a:endCxn id="1861" idx="0"/>
          </p:cNvCxnSpPr>
          <p:nvPr/>
        </p:nvCxnSpPr>
        <p:spPr>
          <a:xfrm rot="5400000">
            <a:off x="1113200" y="2893100"/>
            <a:ext cx="415800" cy="560100"/>
          </a:xfrm>
          <a:prstGeom prst="bentConnector3">
            <a:avLst>
              <a:gd name="adj1" fmla="val 49989"/>
            </a:avLst>
          </a:prstGeom>
          <a:noFill/>
          <a:ln w="9525" cap="flat" cmpd="sng">
            <a:solidFill>
              <a:srgbClr val="CCCCCC"/>
            </a:solidFill>
            <a:prstDash val="solid"/>
            <a:round/>
            <a:headEnd type="none" w="med" len="med"/>
            <a:tailEnd type="none" w="med" len="med"/>
          </a:ln>
        </p:spPr>
      </p:cxnSp>
      <p:cxnSp>
        <p:nvCxnSpPr>
          <p:cNvPr id="1865" name="Google Shape;1865;p92"/>
          <p:cNvCxnSpPr>
            <a:stCxn id="1860" idx="4"/>
            <a:endCxn id="1862" idx="0"/>
          </p:cNvCxnSpPr>
          <p:nvPr/>
        </p:nvCxnSpPr>
        <p:spPr>
          <a:xfrm rot="-5400000" flipH="1">
            <a:off x="1721600" y="2844800"/>
            <a:ext cx="415800" cy="656700"/>
          </a:xfrm>
          <a:prstGeom prst="bentConnector3">
            <a:avLst>
              <a:gd name="adj1" fmla="val 49989"/>
            </a:avLst>
          </a:prstGeom>
          <a:noFill/>
          <a:ln w="9525" cap="flat" cmpd="sng">
            <a:solidFill>
              <a:srgbClr val="CCCCCC"/>
            </a:solidFill>
            <a:prstDash val="solid"/>
            <a:round/>
            <a:headEnd type="none" w="med" len="med"/>
            <a:tailEnd type="none" w="med" len="med"/>
          </a:ln>
        </p:spPr>
      </p:cxnSp>
      <p:sp>
        <p:nvSpPr>
          <p:cNvPr id="1866" name="Google Shape;1866;p92"/>
          <p:cNvSpPr/>
          <p:nvPr/>
        </p:nvSpPr>
        <p:spPr>
          <a:xfrm>
            <a:off x="2885000" y="2372150"/>
            <a:ext cx="656700" cy="593100"/>
          </a:xfrm>
          <a:prstGeom prst="ellipse">
            <a:avLst/>
          </a:prstGeom>
          <a:solidFill>
            <a:schemeClr val="lt1"/>
          </a:solidFill>
          <a:ln w="9525" cap="flat" cmpd="sng">
            <a:solidFill>
              <a:srgbClr val="0033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Roboto"/>
                <a:ea typeface="Roboto"/>
                <a:cs typeface="Roboto"/>
                <a:sym typeface="Roboto"/>
              </a:rPr>
              <a:t>S2</a:t>
            </a:r>
            <a:endParaRPr sz="1000">
              <a:latin typeface="Roboto"/>
              <a:ea typeface="Roboto"/>
              <a:cs typeface="Roboto"/>
              <a:sym typeface="Roboto"/>
            </a:endParaRPr>
          </a:p>
        </p:txBody>
      </p:sp>
      <p:cxnSp>
        <p:nvCxnSpPr>
          <p:cNvPr id="1867" name="Google Shape;1867;p92"/>
          <p:cNvCxnSpPr>
            <a:stCxn id="1859" idx="4"/>
            <a:endCxn id="1866" idx="0"/>
          </p:cNvCxnSpPr>
          <p:nvPr/>
        </p:nvCxnSpPr>
        <p:spPr>
          <a:xfrm rot="-5400000" flipH="1">
            <a:off x="2584625" y="1743475"/>
            <a:ext cx="395400" cy="862200"/>
          </a:xfrm>
          <a:prstGeom prst="bentConnector3">
            <a:avLst>
              <a:gd name="adj1" fmla="val 49984"/>
            </a:avLst>
          </a:prstGeom>
          <a:noFill/>
          <a:ln w="9525" cap="flat" cmpd="sng">
            <a:solidFill>
              <a:srgbClr val="CCCCCC"/>
            </a:solidFill>
            <a:prstDash val="solid"/>
            <a:round/>
            <a:headEnd type="none" w="med" len="med"/>
            <a:tailEnd type="none" w="med" len="med"/>
          </a:ln>
        </p:spPr>
      </p:cxnSp>
      <p:cxnSp>
        <p:nvCxnSpPr>
          <p:cNvPr id="1868" name="Google Shape;1868;p92"/>
          <p:cNvCxnSpPr>
            <a:stCxn id="1861" idx="4"/>
          </p:cNvCxnSpPr>
          <p:nvPr/>
        </p:nvCxnSpPr>
        <p:spPr>
          <a:xfrm flipH="1">
            <a:off x="1034125" y="3974060"/>
            <a:ext cx="6900" cy="1581300"/>
          </a:xfrm>
          <a:prstGeom prst="straightConnector1">
            <a:avLst/>
          </a:prstGeom>
          <a:noFill/>
          <a:ln w="9525" cap="flat" cmpd="sng">
            <a:solidFill>
              <a:srgbClr val="CCCCCC"/>
            </a:solidFill>
            <a:prstDash val="solid"/>
            <a:round/>
            <a:headEnd type="none" w="med" len="med"/>
            <a:tailEnd type="none" w="med" len="med"/>
          </a:ln>
        </p:spPr>
      </p:cxnSp>
      <p:sp>
        <p:nvSpPr>
          <p:cNvPr id="1869" name="Google Shape;1869;p92"/>
          <p:cNvSpPr/>
          <p:nvPr/>
        </p:nvSpPr>
        <p:spPr>
          <a:xfrm>
            <a:off x="1383775" y="4212125"/>
            <a:ext cx="1886100" cy="488100"/>
          </a:xfrm>
          <a:prstGeom prst="rect">
            <a:avLst/>
          </a:prstGeom>
          <a:solidFill>
            <a:srgbClr val="EBF1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900" b="1">
                <a:solidFill>
                  <a:schemeClr val="dk1"/>
                </a:solidFill>
                <a:latin typeface="Roboto"/>
                <a:ea typeface="Roboto"/>
                <a:cs typeface="Roboto"/>
                <a:sym typeface="Roboto"/>
              </a:rPr>
              <a:t>Categories of leave</a:t>
            </a:r>
            <a:endParaRPr sz="900" b="1">
              <a:solidFill>
                <a:schemeClr val="dk1"/>
              </a:solidFill>
              <a:latin typeface="Roboto"/>
              <a:ea typeface="Roboto"/>
              <a:cs typeface="Roboto"/>
              <a:sym typeface="Roboto"/>
            </a:endParaRPr>
          </a:p>
          <a:p>
            <a:pPr marL="0" lvl="0" indent="0" algn="l" rtl="0">
              <a:spcBef>
                <a:spcPts val="0"/>
              </a:spcBef>
              <a:spcAft>
                <a:spcPts val="0"/>
              </a:spcAft>
              <a:buNone/>
            </a:pPr>
            <a:r>
              <a:rPr lang="en-US" sz="900">
                <a:solidFill>
                  <a:schemeClr val="dk1"/>
                </a:solidFill>
                <a:latin typeface="Roboto"/>
                <a:ea typeface="Roboto"/>
                <a:cs typeface="Roboto"/>
                <a:sym typeface="Roboto"/>
              </a:rPr>
              <a:t>Leave of absence shall be classified as - </a:t>
            </a:r>
            <a:endParaRPr sz="900">
              <a:solidFill>
                <a:schemeClr val="dk1"/>
              </a:solidFill>
              <a:latin typeface="Roboto"/>
              <a:ea typeface="Roboto"/>
              <a:cs typeface="Roboto"/>
              <a:sym typeface="Roboto"/>
            </a:endParaRPr>
          </a:p>
          <a:p>
            <a:pPr marL="0" lvl="0" indent="0" algn="ctr" rtl="0">
              <a:spcBef>
                <a:spcPts val="0"/>
              </a:spcBef>
              <a:spcAft>
                <a:spcPts val="0"/>
              </a:spcAft>
              <a:buNone/>
            </a:pPr>
            <a:endParaRPr sz="600">
              <a:latin typeface="Roboto"/>
              <a:ea typeface="Roboto"/>
              <a:cs typeface="Roboto"/>
              <a:sym typeface="Roboto"/>
            </a:endParaRPr>
          </a:p>
        </p:txBody>
      </p:sp>
      <p:cxnSp>
        <p:nvCxnSpPr>
          <p:cNvPr id="1870" name="Google Shape;1870;p92"/>
          <p:cNvCxnSpPr>
            <a:endCxn id="1869" idx="1"/>
          </p:cNvCxnSpPr>
          <p:nvPr/>
        </p:nvCxnSpPr>
        <p:spPr>
          <a:xfrm>
            <a:off x="1094875" y="4455275"/>
            <a:ext cx="288900" cy="900"/>
          </a:xfrm>
          <a:prstGeom prst="straightConnector1">
            <a:avLst/>
          </a:prstGeom>
          <a:noFill/>
          <a:ln w="9525" cap="flat" cmpd="sng">
            <a:solidFill>
              <a:srgbClr val="CCCCCC"/>
            </a:solidFill>
            <a:prstDash val="solid"/>
            <a:round/>
            <a:headEnd type="none" w="med" len="med"/>
            <a:tailEnd type="none" w="med" len="med"/>
          </a:ln>
        </p:spPr>
      </p:cxnSp>
      <p:sp>
        <p:nvSpPr>
          <p:cNvPr id="1871" name="Google Shape;1871;p92"/>
          <p:cNvSpPr/>
          <p:nvPr/>
        </p:nvSpPr>
        <p:spPr>
          <a:xfrm>
            <a:off x="1383775" y="4896450"/>
            <a:ext cx="1886100" cy="488100"/>
          </a:xfrm>
          <a:prstGeom prst="rect">
            <a:avLst/>
          </a:prstGeom>
          <a:solidFill>
            <a:srgbClr val="EBF1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b="1">
                <a:solidFill>
                  <a:schemeClr val="dk1"/>
                </a:solidFill>
                <a:latin typeface="Roboto"/>
                <a:ea typeface="Roboto"/>
                <a:cs typeface="Roboto"/>
                <a:sym typeface="Roboto"/>
              </a:rPr>
              <a:t>[0.11,0.12,0.17,...]</a:t>
            </a:r>
            <a:endParaRPr sz="600">
              <a:latin typeface="Roboto"/>
              <a:ea typeface="Roboto"/>
              <a:cs typeface="Roboto"/>
              <a:sym typeface="Roboto"/>
            </a:endParaRPr>
          </a:p>
        </p:txBody>
      </p:sp>
      <p:cxnSp>
        <p:nvCxnSpPr>
          <p:cNvPr id="1872" name="Google Shape;1872;p92"/>
          <p:cNvCxnSpPr>
            <a:endCxn id="1871" idx="1"/>
          </p:cNvCxnSpPr>
          <p:nvPr/>
        </p:nvCxnSpPr>
        <p:spPr>
          <a:xfrm rot="10800000" flipH="1">
            <a:off x="1079575" y="5140500"/>
            <a:ext cx="304200" cy="14400"/>
          </a:xfrm>
          <a:prstGeom prst="straightConnector1">
            <a:avLst/>
          </a:prstGeom>
          <a:noFill/>
          <a:ln w="9525" cap="flat" cmpd="sng">
            <a:solidFill>
              <a:srgbClr val="CCCCCC"/>
            </a:solidFill>
            <a:prstDash val="solid"/>
            <a:round/>
            <a:headEnd type="none" w="med" len="med"/>
            <a:tailEnd type="none" w="med" len="med"/>
          </a:ln>
        </p:spPr>
      </p:cxnSp>
      <p:sp>
        <p:nvSpPr>
          <p:cNvPr id="1873" name="Google Shape;1873;p92"/>
          <p:cNvSpPr/>
          <p:nvPr/>
        </p:nvSpPr>
        <p:spPr>
          <a:xfrm>
            <a:off x="5376288" y="1383777"/>
            <a:ext cx="1439316" cy="407106"/>
          </a:xfrm>
          <a:prstGeom prst="flowChartDocument">
            <a:avLst/>
          </a:prstGeom>
          <a:solidFill>
            <a:srgbClr val="EBF1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F0000"/>
                </a:solidFill>
                <a:latin typeface="Roboto"/>
                <a:ea typeface="Roboto"/>
                <a:cs typeface="Roboto"/>
                <a:sym typeface="Roboto"/>
              </a:rPr>
              <a:t>What are the leave Policies?</a:t>
            </a:r>
            <a:endParaRPr sz="1000">
              <a:solidFill>
                <a:srgbClr val="FF0000"/>
              </a:solidFill>
              <a:latin typeface="Roboto"/>
              <a:ea typeface="Roboto"/>
              <a:cs typeface="Roboto"/>
              <a:sym typeface="Roboto"/>
            </a:endParaRPr>
          </a:p>
        </p:txBody>
      </p:sp>
      <p:sp>
        <p:nvSpPr>
          <p:cNvPr id="1874" name="Google Shape;1874;p92"/>
          <p:cNvSpPr/>
          <p:nvPr/>
        </p:nvSpPr>
        <p:spPr>
          <a:xfrm>
            <a:off x="5381200" y="2250525"/>
            <a:ext cx="1429500" cy="365100"/>
          </a:xfrm>
          <a:prstGeom prst="roundRect">
            <a:avLst>
              <a:gd name="adj" fmla="val 16667"/>
            </a:avLst>
          </a:prstGeom>
          <a:solidFill>
            <a:srgbClr val="0033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chemeClr val="lt1"/>
                </a:solidFill>
                <a:latin typeface="Roboto"/>
                <a:ea typeface="Roboto"/>
                <a:cs typeface="Roboto"/>
                <a:sym typeface="Roboto"/>
              </a:rPr>
              <a:t>Create Embeddings</a:t>
            </a:r>
            <a:endParaRPr sz="1000">
              <a:solidFill>
                <a:schemeClr val="lt1"/>
              </a:solidFill>
              <a:latin typeface="Roboto"/>
              <a:ea typeface="Roboto"/>
              <a:cs typeface="Roboto"/>
              <a:sym typeface="Roboto"/>
            </a:endParaRPr>
          </a:p>
        </p:txBody>
      </p:sp>
      <p:cxnSp>
        <p:nvCxnSpPr>
          <p:cNvPr id="1875" name="Google Shape;1875;p92"/>
          <p:cNvCxnSpPr>
            <a:stCxn id="1873" idx="2"/>
            <a:endCxn id="1874" idx="0"/>
          </p:cNvCxnSpPr>
          <p:nvPr/>
        </p:nvCxnSpPr>
        <p:spPr>
          <a:xfrm>
            <a:off x="6095946" y="1763969"/>
            <a:ext cx="0" cy="486600"/>
          </a:xfrm>
          <a:prstGeom prst="straightConnector1">
            <a:avLst/>
          </a:prstGeom>
          <a:noFill/>
          <a:ln w="9525" cap="flat" cmpd="sng">
            <a:solidFill>
              <a:srgbClr val="CCCCCC"/>
            </a:solidFill>
            <a:prstDash val="solid"/>
            <a:round/>
            <a:headEnd type="none" w="med" len="med"/>
            <a:tailEnd type="triangle" w="med" len="med"/>
          </a:ln>
        </p:spPr>
      </p:cxnSp>
      <p:sp>
        <p:nvSpPr>
          <p:cNvPr id="1876" name="Google Shape;1876;p92"/>
          <p:cNvSpPr/>
          <p:nvPr/>
        </p:nvSpPr>
        <p:spPr>
          <a:xfrm>
            <a:off x="5386100" y="3075275"/>
            <a:ext cx="1429500" cy="365100"/>
          </a:xfrm>
          <a:prstGeom prst="roundRect">
            <a:avLst>
              <a:gd name="adj" fmla="val 16667"/>
            </a:avLst>
          </a:prstGeom>
          <a:solidFill>
            <a:srgbClr val="0033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chemeClr val="lt1"/>
                </a:solidFill>
                <a:latin typeface="Roboto"/>
                <a:ea typeface="Roboto"/>
                <a:cs typeface="Roboto"/>
                <a:sym typeface="Roboto"/>
              </a:rPr>
              <a:t>Semantic Search</a:t>
            </a:r>
            <a:endParaRPr sz="1000">
              <a:solidFill>
                <a:schemeClr val="lt1"/>
              </a:solidFill>
              <a:latin typeface="Roboto"/>
              <a:ea typeface="Roboto"/>
              <a:cs typeface="Roboto"/>
              <a:sym typeface="Roboto"/>
            </a:endParaRPr>
          </a:p>
        </p:txBody>
      </p:sp>
      <p:cxnSp>
        <p:nvCxnSpPr>
          <p:cNvPr id="1877" name="Google Shape;1877;p92"/>
          <p:cNvCxnSpPr>
            <a:stCxn id="1874" idx="2"/>
            <a:endCxn id="1876" idx="0"/>
          </p:cNvCxnSpPr>
          <p:nvPr/>
        </p:nvCxnSpPr>
        <p:spPr>
          <a:xfrm>
            <a:off x="6095950" y="2615625"/>
            <a:ext cx="4800" cy="459600"/>
          </a:xfrm>
          <a:prstGeom prst="straightConnector1">
            <a:avLst/>
          </a:prstGeom>
          <a:noFill/>
          <a:ln w="9525" cap="flat" cmpd="sng">
            <a:solidFill>
              <a:srgbClr val="CCCCCC"/>
            </a:solidFill>
            <a:prstDash val="solid"/>
            <a:round/>
            <a:headEnd type="none" w="med" len="med"/>
            <a:tailEnd type="triangle" w="med" len="med"/>
          </a:ln>
        </p:spPr>
      </p:cxnSp>
      <p:cxnSp>
        <p:nvCxnSpPr>
          <p:cNvPr id="1878" name="Google Shape;1878;p92"/>
          <p:cNvCxnSpPr/>
          <p:nvPr/>
        </p:nvCxnSpPr>
        <p:spPr>
          <a:xfrm flipH="1">
            <a:off x="3314900" y="3440299"/>
            <a:ext cx="2071200" cy="1897200"/>
          </a:xfrm>
          <a:prstGeom prst="bentConnector3">
            <a:avLst>
              <a:gd name="adj1" fmla="val 50000"/>
            </a:avLst>
          </a:prstGeom>
          <a:noFill/>
          <a:ln w="9525" cap="flat" cmpd="sng">
            <a:solidFill>
              <a:srgbClr val="CCCCCC"/>
            </a:solidFill>
            <a:prstDash val="solid"/>
            <a:round/>
            <a:headEnd type="stealth" w="med" len="med"/>
            <a:tailEnd type="stealth" w="med" len="med"/>
          </a:ln>
        </p:spPr>
      </p:cxnSp>
      <p:sp>
        <p:nvSpPr>
          <p:cNvPr id="1879" name="Google Shape;1879;p92"/>
          <p:cNvSpPr/>
          <p:nvPr/>
        </p:nvSpPr>
        <p:spPr>
          <a:xfrm>
            <a:off x="5822608" y="3769322"/>
            <a:ext cx="560100" cy="442800"/>
          </a:xfrm>
          <a:prstGeom prst="ellipse">
            <a:avLst/>
          </a:prstGeom>
          <a:solidFill>
            <a:schemeClr val="lt1"/>
          </a:solidFill>
          <a:ln w="9525" cap="flat" cmpd="sng">
            <a:solidFill>
              <a:srgbClr val="0033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a:latin typeface="Roboto"/>
                <a:ea typeface="Roboto"/>
                <a:cs typeface="Roboto"/>
                <a:sym typeface="Roboto"/>
              </a:rPr>
              <a:t>TXT</a:t>
            </a:r>
            <a:endParaRPr sz="800">
              <a:latin typeface="Roboto"/>
              <a:ea typeface="Roboto"/>
              <a:cs typeface="Roboto"/>
              <a:sym typeface="Roboto"/>
            </a:endParaRPr>
          </a:p>
        </p:txBody>
      </p:sp>
      <p:sp>
        <p:nvSpPr>
          <p:cNvPr id="1880" name="Google Shape;1880;p92"/>
          <p:cNvSpPr/>
          <p:nvPr/>
        </p:nvSpPr>
        <p:spPr>
          <a:xfrm>
            <a:off x="5384171" y="4541075"/>
            <a:ext cx="1429500" cy="365100"/>
          </a:xfrm>
          <a:prstGeom prst="roundRect">
            <a:avLst>
              <a:gd name="adj" fmla="val 16667"/>
            </a:avLst>
          </a:prstGeom>
          <a:solidFill>
            <a:srgbClr val="0033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chemeClr val="lt1"/>
                </a:solidFill>
                <a:latin typeface="Roboto"/>
                <a:ea typeface="Roboto"/>
                <a:cs typeface="Roboto"/>
                <a:sym typeface="Roboto"/>
              </a:rPr>
              <a:t>Graph Search</a:t>
            </a:r>
            <a:endParaRPr sz="1000">
              <a:solidFill>
                <a:schemeClr val="lt1"/>
              </a:solidFill>
              <a:latin typeface="Roboto"/>
              <a:ea typeface="Roboto"/>
              <a:cs typeface="Roboto"/>
              <a:sym typeface="Roboto"/>
            </a:endParaRPr>
          </a:p>
        </p:txBody>
      </p:sp>
      <p:cxnSp>
        <p:nvCxnSpPr>
          <p:cNvPr id="1881" name="Google Shape;1881;p92"/>
          <p:cNvCxnSpPr>
            <a:endCxn id="1880" idx="1"/>
          </p:cNvCxnSpPr>
          <p:nvPr/>
        </p:nvCxnSpPr>
        <p:spPr>
          <a:xfrm rot="10800000" flipH="1">
            <a:off x="4073771" y="4723625"/>
            <a:ext cx="1310400" cy="5400"/>
          </a:xfrm>
          <a:prstGeom prst="straightConnector1">
            <a:avLst/>
          </a:prstGeom>
          <a:noFill/>
          <a:ln w="9525" cap="flat" cmpd="sng">
            <a:solidFill>
              <a:srgbClr val="CCCCCC"/>
            </a:solidFill>
            <a:prstDash val="solid"/>
            <a:round/>
            <a:headEnd type="stealth" w="med" len="med"/>
            <a:tailEnd type="triangle" w="med" len="med"/>
          </a:ln>
        </p:spPr>
      </p:cxnSp>
      <p:sp>
        <p:nvSpPr>
          <p:cNvPr id="1882" name="Google Shape;1882;p92"/>
          <p:cNvSpPr/>
          <p:nvPr/>
        </p:nvSpPr>
        <p:spPr>
          <a:xfrm>
            <a:off x="5758183" y="5337497"/>
            <a:ext cx="560100" cy="4428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a:solidFill>
                  <a:schemeClr val="accent2"/>
                </a:solidFill>
                <a:latin typeface="Roboto"/>
                <a:ea typeface="Roboto"/>
                <a:cs typeface="Roboto"/>
                <a:sym typeface="Roboto"/>
              </a:rPr>
              <a:t>S1</a:t>
            </a:r>
            <a:endParaRPr sz="800">
              <a:solidFill>
                <a:schemeClr val="accent2"/>
              </a:solidFill>
              <a:latin typeface="Roboto"/>
              <a:ea typeface="Roboto"/>
              <a:cs typeface="Roboto"/>
              <a:sym typeface="Roboto"/>
            </a:endParaRPr>
          </a:p>
        </p:txBody>
      </p:sp>
      <p:sp>
        <p:nvSpPr>
          <p:cNvPr id="1883" name="Google Shape;1883;p92"/>
          <p:cNvSpPr/>
          <p:nvPr/>
        </p:nvSpPr>
        <p:spPr>
          <a:xfrm>
            <a:off x="5405933" y="6029147"/>
            <a:ext cx="560100" cy="4428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a:solidFill>
                  <a:schemeClr val="accent2"/>
                </a:solidFill>
                <a:latin typeface="Roboto"/>
                <a:ea typeface="Roboto"/>
                <a:cs typeface="Roboto"/>
                <a:sym typeface="Roboto"/>
              </a:rPr>
              <a:t>TXT</a:t>
            </a:r>
            <a:endParaRPr sz="800">
              <a:solidFill>
                <a:schemeClr val="accent2"/>
              </a:solidFill>
              <a:latin typeface="Roboto"/>
              <a:ea typeface="Roboto"/>
              <a:cs typeface="Roboto"/>
              <a:sym typeface="Roboto"/>
            </a:endParaRPr>
          </a:p>
        </p:txBody>
      </p:sp>
      <p:sp>
        <p:nvSpPr>
          <p:cNvPr id="1884" name="Google Shape;1884;p92"/>
          <p:cNvSpPr/>
          <p:nvPr/>
        </p:nvSpPr>
        <p:spPr>
          <a:xfrm>
            <a:off x="5235825" y="5195550"/>
            <a:ext cx="1718400" cy="1368600"/>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85" name="Google Shape;1885;p92"/>
          <p:cNvSpPr/>
          <p:nvPr/>
        </p:nvSpPr>
        <p:spPr>
          <a:xfrm>
            <a:off x="6318283" y="5938247"/>
            <a:ext cx="560100" cy="4428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a:solidFill>
                  <a:schemeClr val="accent2"/>
                </a:solidFill>
                <a:latin typeface="Roboto"/>
                <a:ea typeface="Roboto"/>
                <a:cs typeface="Roboto"/>
                <a:sym typeface="Roboto"/>
              </a:rPr>
              <a:t>TBL</a:t>
            </a:r>
            <a:endParaRPr sz="800">
              <a:solidFill>
                <a:schemeClr val="accent2"/>
              </a:solidFill>
              <a:latin typeface="Roboto"/>
              <a:ea typeface="Roboto"/>
              <a:cs typeface="Roboto"/>
              <a:sym typeface="Roboto"/>
            </a:endParaRPr>
          </a:p>
        </p:txBody>
      </p:sp>
      <p:sp>
        <p:nvSpPr>
          <p:cNvPr id="1886" name="Google Shape;1886;p92"/>
          <p:cNvSpPr/>
          <p:nvPr/>
        </p:nvSpPr>
        <p:spPr>
          <a:xfrm>
            <a:off x="8402031" y="2055765"/>
            <a:ext cx="1661700" cy="316500"/>
          </a:xfrm>
          <a:prstGeom prst="roundRect">
            <a:avLst>
              <a:gd name="adj" fmla="val 16667"/>
            </a:avLst>
          </a:prstGeom>
          <a:solidFill>
            <a:srgbClr val="0033A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000">
                <a:solidFill>
                  <a:schemeClr val="lt1"/>
                </a:solidFill>
                <a:latin typeface="Roboto"/>
                <a:ea typeface="Roboto"/>
                <a:cs typeface="Roboto"/>
                <a:sym typeface="Roboto"/>
              </a:rPr>
              <a:t>Create Prompt</a:t>
            </a:r>
            <a:endParaRPr sz="1000">
              <a:solidFill>
                <a:schemeClr val="lt1"/>
              </a:solidFill>
              <a:latin typeface="Roboto"/>
              <a:ea typeface="Roboto"/>
              <a:cs typeface="Roboto"/>
              <a:sym typeface="Roboto"/>
            </a:endParaRPr>
          </a:p>
        </p:txBody>
      </p:sp>
      <p:cxnSp>
        <p:nvCxnSpPr>
          <p:cNvPr id="1887" name="Google Shape;1887;p92"/>
          <p:cNvCxnSpPr>
            <a:stCxn id="1873" idx="3"/>
            <a:endCxn id="1886" idx="1"/>
          </p:cNvCxnSpPr>
          <p:nvPr/>
        </p:nvCxnSpPr>
        <p:spPr>
          <a:xfrm>
            <a:off x="6815604" y="1587330"/>
            <a:ext cx="1586400" cy="626700"/>
          </a:xfrm>
          <a:prstGeom prst="bentConnector3">
            <a:avLst>
              <a:gd name="adj1" fmla="val 54137"/>
            </a:avLst>
          </a:prstGeom>
          <a:noFill/>
          <a:ln w="9525" cap="flat" cmpd="sng">
            <a:solidFill>
              <a:srgbClr val="CCCCCC"/>
            </a:solidFill>
            <a:prstDash val="solid"/>
            <a:round/>
            <a:headEnd type="none" w="med" len="med"/>
            <a:tailEnd type="stealth" w="med" len="med"/>
          </a:ln>
        </p:spPr>
      </p:cxnSp>
      <p:cxnSp>
        <p:nvCxnSpPr>
          <p:cNvPr id="1888" name="Google Shape;1888;p92"/>
          <p:cNvCxnSpPr>
            <a:stCxn id="1884" idx="3"/>
            <a:endCxn id="1886" idx="1"/>
          </p:cNvCxnSpPr>
          <p:nvPr/>
        </p:nvCxnSpPr>
        <p:spPr>
          <a:xfrm rot="10800000" flipH="1">
            <a:off x="6954225" y="2214150"/>
            <a:ext cx="1447800" cy="3665700"/>
          </a:xfrm>
          <a:prstGeom prst="bentConnector3">
            <a:avLst>
              <a:gd name="adj1" fmla="val 50000"/>
            </a:avLst>
          </a:prstGeom>
          <a:noFill/>
          <a:ln w="9525" cap="flat" cmpd="sng">
            <a:solidFill>
              <a:srgbClr val="CCCCCC"/>
            </a:solidFill>
            <a:prstDash val="solid"/>
            <a:round/>
            <a:headEnd type="none" w="med" len="med"/>
            <a:tailEnd type="none" w="med" len="med"/>
          </a:ln>
        </p:spPr>
      </p:cxnSp>
      <p:sp>
        <p:nvSpPr>
          <p:cNvPr id="1889" name="Google Shape;1889;p92"/>
          <p:cNvSpPr/>
          <p:nvPr/>
        </p:nvSpPr>
        <p:spPr>
          <a:xfrm>
            <a:off x="8342625" y="2969050"/>
            <a:ext cx="1780500" cy="1731300"/>
          </a:xfrm>
          <a:prstGeom prst="rect">
            <a:avLst/>
          </a:prstGeom>
          <a:solidFill>
            <a:schemeClr val="lt1"/>
          </a:solidFill>
          <a:ln w="9525" cap="flat" cmpd="sng">
            <a:solidFill>
              <a:srgbClr val="CFE2F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900">
                <a:latin typeface="Roboto"/>
                <a:ea typeface="Roboto"/>
                <a:cs typeface="Roboto"/>
                <a:sym typeface="Roboto"/>
              </a:rPr>
              <a:t>You are a helpful chatbot. Answer based on provided context</a:t>
            </a:r>
            <a:endParaRPr sz="900">
              <a:latin typeface="Roboto"/>
              <a:ea typeface="Roboto"/>
              <a:cs typeface="Roboto"/>
              <a:sym typeface="Roboto"/>
            </a:endParaRPr>
          </a:p>
          <a:p>
            <a:pPr marL="0" lvl="0" indent="0" algn="l" rtl="0">
              <a:spcBef>
                <a:spcPts val="0"/>
              </a:spcBef>
              <a:spcAft>
                <a:spcPts val="0"/>
              </a:spcAft>
              <a:buNone/>
            </a:pPr>
            <a:endParaRPr sz="900">
              <a:latin typeface="Roboto"/>
              <a:ea typeface="Roboto"/>
              <a:cs typeface="Roboto"/>
              <a:sym typeface="Roboto"/>
            </a:endParaRPr>
          </a:p>
          <a:p>
            <a:pPr marL="0" lvl="0" indent="0" algn="l" rtl="0">
              <a:spcBef>
                <a:spcPts val="0"/>
              </a:spcBef>
              <a:spcAft>
                <a:spcPts val="0"/>
              </a:spcAft>
              <a:buNone/>
            </a:pPr>
            <a:r>
              <a:rPr lang="en-US" sz="900">
                <a:latin typeface="Roboto"/>
                <a:ea typeface="Roboto"/>
                <a:cs typeface="Roboto"/>
                <a:sym typeface="Roboto"/>
              </a:rPr>
              <a:t>question: </a:t>
            </a:r>
            <a:r>
              <a:rPr lang="en-US" sz="900">
                <a:solidFill>
                  <a:schemeClr val="dk1"/>
                </a:solidFill>
                <a:latin typeface="Roboto"/>
                <a:ea typeface="Roboto"/>
                <a:cs typeface="Roboto"/>
                <a:sym typeface="Roboto"/>
              </a:rPr>
              <a:t>What are the leave Policies?</a:t>
            </a:r>
            <a:endParaRPr sz="900">
              <a:solidFill>
                <a:schemeClr val="dk1"/>
              </a:solidFill>
              <a:latin typeface="Roboto"/>
              <a:ea typeface="Roboto"/>
              <a:cs typeface="Roboto"/>
              <a:sym typeface="Roboto"/>
            </a:endParaRPr>
          </a:p>
          <a:p>
            <a:pPr marL="0" lvl="0" indent="0" algn="l" rtl="0">
              <a:spcBef>
                <a:spcPts val="0"/>
              </a:spcBef>
              <a:spcAft>
                <a:spcPts val="0"/>
              </a:spcAft>
              <a:buNone/>
            </a:pPr>
            <a:endParaRPr sz="900">
              <a:solidFill>
                <a:schemeClr val="dk1"/>
              </a:solidFill>
              <a:latin typeface="Roboto"/>
              <a:ea typeface="Roboto"/>
              <a:cs typeface="Roboto"/>
              <a:sym typeface="Roboto"/>
            </a:endParaRPr>
          </a:p>
          <a:p>
            <a:pPr marL="0" lvl="0" indent="0" algn="l" rtl="0">
              <a:spcBef>
                <a:spcPts val="0"/>
              </a:spcBef>
              <a:spcAft>
                <a:spcPts val="0"/>
              </a:spcAft>
              <a:buNone/>
            </a:pPr>
            <a:r>
              <a:rPr lang="en-US" sz="900">
                <a:solidFill>
                  <a:schemeClr val="dk1"/>
                </a:solidFill>
                <a:latin typeface="Roboto"/>
                <a:ea typeface="Roboto"/>
                <a:cs typeface="Roboto"/>
                <a:sym typeface="Roboto"/>
              </a:rPr>
              <a:t>context :</a:t>
            </a:r>
            <a:endParaRPr sz="900">
              <a:solidFill>
                <a:schemeClr val="dk1"/>
              </a:solidFill>
              <a:latin typeface="Roboto"/>
              <a:ea typeface="Roboto"/>
              <a:cs typeface="Roboto"/>
              <a:sym typeface="Roboto"/>
            </a:endParaRPr>
          </a:p>
          <a:p>
            <a:pPr marL="0" lvl="0" indent="0" algn="l" rtl="0">
              <a:spcBef>
                <a:spcPts val="0"/>
              </a:spcBef>
              <a:spcAft>
                <a:spcPts val="0"/>
              </a:spcAft>
              <a:buNone/>
            </a:pPr>
            <a:r>
              <a:rPr lang="en-US" sz="900">
                <a:solidFill>
                  <a:schemeClr val="dk1"/>
                </a:solidFill>
                <a:latin typeface="Roboto"/>
                <a:ea typeface="Roboto"/>
                <a:cs typeface="Roboto"/>
                <a:sym typeface="Roboto"/>
              </a:rPr>
              <a:t>S1 - Content of S1</a:t>
            </a:r>
            <a:endParaRPr sz="900">
              <a:solidFill>
                <a:schemeClr val="dk1"/>
              </a:solidFill>
              <a:latin typeface="Roboto"/>
              <a:ea typeface="Roboto"/>
              <a:cs typeface="Roboto"/>
              <a:sym typeface="Roboto"/>
            </a:endParaRPr>
          </a:p>
          <a:p>
            <a:pPr marL="0" lvl="0" indent="0" algn="l" rtl="0">
              <a:spcBef>
                <a:spcPts val="0"/>
              </a:spcBef>
              <a:spcAft>
                <a:spcPts val="0"/>
              </a:spcAft>
              <a:buNone/>
            </a:pPr>
            <a:r>
              <a:rPr lang="en-US" sz="900">
                <a:solidFill>
                  <a:schemeClr val="dk1"/>
                </a:solidFill>
                <a:latin typeface="Roboto"/>
                <a:ea typeface="Roboto"/>
                <a:cs typeface="Roboto"/>
                <a:sym typeface="Roboto"/>
              </a:rPr>
              <a:t>TXT - Content of TXT</a:t>
            </a:r>
            <a:endParaRPr sz="900">
              <a:solidFill>
                <a:schemeClr val="dk1"/>
              </a:solidFill>
              <a:latin typeface="Roboto"/>
              <a:ea typeface="Roboto"/>
              <a:cs typeface="Roboto"/>
              <a:sym typeface="Roboto"/>
            </a:endParaRPr>
          </a:p>
          <a:p>
            <a:pPr marL="0" lvl="0" indent="0" algn="l" rtl="0">
              <a:spcBef>
                <a:spcPts val="0"/>
              </a:spcBef>
              <a:spcAft>
                <a:spcPts val="0"/>
              </a:spcAft>
              <a:buNone/>
            </a:pPr>
            <a:r>
              <a:rPr lang="en-US" sz="900">
                <a:solidFill>
                  <a:schemeClr val="dk1"/>
                </a:solidFill>
                <a:latin typeface="Roboto"/>
                <a:ea typeface="Roboto"/>
                <a:cs typeface="Roboto"/>
                <a:sym typeface="Roboto"/>
              </a:rPr>
              <a:t>TBL - Content of TBL</a:t>
            </a:r>
            <a:endParaRPr sz="900">
              <a:solidFill>
                <a:schemeClr val="dk1"/>
              </a:solidFill>
              <a:latin typeface="Roboto"/>
              <a:ea typeface="Roboto"/>
              <a:cs typeface="Roboto"/>
              <a:sym typeface="Roboto"/>
            </a:endParaRPr>
          </a:p>
          <a:p>
            <a:pPr marL="0" lvl="0" indent="0" algn="l" rtl="0">
              <a:spcBef>
                <a:spcPts val="0"/>
              </a:spcBef>
              <a:spcAft>
                <a:spcPts val="0"/>
              </a:spcAft>
              <a:buNone/>
            </a:pPr>
            <a:endParaRPr sz="700">
              <a:latin typeface="Roboto"/>
              <a:ea typeface="Roboto"/>
              <a:cs typeface="Roboto"/>
              <a:sym typeface="Roboto"/>
            </a:endParaRPr>
          </a:p>
        </p:txBody>
      </p:sp>
      <p:cxnSp>
        <p:nvCxnSpPr>
          <p:cNvPr id="1890" name="Google Shape;1890;p92"/>
          <p:cNvCxnSpPr>
            <a:stCxn id="1886" idx="2"/>
            <a:endCxn id="1889" idx="0"/>
          </p:cNvCxnSpPr>
          <p:nvPr/>
        </p:nvCxnSpPr>
        <p:spPr>
          <a:xfrm rot="-5400000" flipH="1">
            <a:off x="8934831" y="2670315"/>
            <a:ext cx="596700" cy="600"/>
          </a:xfrm>
          <a:prstGeom prst="bentConnector3">
            <a:avLst>
              <a:gd name="adj1" fmla="val 50007"/>
            </a:avLst>
          </a:prstGeom>
          <a:noFill/>
          <a:ln w="9525" cap="flat" cmpd="sng">
            <a:solidFill>
              <a:srgbClr val="CCCCCC"/>
            </a:solidFill>
            <a:prstDash val="solid"/>
            <a:round/>
            <a:headEnd type="none" w="med" len="med"/>
            <a:tailEnd type="none" w="med" len="med"/>
          </a:ln>
        </p:spPr>
      </p:cxnSp>
      <p:sp>
        <p:nvSpPr>
          <p:cNvPr id="1891" name="Google Shape;1891;p92"/>
          <p:cNvSpPr/>
          <p:nvPr/>
        </p:nvSpPr>
        <p:spPr>
          <a:xfrm>
            <a:off x="8596057" y="5185478"/>
            <a:ext cx="1266000" cy="369300"/>
          </a:xfrm>
          <a:prstGeom prst="flowChartAlternateProcess">
            <a:avLst/>
          </a:prstGeom>
          <a:solidFill>
            <a:srgbClr val="0033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chemeClr val="lt1"/>
                </a:solidFill>
                <a:latin typeface="Roboto"/>
                <a:ea typeface="Roboto"/>
                <a:cs typeface="Roboto"/>
                <a:sym typeface="Roboto"/>
              </a:rPr>
              <a:t>Generate Response</a:t>
            </a:r>
            <a:endParaRPr sz="1000">
              <a:solidFill>
                <a:schemeClr val="lt1"/>
              </a:solidFill>
              <a:latin typeface="Roboto"/>
              <a:ea typeface="Roboto"/>
              <a:cs typeface="Roboto"/>
              <a:sym typeface="Roboto"/>
            </a:endParaRPr>
          </a:p>
        </p:txBody>
      </p:sp>
      <p:pic>
        <p:nvPicPr>
          <p:cNvPr id="1892" name="Google Shape;1892;p92" descr="File:Google Gemini icon 2025.svg - Wikimedia Commons"/>
          <p:cNvPicPr preferRelativeResize="0"/>
          <p:nvPr/>
        </p:nvPicPr>
        <p:blipFill>
          <a:blip r:embed="rId3">
            <a:alphaModFix/>
          </a:blip>
          <a:stretch>
            <a:fillRect/>
          </a:stretch>
        </p:blipFill>
        <p:spPr>
          <a:xfrm>
            <a:off x="9487925" y="5208129"/>
            <a:ext cx="324000" cy="324000"/>
          </a:xfrm>
          <a:prstGeom prst="rect">
            <a:avLst/>
          </a:prstGeom>
          <a:noFill/>
          <a:ln>
            <a:noFill/>
          </a:ln>
        </p:spPr>
      </p:pic>
      <p:cxnSp>
        <p:nvCxnSpPr>
          <p:cNvPr id="1893" name="Google Shape;1893;p92"/>
          <p:cNvCxnSpPr>
            <a:stCxn id="1889" idx="2"/>
            <a:endCxn id="1891" idx="0"/>
          </p:cNvCxnSpPr>
          <p:nvPr/>
        </p:nvCxnSpPr>
        <p:spPr>
          <a:xfrm flipH="1">
            <a:off x="9228975" y="4700350"/>
            <a:ext cx="3900" cy="485100"/>
          </a:xfrm>
          <a:prstGeom prst="straightConnector1">
            <a:avLst/>
          </a:prstGeom>
          <a:noFill/>
          <a:ln w="9525" cap="flat" cmpd="sng">
            <a:solidFill>
              <a:srgbClr val="CCCCCC"/>
            </a:solidFill>
            <a:prstDash val="solid"/>
            <a:round/>
            <a:headEnd type="none" w="med" len="med"/>
            <a:tailEnd type="triangle" w="med" len="med"/>
          </a:ln>
        </p:spPr>
      </p:cxnSp>
      <p:cxnSp>
        <p:nvCxnSpPr>
          <p:cNvPr id="1894" name="Google Shape;1894;p92"/>
          <p:cNvCxnSpPr>
            <a:stCxn id="1876" idx="2"/>
            <a:endCxn id="1879" idx="0"/>
          </p:cNvCxnSpPr>
          <p:nvPr/>
        </p:nvCxnSpPr>
        <p:spPr>
          <a:xfrm>
            <a:off x="6100850" y="3440375"/>
            <a:ext cx="1800" cy="328800"/>
          </a:xfrm>
          <a:prstGeom prst="straightConnector1">
            <a:avLst/>
          </a:prstGeom>
          <a:noFill/>
          <a:ln w="9525" cap="flat" cmpd="sng">
            <a:solidFill>
              <a:srgbClr val="CCCCCC"/>
            </a:solidFill>
            <a:prstDash val="solid"/>
            <a:round/>
            <a:headEnd type="none" w="med" len="med"/>
            <a:tailEnd type="triangle" w="med" len="med"/>
          </a:ln>
        </p:spPr>
      </p:cxnSp>
      <p:cxnSp>
        <p:nvCxnSpPr>
          <p:cNvPr id="1895" name="Google Shape;1895;p92"/>
          <p:cNvCxnSpPr>
            <a:stCxn id="1879" idx="4"/>
            <a:endCxn id="1880" idx="0"/>
          </p:cNvCxnSpPr>
          <p:nvPr/>
        </p:nvCxnSpPr>
        <p:spPr>
          <a:xfrm flipH="1">
            <a:off x="6099058" y="4212122"/>
            <a:ext cx="3600" cy="329100"/>
          </a:xfrm>
          <a:prstGeom prst="straightConnector1">
            <a:avLst/>
          </a:prstGeom>
          <a:noFill/>
          <a:ln w="9525" cap="flat" cmpd="sng">
            <a:solidFill>
              <a:srgbClr val="CCCCCC"/>
            </a:solidFill>
            <a:prstDash val="solid"/>
            <a:round/>
            <a:headEnd type="none" w="med" len="med"/>
            <a:tailEnd type="triangle" w="med" len="med"/>
          </a:ln>
        </p:spPr>
      </p:cxnSp>
      <p:cxnSp>
        <p:nvCxnSpPr>
          <p:cNvPr id="1896" name="Google Shape;1896;p92"/>
          <p:cNvCxnSpPr>
            <a:stCxn id="1880" idx="2"/>
            <a:endCxn id="1884" idx="0"/>
          </p:cNvCxnSpPr>
          <p:nvPr/>
        </p:nvCxnSpPr>
        <p:spPr>
          <a:xfrm flipH="1">
            <a:off x="6095021" y="4906175"/>
            <a:ext cx="3900" cy="289500"/>
          </a:xfrm>
          <a:prstGeom prst="straightConnector1">
            <a:avLst/>
          </a:prstGeom>
          <a:noFill/>
          <a:ln w="9525" cap="flat" cmpd="sng">
            <a:solidFill>
              <a:srgbClr val="CCCCCC"/>
            </a:solidFill>
            <a:prstDash val="solid"/>
            <a:round/>
            <a:headEnd type="none" w="med" len="med"/>
            <a:tailEnd type="triangle" w="med" len="med"/>
          </a:ln>
        </p:spPr>
      </p:cxnSp>
      <p:sp>
        <p:nvSpPr>
          <p:cNvPr id="1897" name="Google Shape;1897;p92"/>
          <p:cNvSpPr/>
          <p:nvPr/>
        </p:nvSpPr>
        <p:spPr>
          <a:xfrm>
            <a:off x="554750" y="1191975"/>
            <a:ext cx="3519000" cy="4566300"/>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98" name="Google Shape;1898;p92"/>
          <p:cNvSpPr/>
          <p:nvPr/>
        </p:nvSpPr>
        <p:spPr>
          <a:xfrm>
            <a:off x="548125" y="5824825"/>
            <a:ext cx="3519000" cy="756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100" b="1">
                <a:latin typeface="Roboto"/>
                <a:ea typeface="Roboto"/>
                <a:cs typeface="Roboto"/>
                <a:sym typeface="Roboto"/>
              </a:rPr>
              <a:t>S1</a:t>
            </a:r>
            <a:r>
              <a:rPr lang="en-US" sz="1100">
                <a:latin typeface="Roboto"/>
                <a:ea typeface="Roboto"/>
                <a:cs typeface="Roboto"/>
                <a:sym typeface="Roboto"/>
              </a:rPr>
              <a:t> - Section 1</a:t>
            </a:r>
            <a:endParaRPr sz="1100">
              <a:latin typeface="Roboto"/>
              <a:ea typeface="Roboto"/>
              <a:cs typeface="Roboto"/>
              <a:sym typeface="Roboto"/>
            </a:endParaRPr>
          </a:p>
          <a:p>
            <a:pPr marL="0" lvl="0" indent="0" algn="l" rtl="0">
              <a:spcBef>
                <a:spcPts val="0"/>
              </a:spcBef>
              <a:spcAft>
                <a:spcPts val="0"/>
              </a:spcAft>
              <a:buNone/>
            </a:pPr>
            <a:r>
              <a:rPr lang="en-US" sz="1100" b="1">
                <a:latin typeface="Roboto"/>
                <a:ea typeface="Roboto"/>
                <a:cs typeface="Roboto"/>
                <a:sym typeface="Roboto"/>
              </a:rPr>
              <a:t>S2</a:t>
            </a:r>
            <a:r>
              <a:rPr lang="en-US" sz="1100">
                <a:latin typeface="Roboto"/>
                <a:ea typeface="Roboto"/>
                <a:cs typeface="Roboto"/>
                <a:sym typeface="Roboto"/>
              </a:rPr>
              <a:t> - Section 2</a:t>
            </a:r>
            <a:endParaRPr sz="1100">
              <a:latin typeface="Roboto"/>
              <a:ea typeface="Roboto"/>
              <a:cs typeface="Roboto"/>
              <a:sym typeface="Roboto"/>
            </a:endParaRPr>
          </a:p>
          <a:p>
            <a:pPr marL="0" lvl="0" indent="0" algn="l" rtl="0">
              <a:spcBef>
                <a:spcPts val="0"/>
              </a:spcBef>
              <a:spcAft>
                <a:spcPts val="0"/>
              </a:spcAft>
              <a:buNone/>
            </a:pPr>
            <a:r>
              <a:rPr lang="en-US" sz="1100" b="1">
                <a:latin typeface="Roboto"/>
                <a:ea typeface="Roboto"/>
                <a:cs typeface="Roboto"/>
                <a:sym typeface="Roboto"/>
              </a:rPr>
              <a:t>TXT</a:t>
            </a:r>
            <a:r>
              <a:rPr lang="en-US" sz="1100">
                <a:latin typeface="Roboto"/>
                <a:ea typeface="Roboto"/>
                <a:cs typeface="Roboto"/>
                <a:sym typeface="Roboto"/>
              </a:rPr>
              <a:t> - text part in Section 1</a:t>
            </a:r>
            <a:endParaRPr sz="1100">
              <a:latin typeface="Roboto"/>
              <a:ea typeface="Roboto"/>
              <a:cs typeface="Roboto"/>
              <a:sym typeface="Roboto"/>
            </a:endParaRPr>
          </a:p>
          <a:p>
            <a:pPr marL="0" lvl="0" indent="0" algn="l" rtl="0">
              <a:spcBef>
                <a:spcPts val="0"/>
              </a:spcBef>
              <a:spcAft>
                <a:spcPts val="0"/>
              </a:spcAft>
              <a:buNone/>
            </a:pPr>
            <a:r>
              <a:rPr lang="en-US" sz="1100" b="1">
                <a:latin typeface="Roboto"/>
                <a:ea typeface="Roboto"/>
                <a:cs typeface="Roboto"/>
                <a:sym typeface="Roboto"/>
              </a:rPr>
              <a:t>TBL</a:t>
            </a:r>
            <a:r>
              <a:rPr lang="en-US" sz="1100">
                <a:latin typeface="Roboto"/>
                <a:ea typeface="Roboto"/>
                <a:cs typeface="Roboto"/>
                <a:sym typeface="Roboto"/>
              </a:rPr>
              <a:t> - Table in section 1</a:t>
            </a:r>
            <a:endParaRPr sz="1100">
              <a:latin typeface="Roboto"/>
              <a:ea typeface="Roboto"/>
              <a:cs typeface="Roboto"/>
              <a:sym typeface="Robot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sp>
        <p:nvSpPr>
          <p:cNvPr id="1903" name="Google Shape;1903;p93"/>
          <p:cNvSpPr txBox="1">
            <a:spLocks noGrp="1"/>
          </p:cNvSpPr>
          <p:nvPr>
            <p:ph type="body" idx="1"/>
          </p:nvPr>
        </p:nvSpPr>
        <p:spPr>
          <a:xfrm>
            <a:off x="6844799" y="3795200"/>
            <a:ext cx="5002500" cy="206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US" sz="4000">
                <a:solidFill>
                  <a:srgbClr val="000000"/>
                </a:solidFill>
              </a:rPr>
              <a:t>Knowledge To Data</a:t>
            </a:r>
            <a:endParaRPr sz="2400"/>
          </a:p>
        </p:txBody>
      </p:sp>
      <p:pic>
        <p:nvPicPr>
          <p:cNvPr id="1904" name="Google Shape;1904;p93"/>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1905" name="Google Shape;1905;p93"/>
          <p:cNvSpPr txBox="1"/>
          <p:nvPr/>
        </p:nvSpPr>
        <p:spPr>
          <a:xfrm>
            <a:off x="6975075" y="5432000"/>
            <a:ext cx="1839000" cy="4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4" action="ppaction://hlinksldjump"/>
              </a:rPr>
              <a:t>&gt; Return To Catalog</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909"/>
        <p:cNvGrpSpPr/>
        <p:nvPr/>
      </p:nvGrpSpPr>
      <p:grpSpPr>
        <a:xfrm>
          <a:off x="0" y="0"/>
          <a:ext cx="0" cy="0"/>
          <a:chOff x="0" y="0"/>
          <a:chExt cx="0" cy="0"/>
        </a:xfrm>
      </p:grpSpPr>
      <p:sp>
        <p:nvSpPr>
          <p:cNvPr id="1910" name="Google Shape;1910;p94"/>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Knowledge Layer | Knowledge to Data : Logical Architecture</a:t>
            </a:r>
            <a:endParaRPr/>
          </a:p>
        </p:txBody>
      </p:sp>
      <p:pic>
        <p:nvPicPr>
          <p:cNvPr id="1911" name="Google Shape;1911;p94"/>
          <p:cNvPicPr preferRelativeResize="0"/>
          <p:nvPr/>
        </p:nvPicPr>
        <p:blipFill rotWithShape="1">
          <a:blip r:embed="rId3">
            <a:alphaModFix/>
          </a:blip>
          <a:srcRect/>
          <a:stretch/>
        </p:blipFill>
        <p:spPr>
          <a:xfrm>
            <a:off x="81950" y="1044875"/>
            <a:ext cx="9370100" cy="3147426"/>
          </a:xfrm>
          <a:prstGeom prst="rect">
            <a:avLst/>
          </a:prstGeom>
          <a:noFill/>
          <a:ln>
            <a:noFill/>
          </a:ln>
          <a:effectLst>
            <a:outerShdw blurRad="57150" dist="19050" dir="5400000" algn="bl" rotWithShape="0">
              <a:srgbClr val="000000">
                <a:alpha val="49800"/>
              </a:srgbClr>
            </a:outerShdw>
          </a:effectLst>
        </p:spPr>
      </p:pic>
      <p:sp>
        <p:nvSpPr>
          <p:cNvPr id="1912" name="Google Shape;1912;p94"/>
          <p:cNvSpPr/>
          <p:nvPr/>
        </p:nvSpPr>
        <p:spPr>
          <a:xfrm>
            <a:off x="264830" y="4652730"/>
            <a:ext cx="183000" cy="183000"/>
          </a:xfrm>
          <a:prstGeom prst="ellipse">
            <a:avLst/>
          </a:prstGeom>
          <a:solidFill>
            <a:srgbClr val="D7FAF5"/>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Roboto Condensed"/>
                <a:ea typeface="Roboto Condensed"/>
                <a:cs typeface="Roboto Condensed"/>
                <a:sym typeface="Roboto Condensed"/>
              </a:rPr>
              <a:t>1</a:t>
            </a:r>
            <a:endParaRPr sz="800" b="1" i="0" u="none" strike="noStrike" cap="none">
              <a:solidFill>
                <a:schemeClr val="dk1"/>
              </a:solidFill>
              <a:latin typeface="Roboto Condensed"/>
              <a:ea typeface="Roboto Condensed"/>
              <a:cs typeface="Roboto Condensed"/>
              <a:sym typeface="Roboto Condensed"/>
            </a:endParaRPr>
          </a:p>
        </p:txBody>
      </p:sp>
      <p:sp>
        <p:nvSpPr>
          <p:cNvPr id="1913" name="Google Shape;1913;p94"/>
          <p:cNvSpPr/>
          <p:nvPr/>
        </p:nvSpPr>
        <p:spPr>
          <a:xfrm>
            <a:off x="469475" y="4479030"/>
            <a:ext cx="2627100" cy="530400"/>
          </a:xfrm>
          <a:prstGeom prst="rect">
            <a:avLst/>
          </a:prstGeom>
          <a:noFill/>
          <a:ln w="9525" cap="flat" cmpd="sng">
            <a:solidFill>
              <a:srgbClr val="CFE2F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Data from system of records are pushed into the data lake</a:t>
            </a:r>
            <a:endParaRPr sz="1000" b="0" i="0" u="none" strike="noStrike" cap="none">
              <a:solidFill>
                <a:srgbClr val="000000"/>
              </a:solidFill>
              <a:latin typeface="Roboto Condensed"/>
              <a:ea typeface="Roboto Condensed"/>
              <a:cs typeface="Roboto Condensed"/>
              <a:sym typeface="Roboto Condensed"/>
            </a:endParaRPr>
          </a:p>
        </p:txBody>
      </p:sp>
      <p:sp>
        <p:nvSpPr>
          <p:cNvPr id="1914" name="Google Shape;1914;p94"/>
          <p:cNvSpPr/>
          <p:nvPr/>
        </p:nvSpPr>
        <p:spPr>
          <a:xfrm>
            <a:off x="276573" y="5370947"/>
            <a:ext cx="183000" cy="183000"/>
          </a:xfrm>
          <a:prstGeom prst="ellipse">
            <a:avLst/>
          </a:prstGeom>
          <a:solidFill>
            <a:srgbClr val="D7FAF5"/>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Roboto Condensed"/>
                <a:ea typeface="Roboto Condensed"/>
                <a:cs typeface="Roboto Condensed"/>
                <a:sym typeface="Roboto Condensed"/>
              </a:rPr>
              <a:t>2</a:t>
            </a:r>
            <a:endParaRPr sz="800" b="1" i="0" u="none" strike="noStrike" cap="none">
              <a:solidFill>
                <a:schemeClr val="dk1"/>
              </a:solidFill>
              <a:latin typeface="Roboto Condensed"/>
              <a:ea typeface="Roboto Condensed"/>
              <a:cs typeface="Roboto Condensed"/>
              <a:sym typeface="Roboto Condensed"/>
            </a:endParaRPr>
          </a:p>
        </p:txBody>
      </p:sp>
      <p:sp>
        <p:nvSpPr>
          <p:cNvPr id="1915" name="Google Shape;1915;p94"/>
          <p:cNvSpPr/>
          <p:nvPr/>
        </p:nvSpPr>
        <p:spPr>
          <a:xfrm>
            <a:off x="484475" y="5198297"/>
            <a:ext cx="2627100" cy="528300"/>
          </a:xfrm>
          <a:prstGeom prst="rect">
            <a:avLst/>
          </a:prstGeom>
          <a:noFill/>
          <a:ln w="9525" cap="flat" cmpd="sng">
            <a:solidFill>
              <a:srgbClr val="CFE2F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The data from source data goes through data transformation to create the data products </a:t>
            </a:r>
            <a:endParaRPr sz="1000" b="0" i="0" u="none" strike="noStrike" cap="none">
              <a:solidFill>
                <a:srgbClr val="000000"/>
              </a:solidFill>
              <a:latin typeface="Roboto Condensed"/>
              <a:ea typeface="Roboto Condensed"/>
              <a:cs typeface="Roboto Condensed"/>
              <a:sym typeface="Roboto Condensed"/>
            </a:endParaRPr>
          </a:p>
        </p:txBody>
      </p:sp>
      <p:sp>
        <p:nvSpPr>
          <p:cNvPr id="1916" name="Google Shape;1916;p94"/>
          <p:cNvSpPr/>
          <p:nvPr/>
        </p:nvSpPr>
        <p:spPr>
          <a:xfrm>
            <a:off x="3193412" y="4652730"/>
            <a:ext cx="183000" cy="183000"/>
          </a:xfrm>
          <a:prstGeom prst="ellipse">
            <a:avLst/>
          </a:prstGeom>
          <a:solidFill>
            <a:srgbClr val="D7FAF5"/>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Roboto Condensed"/>
                <a:ea typeface="Roboto Condensed"/>
                <a:cs typeface="Roboto Condensed"/>
                <a:sym typeface="Roboto Condensed"/>
              </a:rPr>
              <a:t>3</a:t>
            </a:r>
            <a:endParaRPr sz="800" b="1" i="0" u="none" strike="noStrike" cap="none">
              <a:solidFill>
                <a:schemeClr val="dk1"/>
              </a:solidFill>
              <a:latin typeface="Roboto Condensed"/>
              <a:ea typeface="Roboto Condensed"/>
              <a:cs typeface="Roboto Condensed"/>
              <a:sym typeface="Roboto Condensed"/>
            </a:endParaRPr>
          </a:p>
        </p:txBody>
      </p:sp>
      <p:sp>
        <p:nvSpPr>
          <p:cNvPr id="1917" name="Google Shape;1917;p94"/>
          <p:cNvSpPr/>
          <p:nvPr/>
        </p:nvSpPr>
        <p:spPr>
          <a:xfrm>
            <a:off x="3473225" y="4479030"/>
            <a:ext cx="2624400" cy="530400"/>
          </a:xfrm>
          <a:prstGeom prst="rect">
            <a:avLst/>
          </a:prstGeom>
          <a:noFill/>
          <a:ln w="9525" cap="flat" cmpd="sng">
            <a:solidFill>
              <a:srgbClr val="CFE2F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The semantic layer is created by extracting the relationships between the data products.</a:t>
            </a:r>
            <a:endParaRPr sz="1000" b="0" i="0" u="none" strike="noStrike" cap="none">
              <a:solidFill>
                <a:schemeClr val="dk1"/>
              </a:solidFill>
              <a:latin typeface="Roboto Condensed"/>
              <a:ea typeface="Roboto Condensed"/>
              <a:cs typeface="Roboto Condensed"/>
              <a:sym typeface="Roboto Condensed"/>
            </a:endParaRPr>
          </a:p>
        </p:txBody>
      </p:sp>
      <p:sp>
        <p:nvSpPr>
          <p:cNvPr id="1918" name="Google Shape;1918;p94"/>
          <p:cNvSpPr/>
          <p:nvPr/>
        </p:nvSpPr>
        <p:spPr>
          <a:xfrm>
            <a:off x="3193412" y="5370947"/>
            <a:ext cx="183000" cy="183000"/>
          </a:xfrm>
          <a:prstGeom prst="ellipse">
            <a:avLst/>
          </a:prstGeom>
          <a:solidFill>
            <a:srgbClr val="D7FAF5"/>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Roboto Condensed"/>
                <a:ea typeface="Roboto Condensed"/>
                <a:cs typeface="Roboto Condensed"/>
                <a:sym typeface="Roboto Condensed"/>
              </a:rPr>
              <a:t>4</a:t>
            </a:r>
            <a:endParaRPr sz="800" b="1" i="0" u="none" strike="noStrike" cap="none">
              <a:solidFill>
                <a:schemeClr val="dk1"/>
              </a:solidFill>
              <a:latin typeface="Roboto Condensed"/>
              <a:ea typeface="Roboto Condensed"/>
              <a:cs typeface="Roboto Condensed"/>
              <a:sym typeface="Roboto Condensed"/>
            </a:endParaRPr>
          </a:p>
        </p:txBody>
      </p:sp>
      <p:sp>
        <p:nvSpPr>
          <p:cNvPr id="1919" name="Google Shape;1919;p94"/>
          <p:cNvSpPr/>
          <p:nvPr/>
        </p:nvSpPr>
        <p:spPr>
          <a:xfrm>
            <a:off x="3458227" y="5197247"/>
            <a:ext cx="2624400" cy="530400"/>
          </a:xfrm>
          <a:prstGeom prst="rect">
            <a:avLst/>
          </a:prstGeom>
          <a:noFill/>
          <a:ln w="9525" cap="flat" cmpd="sng">
            <a:solidFill>
              <a:srgbClr val="CFE2F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The semantic layer is exposed via the knowledge serving layer</a:t>
            </a:r>
            <a:endParaRPr sz="1000" b="0" i="0" u="none" strike="noStrike" cap="none">
              <a:solidFill>
                <a:schemeClr val="dk1"/>
              </a:solidFill>
              <a:latin typeface="Roboto Condensed"/>
              <a:ea typeface="Roboto Condensed"/>
              <a:cs typeface="Roboto Condensed"/>
              <a:sym typeface="Roboto Condensed"/>
            </a:endParaRPr>
          </a:p>
        </p:txBody>
      </p:sp>
      <p:sp>
        <p:nvSpPr>
          <p:cNvPr id="1920" name="Google Shape;1920;p94"/>
          <p:cNvSpPr/>
          <p:nvPr/>
        </p:nvSpPr>
        <p:spPr>
          <a:xfrm>
            <a:off x="9700160" y="1244751"/>
            <a:ext cx="183000" cy="183000"/>
          </a:xfrm>
          <a:prstGeom prst="ellipse">
            <a:avLst/>
          </a:prstGeom>
          <a:solidFill>
            <a:srgbClr val="FFD6F5"/>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Roboto Condensed"/>
                <a:ea typeface="Roboto Condensed"/>
                <a:cs typeface="Roboto Condensed"/>
                <a:sym typeface="Roboto Condensed"/>
              </a:rPr>
              <a:t>1</a:t>
            </a:r>
            <a:endParaRPr sz="800" b="1" i="0" u="none" strike="noStrike" cap="none">
              <a:solidFill>
                <a:schemeClr val="dk1"/>
              </a:solidFill>
              <a:latin typeface="Roboto Condensed"/>
              <a:ea typeface="Roboto Condensed"/>
              <a:cs typeface="Roboto Condensed"/>
              <a:sym typeface="Roboto Condensed"/>
            </a:endParaRPr>
          </a:p>
        </p:txBody>
      </p:sp>
      <p:sp>
        <p:nvSpPr>
          <p:cNvPr id="1921" name="Google Shape;1921;p94"/>
          <p:cNvSpPr txBox="1"/>
          <p:nvPr/>
        </p:nvSpPr>
        <p:spPr>
          <a:xfrm>
            <a:off x="9922950" y="1021255"/>
            <a:ext cx="2268900" cy="646500"/>
          </a:xfrm>
          <a:prstGeom prst="rect">
            <a:avLst/>
          </a:prstGeom>
          <a:noFill/>
          <a:ln w="9525" cap="flat" cmpd="sng">
            <a:solidFill>
              <a:srgbClr val="F4CCCC"/>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From the experience layer Agentic Applications or Users send a request to the Agents running in Agent run time</a:t>
            </a:r>
            <a:endParaRPr sz="1000" b="0" i="0" u="none" strike="noStrike" cap="none">
              <a:solidFill>
                <a:srgbClr val="000000"/>
              </a:solidFill>
              <a:latin typeface="Roboto Condensed"/>
              <a:ea typeface="Roboto Condensed"/>
              <a:cs typeface="Roboto Condensed"/>
              <a:sym typeface="Roboto Condensed"/>
            </a:endParaRPr>
          </a:p>
        </p:txBody>
      </p:sp>
      <p:sp>
        <p:nvSpPr>
          <p:cNvPr id="1922" name="Google Shape;1922;p94"/>
          <p:cNvSpPr/>
          <p:nvPr/>
        </p:nvSpPr>
        <p:spPr>
          <a:xfrm>
            <a:off x="9700160" y="2045151"/>
            <a:ext cx="183000" cy="183000"/>
          </a:xfrm>
          <a:prstGeom prst="ellipse">
            <a:avLst/>
          </a:prstGeom>
          <a:solidFill>
            <a:srgbClr val="FFD6F5"/>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Roboto Condensed"/>
                <a:ea typeface="Roboto Condensed"/>
                <a:cs typeface="Roboto Condensed"/>
                <a:sym typeface="Roboto Condensed"/>
              </a:rPr>
              <a:t>2</a:t>
            </a:r>
            <a:endParaRPr sz="800" b="1" i="0" u="none" strike="noStrike" cap="none">
              <a:solidFill>
                <a:schemeClr val="dk1"/>
              </a:solidFill>
              <a:latin typeface="Roboto Condensed"/>
              <a:ea typeface="Roboto Condensed"/>
              <a:cs typeface="Roboto Condensed"/>
              <a:sym typeface="Roboto Condensed"/>
            </a:endParaRPr>
          </a:p>
        </p:txBody>
      </p:sp>
      <p:sp>
        <p:nvSpPr>
          <p:cNvPr id="1923" name="Google Shape;1923;p94"/>
          <p:cNvSpPr txBox="1"/>
          <p:nvPr/>
        </p:nvSpPr>
        <p:spPr>
          <a:xfrm>
            <a:off x="9922950" y="1821655"/>
            <a:ext cx="2268900" cy="646500"/>
          </a:xfrm>
          <a:prstGeom prst="rect">
            <a:avLst/>
          </a:prstGeom>
          <a:noFill/>
          <a:ln w="9525" cap="flat" cmpd="sng">
            <a:solidFill>
              <a:srgbClr val="F4CCCC"/>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Agents connect to the knowledge serving layer to access intent and domain graph through the AI gateway</a:t>
            </a:r>
            <a:endParaRPr sz="1000" b="0" i="0" u="none" strike="noStrike" cap="none">
              <a:solidFill>
                <a:srgbClr val="000000"/>
              </a:solidFill>
              <a:latin typeface="Roboto Condensed"/>
              <a:ea typeface="Roboto Condensed"/>
              <a:cs typeface="Roboto Condensed"/>
              <a:sym typeface="Roboto Condensed"/>
            </a:endParaRPr>
          </a:p>
        </p:txBody>
      </p:sp>
      <p:sp>
        <p:nvSpPr>
          <p:cNvPr id="1924" name="Google Shape;1924;p94"/>
          <p:cNvSpPr/>
          <p:nvPr/>
        </p:nvSpPr>
        <p:spPr>
          <a:xfrm>
            <a:off x="9700160" y="2845551"/>
            <a:ext cx="183000" cy="183000"/>
          </a:xfrm>
          <a:prstGeom prst="ellipse">
            <a:avLst/>
          </a:prstGeom>
          <a:solidFill>
            <a:srgbClr val="FFD6F5"/>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Roboto Condensed"/>
                <a:ea typeface="Roboto Condensed"/>
                <a:cs typeface="Roboto Condensed"/>
                <a:sym typeface="Roboto Condensed"/>
              </a:rPr>
              <a:t>3</a:t>
            </a:r>
            <a:endParaRPr sz="800" b="1" i="0" u="none" strike="noStrike" cap="none">
              <a:solidFill>
                <a:schemeClr val="dk1"/>
              </a:solidFill>
              <a:latin typeface="Roboto Condensed"/>
              <a:ea typeface="Roboto Condensed"/>
              <a:cs typeface="Roboto Condensed"/>
              <a:sym typeface="Roboto Condensed"/>
            </a:endParaRPr>
          </a:p>
        </p:txBody>
      </p:sp>
      <p:sp>
        <p:nvSpPr>
          <p:cNvPr id="1925" name="Google Shape;1925;p94"/>
          <p:cNvSpPr txBox="1"/>
          <p:nvPr/>
        </p:nvSpPr>
        <p:spPr>
          <a:xfrm>
            <a:off x="9922950" y="2622055"/>
            <a:ext cx="2268900" cy="492600"/>
          </a:xfrm>
          <a:prstGeom prst="rect">
            <a:avLst/>
          </a:prstGeom>
          <a:noFill/>
          <a:ln w="9525" cap="flat" cmpd="sng">
            <a:solidFill>
              <a:srgbClr val="F4CCCC"/>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The knowledge serving layer exposes the services to connect to the semantic layer</a:t>
            </a:r>
            <a:endParaRPr sz="1000" b="0" i="0" u="none" strike="noStrike" cap="none">
              <a:solidFill>
                <a:srgbClr val="000000"/>
              </a:solidFill>
              <a:latin typeface="Roboto Condensed"/>
              <a:ea typeface="Roboto Condensed"/>
              <a:cs typeface="Roboto Condensed"/>
              <a:sym typeface="Roboto Condensed"/>
            </a:endParaRPr>
          </a:p>
        </p:txBody>
      </p:sp>
      <p:sp>
        <p:nvSpPr>
          <p:cNvPr id="1926" name="Google Shape;1926;p94"/>
          <p:cNvSpPr/>
          <p:nvPr/>
        </p:nvSpPr>
        <p:spPr>
          <a:xfrm>
            <a:off x="9700160" y="3503794"/>
            <a:ext cx="183000" cy="183000"/>
          </a:xfrm>
          <a:prstGeom prst="ellipse">
            <a:avLst/>
          </a:prstGeom>
          <a:solidFill>
            <a:srgbClr val="FFD6F5"/>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Roboto Condensed"/>
                <a:ea typeface="Roboto Condensed"/>
                <a:cs typeface="Roboto Condensed"/>
                <a:sym typeface="Roboto Condensed"/>
              </a:rPr>
              <a:t>4</a:t>
            </a:r>
            <a:endParaRPr sz="800" b="1" i="0" u="none" strike="noStrike" cap="none">
              <a:solidFill>
                <a:schemeClr val="dk1"/>
              </a:solidFill>
              <a:latin typeface="Roboto Condensed"/>
              <a:ea typeface="Roboto Condensed"/>
              <a:cs typeface="Roboto Condensed"/>
              <a:sym typeface="Roboto Condensed"/>
            </a:endParaRPr>
          </a:p>
        </p:txBody>
      </p:sp>
      <p:sp>
        <p:nvSpPr>
          <p:cNvPr id="1927" name="Google Shape;1927;p94"/>
          <p:cNvSpPr txBox="1"/>
          <p:nvPr/>
        </p:nvSpPr>
        <p:spPr>
          <a:xfrm>
            <a:off x="9922950" y="3280298"/>
            <a:ext cx="2268900" cy="646500"/>
          </a:xfrm>
          <a:prstGeom prst="rect">
            <a:avLst/>
          </a:prstGeom>
          <a:noFill/>
          <a:ln w="9525" cap="flat" cmpd="sng">
            <a:solidFill>
              <a:srgbClr val="F4CCCC"/>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Knowledge layer connects to the semantic layer to read the intent graph and then connect to domain graph</a:t>
            </a:r>
            <a:endParaRPr sz="1000" b="0" i="0" u="none" strike="noStrike" cap="none">
              <a:solidFill>
                <a:srgbClr val="000000"/>
              </a:solidFill>
              <a:latin typeface="Roboto Condensed"/>
              <a:ea typeface="Roboto Condensed"/>
              <a:cs typeface="Roboto Condensed"/>
              <a:sym typeface="Roboto Condensed"/>
            </a:endParaRPr>
          </a:p>
        </p:txBody>
      </p:sp>
      <p:sp>
        <p:nvSpPr>
          <p:cNvPr id="1928" name="Google Shape;1928;p94"/>
          <p:cNvSpPr/>
          <p:nvPr/>
        </p:nvSpPr>
        <p:spPr>
          <a:xfrm>
            <a:off x="6928097" y="4628369"/>
            <a:ext cx="183000" cy="183000"/>
          </a:xfrm>
          <a:prstGeom prst="ellipse">
            <a:avLst/>
          </a:prstGeom>
          <a:solidFill>
            <a:srgbClr val="FFD6F5"/>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Roboto Condensed"/>
                <a:ea typeface="Roboto Condensed"/>
                <a:cs typeface="Roboto Condensed"/>
                <a:sym typeface="Roboto Condensed"/>
              </a:rPr>
              <a:t>5</a:t>
            </a:r>
            <a:endParaRPr sz="800" b="1" i="0" u="none" strike="noStrike" cap="none">
              <a:solidFill>
                <a:schemeClr val="dk1"/>
              </a:solidFill>
              <a:latin typeface="Roboto Condensed"/>
              <a:ea typeface="Roboto Condensed"/>
              <a:cs typeface="Roboto Condensed"/>
              <a:sym typeface="Roboto Condensed"/>
            </a:endParaRPr>
          </a:p>
        </p:txBody>
      </p:sp>
      <p:sp>
        <p:nvSpPr>
          <p:cNvPr id="1929" name="Google Shape;1929;p94"/>
          <p:cNvSpPr txBox="1"/>
          <p:nvPr/>
        </p:nvSpPr>
        <p:spPr>
          <a:xfrm>
            <a:off x="7183150" y="4404873"/>
            <a:ext cx="2268900" cy="646500"/>
          </a:xfrm>
          <a:prstGeom prst="rect">
            <a:avLst/>
          </a:prstGeom>
          <a:noFill/>
          <a:ln w="9525" cap="flat" cmpd="sng">
            <a:solidFill>
              <a:srgbClr val="F4CCCC"/>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The information on how to access and retrieve data from domain data products is sent to the serving layer</a:t>
            </a:r>
            <a:endParaRPr sz="1000" b="0" i="0" u="none" strike="noStrike" cap="none">
              <a:solidFill>
                <a:srgbClr val="000000"/>
              </a:solidFill>
              <a:latin typeface="Roboto Condensed"/>
              <a:ea typeface="Roboto Condensed"/>
              <a:cs typeface="Roboto Condensed"/>
              <a:sym typeface="Roboto Condensed"/>
            </a:endParaRPr>
          </a:p>
        </p:txBody>
      </p:sp>
      <p:sp>
        <p:nvSpPr>
          <p:cNvPr id="1930" name="Google Shape;1930;p94"/>
          <p:cNvSpPr/>
          <p:nvPr/>
        </p:nvSpPr>
        <p:spPr>
          <a:xfrm>
            <a:off x="9706944" y="4622871"/>
            <a:ext cx="183000" cy="183000"/>
          </a:xfrm>
          <a:prstGeom prst="ellipse">
            <a:avLst/>
          </a:prstGeom>
          <a:solidFill>
            <a:srgbClr val="FFD6F5"/>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a:solidFill>
                  <a:schemeClr val="dk1"/>
                </a:solidFill>
                <a:latin typeface="Roboto Condensed"/>
                <a:ea typeface="Roboto Condensed"/>
                <a:cs typeface="Roboto Condensed"/>
                <a:sym typeface="Roboto Condensed"/>
              </a:rPr>
              <a:t>6</a:t>
            </a:r>
            <a:endParaRPr sz="800" b="1" i="0" u="none" strike="noStrike" cap="none">
              <a:solidFill>
                <a:schemeClr val="dk1"/>
              </a:solidFill>
              <a:latin typeface="Roboto Condensed"/>
              <a:ea typeface="Roboto Condensed"/>
              <a:cs typeface="Roboto Condensed"/>
              <a:sym typeface="Roboto Condensed"/>
            </a:endParaRPr>
          </a:p>
        </p:txBody>
      </p:sp>
      <p:sp>
        <p:nvSpPr>
          <p:cNvPr id="1931" name="Google Shape;1931;p94"/>
          <p:cNvSpPr txBox="1"/>
          <p:nvPr/>
        </p:nvSpPr>
        <p:spPr>
          <a:xfrm>
            <a:off x="9929734" y="4399376"/>
            <a:ext cx="2268900" cy="492600"/>
          </a:xfrm>
          <a:prstGeom prst="rect">
            <a:avLst/>
          </a:prstGeom>
          <a:noFill/>
          <a:ln w="9525" cap="flat" cmpd="sng">
            <a:solidFill>
              <a:srgbClr val="F4CCCC"/>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Serving layer sends the information to the agent layer through AI gateway</a:t>
            </a:r>
            <a:endParaRPr sz="1000" b="0" i="0" u="none" strike="noStrike" cap="none">
              <a:solidFill>
                <a:srgbClr val="000000"/>
              </a:solidFill>
              <a:latin typeface="Roboto Condensed"/>
              <a:ea typeface="Roboto Condensed"/>
              <a:cs typeface="Roboto Condensed"/>
              <a:sym typeface="Roboto Condensed"/>
            </a:endParaRPr>
          </a:p>
        </p:txBody>
      </p:sp>
      <p:sp>
        <p:nvSpPr>
          <p:cNvPr id="1932" name="Google Shape;1932;p94"/>
          <p:cNvSpPr/>
          <p:nvPr/>
        </p:nvSpPr>
        <p:spPr>
          <a:xfrm>
            <a:off x="6914779" y="5309396"/>
            <a:ext cx="183000" cy="183000"/>
          </a:xfrm>
          <a:prstGeom prst="ellipse">
            <a:avLst/>
          </a:prstGeom>
          <a:solidFill>
            <a:srgbClr val="FFD6F5"/>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Roboto Condensed"/>
                <a:ea typeface="Roboto Condensed"/>
                <a:cs typeface="Roboto Condensed"/>
                <a:sym typeface="Roboto Condensed"/>
              </a:rPr>
              <a:t>7</a:t>
            </a:r>
            <a:endParaRPr sz="800" b="1" i="0" u="none" strike="noStrike" cap="none">
              <a:solidFill>
                <a:schemeClr val="dk1"/>
              </a:solidFill>
              <a:latin typeface="Roboto Condensed"/>
              <a:ea typeface="Roboto Condensed"/>
              <a:cs typeface="Roboto Condensed"/>
              <a:sym typeface="Roboto Condensed"/>
            </a:endParaRPr>
          </a:p>
        </p:txBody>
      </p:sp>
      <p:sp>
        <p:nvSpPr>
          <p:cNvPr id="1933" name="Google Shape;1933;p94"/>
          <p:cNvSpPr txBox="1"/>
          <p:nvPr/>
        </p:nvSpPr>
        <p:spPr>
          <a:xfrm>
            <a:off x="7169832" y="5085901"/>
            <a:ext cx="2268900" cy="492600"/>
          </a:xfrm>
          <a:prstGeom prst="rect">
            <a:avLst/>
          </a:prstGeom>
          <a:noFill/>
          <a:ln w="9525" cap="flat" cmpd="sng">
            <a:solidFill>
              <a:srgbClr val="F4CCCC"/>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The information on how to access the data products is sent to the agents</a:t>
            </a:r>
            <a:endParaRPr sz="1000" b="0" i="0" u="none" strike="noStrike" cap="none">
              <a:solidFill>
                <a:srgbClr val="000000"/>
              </a:solidFill>
              <a:latin typeface="Roboto Condensed"/>
              <a:ea typeface="Roboto Condensed"/>
              <a:cs typeface="Roboto Condensed"/>
              <a:sym typeface="Roboto Condensed"/>
            </a:endParaRPr>
          </a:p>
        </p:txBody>
      </p:sp>
      <p:sp>
        <p:nvSpPr>
          <p:cNvPr id="1934" name="Google Shape;1934;p94"/>
          <p:cNvSpPr/>
          <p:nvPr/>
        </p:nvSpPr>
        <p:spPr>
          <a:xfrm>
            <a:off x="9700167" y="5273901"/>
            <a:ext cx="183000" cy="183000"/>
          </a:xfrm>
          <a:prstGeom prst="ellipse">
            <a:avLst/>
          </a:prstGeom>
          <a:solidFill>
            <a:srgbClr val="FFD6F5"/>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Roboto Condensed"/>
                <a:ea typeface="Roboto Condensed"/>
                <a:cs typeface="Roboto Condensed"/>
                <a:sym typeface="Roboto Condensed"/>
              </a:rPr>
              <a:t>8</a:t>
            </a:r>
            <a:endParaRPr sz="800" b="1" i="0" u="none" strike="noStrike" cap="none">
              <a:solidFill>
                <a:schemeClr val="dk1"/>
              </a:solidFill>
              <a:latin typeface="Roboto Condensed"/>
              <a:ea typeface="Roboto Condensed"/>
              <a:cs typeface="Roboto Condensed"/>
              <a:sym typeface="Roboto Condensed"/>
            </a:endParaRPr>
          </a:p>
        </p:txBody>
      </p:sp>
      <p:sp>
        <p:nvSpPr>
          <p:cNvPr id="1935" name="Google Shape;1935;p94"/>
          <p:cNvSpPr txBox="1"/>
          <p:nvPr/>
        </p:nvSpPr>
        <p:spPr>
          <a:xfrm>
            <a:off x="9922957" y="5085635"/>
            <a:ext cx="2268900" cy="492600"/>
          </a:xfrm>
          <a:prstGeom prst="rect">
            <a:avLst/>
          </a:prstGeom>
          <a:noFill/>
          <a:ln w="9525" cap="flat" cmpd="sng">
            <a:solidFill>
              <a:srgbClr val="F4CCCC"/>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Agents use the information to access the data from the data products</a:t>
            </a:r>
            <a:endParaRPr sz="1000" b="0" i="0" u="none" strike="noStrike" cap="none">
              <a:solidFill>
                <a:srgbClr val="000000"/>
              </a:solidFill>
              <a:latin typeface="Roboto Condensed"/>
              <a:ea typeface="Roboto Condensed"/>
              <a:cs typeface="Roboto Condensed"/>
              <a:sym typeface="Roboto Condensed"/>
            </a:endParaRPr>
          </a:p>
        </p:txBody>
      </p:sp>
      <p:sp>
        <p:nvSpPr>
          <p:cNvPr id="1936" name="Google Shape;1936;p94"/>
          <p:cNvSpPr/>
          <p:nvPr/>
        </p:nvSpPr>
        <p:spPr>
          <a:xfrm>
            <a:off x="6914518" y="5872807"/>
            <a:ext cx="183000" cy="183000"/>
          </a:xfrm>
          <a:prstGeom prst="ellipse">
            <a:avLst/>
          </a:prstGeom>
          <a:solidFill>
            <a:srgbClr val="FFD6F5"/>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Roboto Condensed"/>
                <a:ea typeface="Roboto Condensed"/>
                <a:cs typeface="Roboto Condensed"/>
                <a:sym typeface="Roboto Condensed"/>
              </a:rPr>
              <a:t>9</a:t>
            </a:r>
            <a:endParaRPr sz="800" b="1" i="0" u="none" strike="noStrike" cap="none">
              <a:solidFill>
                <a:schemeClr val="dk1"/>
              </a:solidFill>
              <a:latin typeface="Roboto Condensed"/>
              <a:ea typeface="Roboto Condensed"/>
              <a:cs typeface="Roboto Condensed"/>
              <a:sym typeface="Roboto Condensed"/>
            </a:endParaRPr>
          </a:p>
        </p:txBody>
      </p:sp>
      <p:sp>
        <p:nvSpPr>
          <p:cNvPr id="1937" name="Google Shape;1937;p94"/>
          <p:cNvSpPr txBox="1"/>
          <p:nvPr/>
        </p:nvSpPr>
        <p:spPr>
          <a:xfrm>
            <a:off x="7169571" y="5649311"/>
            <a:ext cx="2268900" cy="646500"/>
          </a:xfrm>
          <a:prstGeom prst="rect">
            <a:avLst/>
          </a:prstGeom>
          <a:noFill/>
          <a:ln w="9525" cap="flat" cmpd="sng">
            <a:solidFill>
              <a:srgbClr val="F4CCCC"/>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The required data is retrieved and sent to the agents as context to create the response</a:t>
            </a:r>
            <a:endParaRPr sz="1000" b="0" i="0" u="none" strike="noStrike" cap="none">
              <a:solidFill>
                <a:srgbClr val="000000"/>
              </a:solidFill>
              <a:latin typeface="Roboto Condensed"/>
              <a:ea typeface="Roboto Condensed"/>
              <a:cs typeface="Roboto Condensed"/>
              <a:sym typeface="Roboto Condensed"/>
            </a:endParaRPr>
          </a:p>
        </p:txBody>
      </p:sp>
      <p:sp>
        <p:nvSpPr>
          <p:cNvPr id="1938" name="Google Shape;1938;p94"/>
          <p:cNvSpPr/>
          <p:nvPr/>
        </p:nvSpPr>
        <p:spPr>
          <a:xfrm>
            <a:off x="9706992" y="5849034"/>
            <a:ext cx="183000" cy="183000"/>
          </a:xfrm>
          <a:prstGeom prst="ellipse">
            <a:avLst/>
          </a:prstGeom>
          <a:solidFill>
            <a:srgbClr val="FFD6F5"/>
          </a:solidFill>
          <a:ln w="9525" cap="flat" cmpd="sng">
            <a:solidFill>
              <a:schemeClr val="dk2"/>
            </a:solidFill>
            <a:prstDash val="solid"/>
            <a:round/>
            <a:headEnd type="none" w="sm" len="sm"/>
            <a:tailEnd type="none" w="sm" len="sm"/>
          </a:ln>
        </p:spPr>
        <p:txBody>
          <a:bodyPr spcFirstLastPara="1" wrap="square" lIns="45700"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chemeClr val="dk1"/>
              </a:solidFill>
              <a:latin typeface="Roboto Condensed"/>
              <a:ea typeface="Roboto Condensed"/>
              <a:cs typeface="Roboto Condensed"/>
              <a:sym typeface="Roboto Condensed"/>
            </a:endParaRPr>
          </a:p>
        </p:txBody>
      </p:sp>
      <p:sp>
        <p:nvSpPr>
          <p:cNvPr id="1939" name="Google Shape;1939;p94"/>
          <p:cNvSpPr txBox="1"/>
          <p:nvPr/>
        </p:nvSpPr>
        <p:spPr>
          <a:xfrm>
            <a:off x="9922696" y="5649045"/>
            <a:ext cx="2268900" cy="646500"/>
          </a:xfrm>
          <a:prstGeom prst="rect">
            <a:avLst/>
          </a:prstGeom>
          <a:noFill/>
          <a:ln w="9525" cap="flat" cmpd="sng">
            <a:solidFill>
              <a:srgbClr val="F4CCCC"/>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Generated response is sent back to the agentic applications running in the experience layer</a:t>
            </a:r>
            <a:endParaRPr sz="1000" b="0" i="0" u="none" strike="noStrike" cap="none">
              <a:solidFill>
                <a:srgbClr val="000000"/>
              </a:solidFill>
              <a:latin typeface="Roboto Condensed"/>
              <a:ea typeface="Roboto Condensed"/>
              <a:cs typeface="Roboto Condensed"/>
              <a:sym typeface="Roboto Condensed"/>
            </a:endParaRPr>
          </a:p>
        </p:txBody>
      </p:sp>
      <p:sp>
        <p:nvSpPr>
          <p:cNvPr id="1940" name="Google Shape;1940;p94"/>
          <p:cNvSpPr txBox="1"/>
          <p:nvPr/>
        </p:nvSpPr>
        <p:spPr>
          <a:xfrm>
            <a:off x="9699247" y="5795627"/>
            <a:ext cx="327000" cy="307800"/>
          </a:xfrm>
          <a:prstGeom prst="rect">
            <a:avLst/>
          </a:prstGeom>
          <a:noFill/>
          <a:ln>
            <a:noFill/>
          </a:ln>
        </p:spPr>
        <p:txBody>
          <a:bodyPr spcFirstLastPara="1" wrap="square" lIns="45700"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Roboto Condensed"/>
                <a:ea typeface="Roboto Condensed"/>
                <a:cs typeface="Roboto Condensed"/>
                <a:sym typeface="Roboto Condensed"/>
              </a:rPr>
              <a:t>10</a:t>
            </a:r>
            <a:endParaRPr sz="800" b="0" i="0" u="none" strike="noStrike" cap="none">
              <a:solidFill>
                <a:schemeClr val="dk1"/>
              </a:solidFill>
              <a:latin typeface="Roboto Condensed"/>
              <a:ea typeface="Roboto Condensed"/>
              <a:cs typeface="Roboto Condensed"/>
              <a:sym typeface="Roboto Condensed"/>
            </a:endParaRPr>
          </a:p>
        </p:txBody>
      </p:sp>
      <p:sp>
        <p:nvSpPr>
          <p:cNvPr id="1941" name="Google Shape;1941;p94"/>
          <p:cNvSpPr/>
          <p:nvPr/>
        </p:nvSpPr>
        <p:spPr>
          <a:xfrm>
            <a:off x="81954" y="3926805"/>
            <a:ext cx="1382100" cy="294300"/>
          </a:xfrm>
          <a:prstGeom prst="rect">
            <a:avLst/>
          </a:prstGeom>
          <a:solidFill>
            <a:srgbClr val="B1CD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0" i="0" u="sng" strike="noStrike" cap="none">
                <a:solidFill>
                  <a:schemeClr val="hlink"/>
                </a:solidFill>
                <a:latin typeface="Arial"/>
                <a:ea typeface="Arial"/>
                <a:cs typeface="Arial"/>
                <a:sym typeface="Arial"/>
                <a:hlinkClick r:id="rId4"/>
              </a:rPr>
              <a:t>Go to Lucid Charts</a:t>
            </a:r>
            <a:endParaRPr sz="1100" b="0" i="0" u="none" strike="noStrike" cap="none">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pic>
        <p:nvPicPr>
          <p:cNvPr id="1946" name="Google Shape;1946;p95"/>
          <p:cNvPicPr preferRelativeResize="0"/>
          <p:nvPr/>
        </p:nvPicPr>
        <p:blipFill rotWithShape="1">
          <a:blip r:embed="rId3">
            <a:alphaModFix/>
          </a:blip>
          <a:srcRect/>
          <a:stretch/>
        </p:blipFill>
        <p:spPr>
          <a:xfrm>
            <a:off x="512875" y="1135125"/>
            <a:ext cx="9290553" cy="434042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947" name="Google Shape;1947;p95"/>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US"/>
              <a:t>Knowledge Layer | Knowledge to Data : Technical Architecture</a:t>
            </a:r>
            <a:endParaRPr/>
          </a:p>
        </p:txBody>
      </p:sp>
      <p:sp>
        <p:nvSpPr>
          <p:cNvPr id="1948" name="Google Shape;1948;p95"/>
          <p:cNvSpPr/>
          <p:nvPr/>
        </p:nvSpPr>
        <p:spPr>
          <a:xfrm>
            <a:off x="415600" y="5583125"/>
            <a:ext cx="9475800" cy="1206000"/>
          </a:xfrm>
          <a:prstGeom prst="rect">
            <a:avLst/>
          </a:prstGeom>
          <a:solidFill>
            <a:schemeClr val="lt1"/>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The knowledge to data pattern requires the knowledge representation of the underlying data products to be extracted and brought to the knowledge layer as a graph. The semantic layer where the knowledge graph sits is semi-automated by providing taxonomy and ontology of the domain as input to the KG creation solution. The KG creation solution creates the initial graph which is tuned by knowledge manager and then persisted in a Knowledge Graph</a:t>
            </a:r>
            <a:endParaRPr sz="1400" b="0" i="0" u="none" strike="noStrike" cap="none">
              <a:solidFill>
                <a:srgbClr val="000000"/>
              </a:solidFill>
              <a:latin typeface="Roboto Condensed"/>
              <a:ea typeface="Roboto Condensed"/>
              <a:cs typeface="Roboto Condensed"/>
              <a:sym typeface="Roboto Condensed"/>
            </a:endParaRPr>
          </a:p>
        </p:txBody>
      </p:sp>
      <p:sp>
        <p:nvSpPr>
          <p:cNvPr id="1949" name="Google Shape;1949;p95"/>
          <p:cNvSpPr/>
          <p:nvPr/>
        </p:nvSpPr>
        <p:spPr>
          <a:xfrm>
            <a:off x="434654" y="5238405"/>
            <a:ext cx="1382100" cy="294300"/>
          </a:xfrm>
          <a:prstGeom prst="rect">
            <a:avLst/>
          </a:prstGeom>
          <a:solidFill>
            <a:srgbClr val="B1CD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0" i="0" u="sng" strike="noStrike" cap="none">
                <a:solidFill>
                  <a:schemeClr val="hlink"/>
                </a:solidFill>
                <a:latin typeface="Arial"/>
                <a:ea typeface="Arial"/>
                <a:cs typeface="Arial"/>
                <a:sym typeface="Arial"/>
                <a:hlinkClick r:id="rId4"/>
              </a:rPr>
              <a:t>Go to Lucid Charts</a:t>
            </a:r>
            <a:endParaRPr sz="1100" b="0" i="0" u="none" strike="noStrike" cap="none">
              <a:solidFill>
                <a:schemeClr val="dk1"/>
              </a:solidFill>
              <a:latin typeface="Arial"/>
              <a:ea typeface="Arial"/>
              <a:cs typeface="Arial"/>
              <a:sym typeface="Arial"/>
            </a:endParaRPr>
          </a:p>
        </p:txBody>
      </p:sp>
      <p:cxnSp>
        <p:nvCxnSpPr>
          <p:cNvPr id="1950" name="Google Shape;1950;p95"/>
          <p:cNvCxnSpPr/>
          <p:nvPr/>
        </p:nvCxnSpPr>
        <p:spPr>
          <a:xfrm>
            <a:off x="740979" y="1208386"/>
            <a:ext cx="5355000" cy="0"/>
          </a:xfrm>
          <a:prstGeom prst="straightConnector1">
            <a:avLst/>
          </a:prstGeom>
          <a:noFill/>
          <a:ln w="9525" cap="flat" cmpd="sng">
            <a:solidFill>
              <a:srgbClr val="3B7FF2"/>
            </a:solidFill>
            <a:prstDash val="solid"/>
            <a:round/>
            <a:headEnd type="triangle" w="med" len="med"/>
            <a:tailEnd type="triangle" w="med" len="med"/>
          </a:ln>
        </p:spPr>
      </p:cxnSp>
      <p:cxnSp>
        <p:nvCxnSpPr>
          <p:cNvPr id="1951" name="Google Shape;1951;p95"/>
          <p:cNvCxnSpPr/>
          <p:nvPr/>
        </p:nvCxnSpPr>
        <p:spPr>
          <a:xfrm>
            <a:off x="6169572" y="1208386"/>
            <a:ext cx="3373800" cy="0"/>
          </a:xfrm>
          <a:prstGeom prst="straightConnector1">
            <a:avLst/>
          </a:prstGeom>
          <a:noFill/>
          <a:ln w="9525" cap="flat" cmpd="sng">
            <a:solidFill>
              <a:srgbClr val="3B7FF2"/>
            </a:solidFill>
            <a:prstDash val="solid"/>
            <a:round/>
            <a:headEnd type="triangle" w="med" len="med"/>
            <a:tailEnd type="triangle" w="med" len="med"/>
          </a:ln>
        </p:spPr>
      </p:cxnSp>
      <p:sp>
        <p:nvSpPr>
          <p:cNvPr id="1952" name="Google Shape;1952;p95"/>
          <p:cNvSpPr/>
          <p:nvPr/>
        </p:nvSpPr>
        <p:spPr>
          <a:xfrm>
            <a:off x="1860331" y="1098988"/>
            <a:ext cx="2165100" cy="23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1" u="none" strike="noStrike" cap="none">
                <a:solidFill>
                  <a:schemeClr val="dk1"/>
                </a:solidFill>
                <a:latin typeface="Arial"/>
                <a:ea typeface="Arial"/>
                <a:cs typeface="Arial"/>
                <a:sym typeface="Arial"/>
              </a:rPr>
              <a:t>Knowledge Hydration</a:t>
            </a:r>
            <a:endParaRPr/>
          </a:p>
        </p:txBody>
      </p:sp>
      <p:sp>
        <p:nvSpPr>
          <p:cNvPr id="1953" name="Google Shape;1953;p95"/>
          <p:cNvSpPr/>
          <p:nvPr/>
        </p:nvSpPr>
        <p:spPr>
          <a:xfrm>
            <a:off x="6773916" y="1098988"/>
            <a:ext cx="2165100" cy="23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1" u="none" strike="noStrike" cap="none">
                <a:solidFill>
                  <a:schemeClr val="dk1"/>
                </a:solidFill>
                <a:latin typeface="Arial"/>
                <a:ea typeface="Arial"/>
                <a:cs typeface="Arial"/>
                <a:sym typeface="Arial"/>
              </a:rPr>
              <a:t>Knowledge Consumption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96"/>
          <p:cNvSpPr/>
          <p:nvPr/>
        </p:nvSpPr>
        <p:spPr>
          <a:xfrm>
            <a:off x="358433" y="1729588"/>
            <a:ext cx="10971900" cy="3431700"/>
          </a:xfrm>
          <a:prstGeom prst="rect">
            <a:avLst/>
          </a:prstGeom>
          <a:solidFill>
            <a:schemeClr val="lt1"/>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960" name="Google Shape;1960;p96"/>
          <p:cNvSpPr txBox="1">
            <a:spLocks noGrp="1"/>
          </p:cNvSpPr>
          <p:nvPr>
            <p:ph type="title"/>
          </p:nvPr>
        </p:nvSpPr>
        <p:spPr>
          <a:xfrm>
            <a:off x="415600" y="68800"/>
            <a:ext cx="11360700" cy="7635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Knowledge Graph Studio - Wireframe</a:t>
            </a:r>
            <a:endParaRPr/>
          </a:p>
        </p:txBody>
      </p:sp>
      <p:sp>
        <p:nvSpPr>
          <p:cNvPr id="1961" name="Google Shape;1961;p96"/>
          <p:cNvSpPr/>
          <p:nvPr/>
        </p:nvSpPr>
        <p:spPr>
          <a:xfrm>
            <a:off x="8419946" y="1184992"/>
            <a:ext cx="1226400" cy="274200"/>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Upload Data</a:t>
            </a:r>
            <a:endParaRPr/>
          </a:p>
        </p:txBody>
      </p:sp>
      <p:sp>
        <p:nvSpPr>
          <p:cNvPr id="1962" name="Google Shape;1962;p96"/>
          <p:cNvSpPr/>
          <p:nvPr/>
        </p:nvSpPr>
        <p:spPr>
          <a:xfrm>
            <a:off x="6590608" y="1184992"/>
            <a:ext cx="1728600" cy="2742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Extraction Settings</a:t>
            </a:r>
            <a:endParaRPr/>
          </a:p>
        </p:txBody>
      </p:sp>
      <p:sp>
        <p:nvSpPr>
          <p:cNvPr id="1963" name="Google Shape;1963;p96"/>
          <p:cNvSpPr/>
          <p:nvPr/>
        </p:nvSpPr>
        <p:spPr>
          <a:xfrm>
            <a:off x="9747183" y="1184992"/>
            <a:ext cx="1583100" cy="274200"/>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Generate Graph</a:t>
            </a:r>
            <a:endParaRPr/>
          </a:p>
        </p:txBody>
      </p:sp>
      <p:sp>
        <p:nvSpPr>
          <p:cNvPr id="1964" name="Google Shape;1964;p96"/>
          <p:cNvSpPr/>
          <p:nvPr/>
        </p:nvSpPr>
        <p:spPr>
          <a:xfrm>
            <a:off x="4873214" y="1567284"/>
            <a:ext cx="1979400" cy="252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Select Domain</a:t>
            </a:r>
            <a:endParaRPr/>
          </a:p>
        </p:txBody>
      </p:sp>
      <p:sp>
        <p:nvSpPr>
          <p:cNvPr id="1965" name="Google Shape;1965;p96"/>
          <p:cNvSpPr/>
          <p:nvPr/>
        </p:nvSpPr>
        <p:spPr>
          <a:xfrm>
            <a:off x="4873214" y="1907888"/>
            <a:ext cx="1979400" cy="252900"/>
          </a:xfrm>
          <a:prstGeom prst="roundRect">
            <a:avLst>
              <a:gd name="adj" fmla="val 16667"/>
            </a:avLst>
          </a:prstGeom>
          <a:solidFill>
            <a:srgbClr val="F2F2F2"/>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0" i="1" u="none" strike="noStrike" cap="none">
                <a:solidFill>
                  <a:schemeClr val="dk1"/>
                </a:solidFill>
                <a:latin typeface="Arial"/>
                <a:ea typeface="Arial"/>
                <a:cs typeface="Arial"/>
                <a:sym typeface="Arial"/>
              </a:rPr>
              <a:t>Member</a:t>
            </a:r>
            <a:endParaRPr/>
          </a:p>
        </p:txBody>
      </p:sp>
      <p:sp>
        <p:nvSpPr>
          <p:cNvPr id="1966" name="Google Shape;1966;p96"/>
          <p:cNvSpPr/>
          <p:nvPr/>
        </p:nvSpPr>
        <p:spPr>
          <a:xfrm>
            <a:off x="666974" y="2592593"/>
            <a:ext cx="1979400" cy="2033100"/>
          </a:xfrm>
          <a:prstGeom prst="rect">
            <a:avLst/>
          </a:prstGeom>
          <a:solidFill>
            <a:schemeClr val="lt1"/>
          </a:solidFill>
          <a:ln w="9525" cap="flat" cmpd="sng">
            <a:solidFill>
              <a:srgbClr val="5B5B5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i="0" u="none" strike="noStrike" cap="none">
                <a:solidFill>
                  <a:srgbClr val="00B0F0"/>
                </a:solidFill>
                <a:latin typeface="Arial"/>
                <a:ea typeface="Arial"/>
                <a:cs typeface="Arial"/>
                <a:sym typeface="Arial"/>
              </a:rPr>
              <a:t>Available Taxonomies</a:t>
            </a:r>
            <a:endParaRPr/>
          </a:p>
          <a:p>
            <a:pPr marL="0" marR="0" lvl="0" indent="0" algn="l" rtl="0">
              <a:lnSpc>
                <a:spcPct val="100000"/>
              </a:lnSpc>
              <a:spcBef>
                <a:spcPts val="0"/>
              </a:spcBef>
              <a:spcAft>
                <a:spcPts val="0"/>
              </a:spcAft>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Data Products</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Member Profile</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Household</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1" i="0" u="none" strike="noStrike" cap="none">
                <a:solidFill>
                  <a:schemeClr val="dk1"/>
                </a:solidFill>
                <a:latin typeface="Arial"/>
                <a:ea typeface="Arial"/>
                <a:cs typeface="Arial"/>
                <a:sym typeface="Arial"/>
              </a:rPr>
              <a:t>…</a:t>
            </a:r>
            <a:endParaRPr/>
          </a:p>
          <a:p>
            <a:pPr marL="0" marR="0" lvl="0" indent="0" algn="l" rtl="0">
              <a:lnSpc>
                <a:spcPct val="100000"/>
              </a:lnSpc>
              <a:spcBef>
                <a:spcPts val="0"/>
              </a:spcBef>
              <a:spcAft>
                <a:spcPts val="0"/>
              </a:spcAft>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Entity Type</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Member</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Items</a:t>
            </a:r>
            <a:endParaRPr/>
          </a:p>
          <a:p>
            <a:pPr marL="171450" marR="0" lvl="0" indent="-9525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strike="noStrike" cap="none">
              <a:solidFill>
                <a:schemeClr val="dk1"/>
              </a:solidFill>
              <a:latin typeface="Arial"/>
              <a:ea typeface="Arial"/>
              <a:cs typeface="Arial"/>
              <a:sym typeface="Arial"/>
            </a:endParaRPr>
          </a:p>
        </p:txBody>
      </p:sp>
      <p:sp>
        <p:nvSpPr>
          <p:cNvPr id="1967" name="Google Shape;1967;p96"/>
          <p:cNvSpPr/>
          <p:nvPr/>
        </p:nvSpPr>
        <p:spPr>
          <a:xfrm>
            <a:off x="2951181" y="2592593"/>
            <a:ext cx="1979400" cy="2033100"/>
          </a:xfrm>
          <a:prstGeom prst="rect">
            <a:avLst/>
          </a:prstGeom>
          <a:solidFill>
            <a:schemeClr val="lt1"/>
          </a:solidFill>
          <a:ln w="9525" cap="flat" cmpd="sng">
            <a:solidFill>
              <a:srgbClr val="5B5B5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i="0" u="none" strike="noStrike" cap="none">
                <a:solidFill>
                  <a:srgbClr val="00B050"/>
                </a:solidFill>
                <a:latin typeface="Arial"/>
                <a:ea typeface="Arial"/>
                <a:cs typeface="Arial"/>
                <a:sym typeface="Arial"/>
              </a:rPr>
              <a:t>Selected Taxonomies</a:t>
            </a:r>
            <a:endParaRPr/>
          </a:p>
          <a:p>
            <a:pPr marL="0" marR="0" lvl="0" indent="0" algn="l" rtl="0">
              <a:lnSpc>
                <a:spcPct val="100000"/>
              </a:lnSpc>
              <a:spcBef>
                <a:spcPts val="0"/>
              </a:spcBef>
              <a:spcAft>
                <a:spcPts val="0"/>
              </a:spcAft>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Data Products</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1" i="0" u="none" strike="noStrike" cap="none">
                <a:solidFill>
                  <a:schemeClr val="dk1"/>
                </a:solidFill>
                <a:latin typeface="Arial"/>
                <a:ea typeface="Arial"/>
                <a:cs typeface="Arial"/>
                <a:sym typeface="Arial"/>
              </a:rPr>
              <a:t>Member profile</a:t>
            </a:r>
            <a:endParaRPr/>
          </a:p>
          <a:p>
            <a:pPr marL="171450" marR="0" lvl="0" indent="-9525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Entity Type</a:t>
            </a:r>
            <a:endParaRPr/>
          </a:p>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 Member</a:t>
            </a:r>
            <a:endParaRPr/>
          </a:p>
        </p:txBody>
      </p:sp>
      <p:sp>
        <p:nvSpPr>
          <p:cNvPr id="1968" name="Google Shape;1968;p96"/>
          <p:cNvSpPr/>
          <p:nvPr/>
        </p:nvSpPr>
        <p:spPr>
          <a:xfrm>
            <a:off x="6542442" y="2592593"/>
            <a:ext cx="1979400" cy="2033100"/>
          </a:xfrm>
          <a:prstGeom prst="rect">
            <a:avLst/>
          </a:prstGeom>
          <a:solidFill>
            <a:schemeClr val="lt1"/>
          </a:solidFill>
          <a:ln w="9525" cap="flat" cmpd="sng">
            <a:solidFill>
              <a:srgbClr val="5B5B5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i="0" u="none" strike="noStrike" cap="none">
                <a:solidFill>
                  <a:srgbClr val="00B0F0"/>
                </a:solidFill>
                <a:latin typeface="Arial"/>
                <a:ea typeface="Arial"/>
                <a:cs typeface="Arial"/>
                <a:sym typeface="Arial"/>
              </a:rPr>
              <a:t>Available Ontologies</a:t>
            </a:r>
            <a:endParaRPr/>
          </a:p>
          <a:p>
            <a:pPr marL="0" marR="0" lvl="0" indent="0" algn="l" rtl="0">
              <a:lnSpc>
                <a:spcPct val="100000"/>
              </a:lnSpc>
              <a:spcBef>
                <a:spcPts val="0"/>
              </a:spcBef>
              <a:spcAft>
                <a:spcPts val="0"/>
              </a:spcAft>
              <a:buNone/>
            </a:pPr>
            <a:endParaRPr sz="1200" b="1"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1" i="0" u="none" strike="noStrike" cap="none">
                <a:solidFill>
                  <a:schemeClr val="dk1"/>
                </a:solidFill>
                <a:latin typeface="Arial"/>
                <a:ea typeface="Arial"/>
                <a:cs typeface="Arial"/>
                <a:sym typeface="Arial"/>
              </a:rPr>
              <a:t>Personalized Search</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1" i="0" u="none" strike="noStrike" cap="none">
                <a:solidFill>
                  <a:schemeClr val="dk1"/>
                </a:solidFill>
                <a:latin typeface="Arial"/>
                <a:ea typeface="Arial"/>
                <a:cs typeface="Arial"/>
                <a:sym typeface="Arial"/>
              </a:rPr>
              <a:t>Use case # 1</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1" i="0" u="none" strike="noStrike" cap="none">
                <a:solidFill>
                  <a:schemeClr val="dk1"/>
                </a:solidFill>
                <a:latin typeface="Arial"/>
                <a:ea typeface="Arial"/>
                <a:cs typeface="Arial"/>
                <a:sym typeface="Arial"/>
              </a:rPr>
              <a:t>Use case # 2</a:t>
            </a:r>
            <a:endParaRPr/>
          </a:p>
        </p:txBody>
      </p:sp>
      <p:sp>
        <p:nvSpPr>
          <p:cNvPr id="1969" name="Google Shape;1969;p96"/>
          <p:cNvSpPr/>
          <p:nvPr/>
        </p:nvSpPr>
        <p:spPr>
          <a:xfrm>
            <a:off x="8826649" y="2592593"/>
            <a:ext cx="1979400" cy="2033100"/>
          </a:xfrm>
          <a:prstGeom prst="rect">
            <a:avLst/>
          </a:prstGeom>
          <a:solidFill>
            <a:schemeClr val="lt1"/>
          </a:solidFill>
          <a:ln w="9525" cap="flat" cmpd="sng">
            <a:solidFill>
              <a:srgbClr val="5B5B5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i="0" u="none" strike="noStrike" cap="none">
                <a:solidFill>
                  <a:srgbClr val="00B050"/>
                </a:solidFill>
                <a:latin typeface="Arial"/>
                <a:ea typeface="Arial"/>
                <a:cs typeface="Arial"/>
                <a:sym typeface="Arial"/>
              </a:rPr>
              <a:t>Selected Ontologies</a:t>
            </a:r>
            <a:endParaRPr/>
          </a:p>
          <a:p>
            <a:pPr marL="0" marR="0" lvl="0" indent="0" algn="l" rtl="0">
              <a:lnSpc>
                <a:spcPct val="100000"/>
              </a:lnSpc>
              <a:spcBef>
                <a:spcPts val="0"/>
              </a:spcBef>
              <a:spcAft>
                <a:spcPts val="0"/>
              </a:spcAft>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 Personalized Search</a:t>
            </a:r>
            <a:endParaRPr/>
          </a:p>
        </p:txBody>
      </p:sp>
      <p:sp>
        <p:nvSpPr>
          <p:cNvPr id="1970" name="Google Shape;1970;p96"/>
          <p:cNvSpPr/>
          <p:nvPr/>
        </p:nvSpPr>
        <p:spPr>
          <a:xfrm>
            <a:off x="2689411" y="3429000"/>
            <a:ext cx="229500" cy="336300"/>
          </a:xfrm>
          <a:prstGeom prst="rightArrow">
            <a:avLst>
              <a:gd name="adj1" fmla="val 50000"/>
              <a:gd name="adj2" fmla="val 50000"/>
            </a:avLst>
          </a:prstGeom>
          <a:solidFill>
            <a:schemeClr val="lt1"/>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971" name="Google Shape;1971;p96"/>
          <p:cNvGrpSpPr/>
          <p:nvPr/>
        </p:nvGrpSpPr>
        <p:grpSpPr>
          <a:xfrm>
            <a:off x="6636763" y="1996390"/>
            <a:ext cx="158631" cy="75804"/>
            <a:chOff x="5224908" y="3598214"/>
            <a:chExt cx="276313" cy="204600"/>
          </a:xfrm>
        </p:grpSpPr>
        <p:cxnSp>
          <p:nvCxnSpPr>
            <p:cNvPr id="1972" name="Google Shape;1972;p96"/>
            <p:cNvCxnSpPr/>
            <p:nvPr/>
          </p:nvCxnSpPr>
          <p:spPr>
            <a:xfrm rot="395160">
              <a:off x="5233223" y="3627899"/>
              <a:ext cx="162170" cy="156107"/>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cxnSp>
        <p:cxnSp>
          <p:nvCxnSpPr>
            <p:cNvPr id="1973" name="Google Shape;1973;p96"/>
            <p:cNvCxnSpPr/>
            <p:nvPr/>
          </p:nvCxnSpPr>
          <p:spPr>
            <a:xfrm rot="-10406704" flipH="1">
              <a:off x="5393204" y="3603130"/>
              <a:ext cx="97236" cy="194769"/>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cxn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sp>
        <p:nvSpPr>
          <p:cNvPr id="1979" name="Google Shape;1979;p97"/>
          <p:cNvSpPr txBox="1">
            <a:spLocks noGrp="1"/>
          </p:cNvSpPr>
          <p:nvPr>
            <p:ph type="title"/>
          </p:nvPr>
        </p:nvSpPr>
        <p:spPr>
          <a:xfrm>
            <a:off x="415600" y="68800"/>
            <a:ext cx="11360700" cy="7635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Knowledge Graph Studio - Wireframe</a:t>
            </a:r>
            <a:endParaRPr/>
          </a:p>
        </p:txBody>
      </p:sp>
      <p:sp>
        <p:nvSpPr>
          <p:cNvPr id="1980" name="Google Shape;1980;p97"/>
          <p:cNvSpPr/>
          <p:nvPr/>
        </p:nvSpPr>
        <p:spPr>
          <a:xfrm>
            <a:off x="8419946" y="1169629"/>
            <a:ext cx="1226400" cy="2742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Upload Data</a:t>
            </a:r>
            <a:endParaRPr/>
          </a:p>
        </p:txBody>
      </p:sp>
      <p:sp>
        <p:nvSpPr>
          <p:cNvPr id="1981" name="Google Shape;1981;p97"/>
          <p:cNvSpPr/>
          <p:nvPr/>
        </p:nvSpPr>
        <p:spPr>
          <a:xfrm>
            <a:off x="6590608" y="1169629"/>
            <a:ext cx="1728600" cy="274200"/>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Extraction Settings</a:t>
            </a:r>
            <a:endParaRPr/>
          </a:p>
        </p:txBody>
      </p:sp>
      <p:sp>
        <p:nvSpPr>
          <p:cNvPr id="1982" name="Google Shape;1982;p97"/>
          <p:cNvSpPr/>
          <p:nvPr/>
        </p:nvSpPr>
        <p:spPr>
          <a:xfrm>
            <a:off x="9747183" y="1169629"/>
            <a:ext cx="1583100" cy="274200"/>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Generate Graph</a:t>
            </a:r>
            <a:endParaRPr/>
          </a:p>
        </p:txBody>
      </p:sp>
      <p:sp>
        <p:nvSpPr>
          <p:cNvPr id="1983" name="Google Shape;1983;p97"/>
          <p:cNvSpPr/>
          <p:nvPr/>
        </p:nvSpPr>
        <p:spPr>
          <a:xfrm>
            <a:off x="358434" y="1674364"/>
            <a:ext cx="2809800" cy="4797900"/>
          </a:xfrm>
          <a:prstGeom prst="rect">
            <a:avLst/>
          </a:prstGeom>
          <a:solidFill>
            <a:srgbClr val="D8E6FC"/>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84" name="Google Shape;1984;p97"/>
          <p:cNvSpPr/>
          <p:nvPr/>
        </p:nvSpPr>
        <p:spPr>
          <a:xfrm>
            <a:off x="358433" y="1674364"/>
            <a:ext cx="10971900" cy="4797900"/>
          </a:xfrm>
          <a:prstGeom prst="rect">
            <a:avLst/>
          </a:prstGeom>
          <a:no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85" name="Google Shape;1985;p97"/>
          <p:cNvSpPr/>
          <p:nvPr/>
        </p:nvSpPr>
        <p:spPr>
          <a:xfrm>
            <a:off x="505609" y="1873381"/>
            <a:ext cx="2501153" cy="1887967"/>
          </a:xfrm>
          <a:prstGeom prst="flowChartProcess">
            <a:avLst/>
          </a:prstGeom>
          <a:solidFill>
            <a:srgbClr val="FFFFFF"/>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Drag and drop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Or </a:t>
            </a:r>
            <a:r>
              <a:rPr lang="en-US" sz="1400" b="0" i="0" u="sng" strike="noStrike" cap="none">
                <a:solidFill>
                  <a:srgbClr val="000000"/>
                </a:solidFill>
                <a:latin typeface="Arial"/>
                <a:ea typeface="Arial"/>
                <a:cs typeface="Arial"/>
                <a:sym typeface="Arial"/>
              </a:rPr>
              <a:t>browse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rgbClr val="000000"/>
                </a:solidFill>
                <a:latin typeface="Arial"/>
                <a:ea typeface="Arial"/>
                <a:cs typeface="Arial"/>
                <a:sym typeface="Arial"/>
              </a:rPr>
              <a:t>Documents, Images, unstructured text</a:t>
            </a:r>
            <a:endParaRPr sz="1400" b="0" i="1" u="none" strike="noStrike" cap="none">
              <a:solidFill>
                <a:srgbClr val="000000"/>
              </a:solidFill>
              <a:latin typeface="Arial"/>
              <a:ea typeface="Arial"/>
              <a:cs typeface="Arial"/>
              <a:sym typeface="Arial"/>
            </a:endParaRPr>
          </a:p>
        </p:txBody>
      </p:sp>
      <p:sp>
        <p:nvSpPr>
          <p:cNvPr id="1986" name="Google Shape;1986;p97"/>
          <p:cNvSpPr/>
          <p:nvPr/>
        </p:nvSpPr>
        <p:spPr>
          <a:xfrm>
            <a:off x="505609" y="3922713"/>
            <a:ext cx="2501100" cy="570300"/>
          </a:xfrm>
          <a:prstGeom prst="roundRect">
            <a:avLst>
              <a:gd name="adj" fmla="val 16667"/>
            </a:avLst>
          </a:prstGeom>
          <a:solidFill>
            <a:srgbClr val="FFFFFF"/>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From GCS</a:t>
            </a:r>
            <a:endParaRPr sz="1400" b="0" i="0" u="none" strike="noStrike" cap="none">
              <a:solidFill>
                <a:srgbClr val="000000"/>
              </a:solidFill>
              <a:latin typeface="Arial"/>
              <a:ea typeface="Arial"/>
              <a:cs typeface="Arial"/>
              <a:sym typeface="Arial"/>
            </a:endParaRPr>
          </a:p>
        </p:txBody>
      </p:sp>
      <p:sp>
        <p:nvSpPr>
          <p:cNvPr id="1987" name="Google Shape;1987;p97"/>
          <p:cNvSpPr/>
          <p:nvPr/>
        </p:nvSpPr>
        <p:spPr>
          <a:xfrm>
            <a:off x="505608" y="4654233"/>
            <a:ext cx="2501100" cy="570300"/>
          </a:xfrm>
          <a:prstGeom prst="roundRect">
            <a:avLst>
              <a:gd name="adj" fmla="val 16667"/>
            </a:avLst>
          </a:prstGeom>
          <a:solidFill>
            <a:srgbClr val="FFFFFF"/>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Other Connectors</a:t>
            </a:r>
            <a:endParaRPr sz="1400" b="0" i="0" u="none" strike="noStrike" cap="none">
              <a:solidFill>
                <a:srgbClr val="000000"/>
              </a:solidFill>
              <a:latin typeface="Arial"/>
              <a:ea typeface="Arial"/>
              <a:cs typeface="Arial"/>
              <a:sym typeface="Arial"/>
            </a:endParaRPr>
          </a:p>
        </p:txBody>
      </p:sp>
      <p:graphicFrame>
        <p:nvGraphicFramePr>
          <p:cNvPr id="1988" name="Google Shape;1988;p97"/>
          <p:cNvGraphicFramePr/>
          <p:nvPr/>
        </p:nvGraphicFramePr>
        <p:xfrm>
          <a:off x="3501613" y="2141224"/>
          <a:ext cx="3000000" cy="3000000"/>
        </p:xfrm>
        <a:graphic>
          <a:graphicData uri="http://schemas.openxmlformats.org/drawingml/2006/table">
            <a:tbl>
              <a:tblPr firstRow="1" bandRow="1">
                <a:noFill/>
                <a:tableStyleId>{25BB43B6-E720-45D2-9121-8E99893DFE82}</a:tableStyleId>
              </a:tblPr>
              <a:tblGrid>
                <a:gridCol w="1857050">
                  <a:extLst>
                    <a:ext uri="{9D8B030D-6E8A-4147-A177-3AD203B41FA5}">
                      <a16:colId xmlns:a16="http://schemas.microsoft.com/office/drawing/2014/main" val="20000"/>
                    </a:ext>
                  </a:extLst>
                </a:gridCol>
                <a:gridCol w="1857050">
                  <a:extLst>
                    <a:ext uri="{9D8B030D-6E8A-4147-A177-3AD203B41FA5}">
                      <a16:colId xmlns:a16="http://schemas.microsoft.com/office/drawing/2014/main" val="20001"/>
                    </a:ext>
                  </a:extLst>
                </a:gridCol>
                <a:gridCol w="1857050">
                  <a:extLst>
                    <a:ext uri="{9D8B030D-6E8A-4147-A177-3AD203B41FA5}">
                      <a16:colId xmlns:a16="http://schemas.microsoft.com/office/drawing/2014/main" val="20002"/>
                    </a:ext>
                  </a:extLst>
                </a:gridCol>
                <a:gridCol w="1857050">
                  <a:extLst>
                    <a:ext uri="{9D8B030D-6E8A-4147-A177-3AD203B41FA5}">
                      <a16:colId xmlns:a16="http://schemas.microsoft.com/office/drawing/2014/main" val="20003"/>
                    </a:ext>
                  </a:extLst>
                </a:gridCol>
              </a:tblGrid>
              <a:tr h="3380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File name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Upload Status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Size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Source/Type</a:t>
                      </a:r>
                      <a:endParaRPr sz="1400" u="none" strike="noStrike" cap="none"/>
                    </a:p>
                  </a:txBody>
                  <a:tcPr marL="91450" marR="91450" marT="45725" marB="45725"/>
                </a:tc>
                <a:extLst>
                  <a:ext uri="{0D108BD9-81ED-4DB2-BD59-A6C34878D82A}">
                    <a16:rowId xmlns:a16="http://schemas.microsoft.com/office/drawing/2014/main" val="10000"/>
                  </a:ext>
                </a:extLst>
              </a:tr>
              <a:tr h="3380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service_chat.txt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Uploaded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132 KB</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GCS</a:t>
                      </a:r>
                      <a:endParaRPr sz="1400" u="none" strike="noStrike" cap="none"/>
                    </a:p>
                  </a:txBody>
                  <a:tcPr marL="91450" marR="91450" marT="45725" marB="45725"/>
                </a:tc>
                <a:extLst>
                  <a:ext uri="{0D108BD9-81ED-4DB2-BD59-A6C34878D82A}">
                    <a16:rowId xmlns:a16="http://schemas.microsoft.com/office/drawing/2014/main" val="10001"/>
                  </a:ext>
                </a:extLst>
              </a:tr>
              <a:tr h="3380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extLst>
                  <a:ext uri="{0D108BD9-81ED-4DB2-BD59-A6C34878D82A}">
                    <a16:rowId xmlns:a16="http://schemas.microsoft.com/office/drawing/2014/main" val="10002"/>
                  </a:ext>
                </a:extLst>
              </a:tr>
              <a:tr h="3380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extLst>
                  <a:ext uri="{0D108BD9-81ED-4DB2-BD59-A6C34878D82A}">
                    <a16:rowId xmlns:a16="http://schemas.microsoft.com/office/drawing/2014/main" val="10003"/>
                  </a:ext>
                </a:extLst>
              </a:tr>
              <a:tr h="3380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extLst>
                  <a:ext uri="{0D108BD9-81ED-4DB2-BD59-A6C34878D82A}">
                    <a16:rowId xmlns:a16="http://schemas.microsoft.com/office/drawing/2014/main" val="10004"/>
                  </a:ext>
                </a:extLst>
              </a:tr>
              <a:tr h="3380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extLst>
                  <a:ext uri="{0D108BD9-81ED-4DB2-BD59-A6C34878D82A}">
                    <a16:rowId xmlns:a16="http://schemas.microsoft.com/office/drawing/2014/main" val="10005"/>
                  </a:ext>
                </a:extLst>
              </a:tr>
              <a:tr h="3380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extLst>
                  <a:ext uri="{0D108BD9-81ED-4DB2-BD59-A6C34878D82A}">
                    <a16:rowId xmlns:a16="http://schemas.microsoft.com/office/drawing/2014/main" val="10006"/>
                  </a:ext>
                </a:extLst>
              </a:tr>
              <a:tr h="3380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extLst>
                  <a:ext uri="{0D108BD9-81ED-4DB2-BD59-A6C34878D82A}">
                    <a16:rowId xmlns:a16="http://schemas.microsoft.com/office/drawing/2014/main" val="10007"/>
                  </a:ext>
                </a:extLst>
              </a:tr>
              <a:tr h="3380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extLst>
                  <a:ext uri="{0D108BD9-81ED-4DB2-BD59-A6C34878D82A}">
                    <a16:rowId xmlns:a16="http://schemas.microsoft.com/office/drawing/2014/main" val="10008"/>
                  </a:ext>
                </a:extLst>
              </a:tr>
              <a:tr h="3380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extLst>
                  <a:ext uri="{0D108BD9-81ED-4DB2-BD59-A6C34878D82A}">
                    <a16:rowId xmlns:a16="http://schemas.microsoft.com/office/drawing/2014/main" val="10009"/>
                  </a:ext>
                </a:extLst>
              </a:tr>
              <a:tr h="3380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extLst>
                  <a:ext uri="{0D108BD9-81ED-4DB2-BD59-A6C34878D82A}">
                    <a16:rowId xmlns:a16="http://schemas.microsoft.com/office/drawing/2014/main" val="10010"/>
                  </a:ext>
                </a:extLst>
              </a:tr>
              <a:tr h="3380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extLst>
                  <a:ext uri="{0D108BD9-81ED-4DB2-BD59-A6C34878D82A}">
                    <a16:rowId xmlns:a16="http://schemas.microsoft.com/office/drawing/2014/main" val="10011"/>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sp>
        <p:nvSpPr>
          <p:cNvPr id="1994" name="Google Shape;1994;p98"/>
          <p:cNvSpPr/>
          <p:nvPr/>
        </p:nvSpPr>
        <p:spPr>
          <a:xfrm>
            <a:off x="40748" y="5732375"/>
            <a:ext cx="12138000" cy="1005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95" name="Google Shape;1995;p98"/>
          <p:cNvSpPr txBox="1">
            <a:spLocks noGrp="1"/>
          </p:cNvSpPr>
          <p:nvPr>
            <p:ph type="title"/>
          </p:nvPr>
        </p:nvSpPr>
        <p:spPr>
          <a:xfrm>
            <a:off x="415600" y="68800"/>
            <a:ext cx="11360700" cy="7635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Knowledge Graph Studio - Wireframe</a:t>
            </a:r>
            <a:endParaRPr/>
          </a:p>
        </p:txBody>
      </p:sp>
      <p:sp>
        <p:nvSpPr>
          <p:cNvPr id="1996" name="Google Shape;1996;p98"/>
          <p:cNvSpPr/>
          <p:nvPr/>
        </p:nvSpPr>
        <p:spPr>
          <a:xfrm>
            <a:off x="384720" y="1433267"/>
            <a:ext cx="10945800" cy="4023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Knowledge Graph Studio</a:t>
            </a:r>
            <a:endParaRPr/>
          </a:p>
        </p:txBody>
      </p:sp>
      <p:sp>
        <p:nvSpPr>
          <p:cNvPr id="1997" name="Google Shape;1997;p98"/>
          <p:cNvSpPr/>
          <p:nvPr/>
        </p:nvSpPr>
        <p:spPr>
          <a:xfrm>
            <a:off x="4876160" y="1541729"/>
            <a:ext cx="1195200" cy="1854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XX nodes</a:t>
            </a:r>
            <a:endParaRPr/>
          </a:p>
        </p:txBody>
      </p:sp>
      <p:sp>
        <p:nvSpPr>
          <p:cNvPr id="1998" name="Google Shape;1998;p98"/>
          <p:cNvSpPr/>
          <p:nvPr/>
        </p:nvSpPr>
        <p:spPr>
          <a:xfrm>
            <a:off x="6447180" y="1541729"/>
            <a:ext cx="1195200" cy="1854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XX edges</a:t>
            </a:r>
            <a:endParaRPr/>
          </a:p>
        </p:txBody>
      </p:sp>
      <p:sp>
        <p:nvSpPr>
          <p:cNvPr id="1999" name="Google Shape;1999;p98"/>
          <p:cNvSpPr/>
          <p:nvPr/>
        </p:nvSpPr>
        <p:spPr>
          <a:xfrm>
            <a:off x="384719" y="1939425"/>
            <a:ext cx="2973600" cy="1005900"/>
          </a:xfrm>
          <a:prstGeom prst="rect">
            <a:avLst/>
          </a:prstGeom>
          <a:solidFill>
            <a:schemeClr val="lt1"/>
          </a:solidFill>
          <a:ln w="25400" cap="flat" cmpd="sng">
            <a:solidFill>
              <a:srgbClr val="5B5B5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00" b="1" i="0" u="none" strike="noStrike" cap="none">
              <a:solidFill>
                <a:schemeClr val="dk1"/>
              </a:solidFill>
              <a:latin typeface="Arial"/>
              <a:ea typeface="Arial"/>
              <a:cs typeface="Arial"/>
              <a:sym typeface="Arial"/>
            </a:endParaRPr>
          </a:p>
        </p:txBody>
      </p:sp>
      <p:pic>
        <p:nvPicPr>
          <p:cNvPr id="2000" name="Google Shape;2000;p98" descr="Work from home house outline"/>
          <p:cNvPicPr preferRelativeResize="0"/>
          <p:nvPr/>
        </p:nvPicPr>
        <p:blipFill rotWithShape="1">
          <a:blip r:embed="rId3">
            <a:alphaModFix/>
          </a:blip>
          <a:srcRect/>
          <a:stretch/>
        </p:blipFill>
        <p:spPr>
          <a:xfrm>
            <a:off x="910265" y="2395281"/>
            <a:ext cx="420810" cy="235788"/>
          </a:xfrm>
          <a:prstGeom prst="rect">
            <a:avLst/>
          </a:prstGeom>
          <a:noFill/>
          <a:ln>
            <a:noFill/>
          </a:ln>
        </p:spPr>
      </p:pic>
      <p:sp>
        <p:nvSpPr>
          <p:cNvPr id="2001" name="Google Shape;2001;p98"/>
          <p:cNvSpPr/>
          <p:nvPr/>
        </p:nvSpPr>
        <p:spPr>
          <a:xfrm>
            <a:off x="1018740" y="2200363"/>
            <a:ext cx="213300" cy="116400"/>
          </a:xfrm>
          <a:prstGeom prst="upArrow">
            <a:avLst>
              <a:gd name="adj1" fmla="val 50000"/>
              <a:gd name="adj2" fmla="val 50000"/>
            </a:avLst>
          </a:prstGeom>
          <a:solidFill>
            <a:schemeClr val="accent1"/>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002" name="Google Shape;2002;p98"/>
          <p:cNvSpPr/>
          <p:nvPr/>
        </p:nvSpPr>
        <p:spPr>
          <a:xfrm>
            <a:off x="1484435" y="2445581"/>
            <a:ext cx="263700" cy="135300"/>
          </a:xfrm>
          <a:prstGeom prst="rightArrow">
            <a:avLst>
              <a:gd name="adj1" fmla="val 50000"/>
              <a:gd name="adj2" fmla="val 50000"/>
            </a:avLst>
          </a:prstGeom>
          <a:solidFill>
            <a:schemeClr val="accent1"/>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003" name="Google Shape;2003;p98"/>
          <p:cNvSpPr/>
          <p:nvPr/>
        </p:nvSpPr>
        <p:spPr>
          <a:xfrm>
            <a:off x="1018740" y="2697089"/>
            <a:ext cx="174000" cy="113100"/>
          </a:xfrm>
          <a:prstGeom prst="downArrow">
            <a:avLst>
              <a:gd name="adj1" fmla="val 50000"/>
              <a:gd name="adj2" fmla="val 50000"/>
            </a:avLst>
          </a:prstGeom>
          <a:solidFill>
            <a:schemeClr val="accent1"/>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004" name="Google Shape;2004;p98"/>
          <p:cNvSpPr/>
          <p:nvPr/>
        </p:nvSpPr>
        <p:spPr>
          <a:xfrm rot="10800000">
            <a:off x="470384" y="2454936"/>
            <a:ext cx="242100" cy="116400"/>
          </a:xfrm>
          <a:prstGeom prst="rightArrow">
            <a:avLst>
              <a:gd name="adj1" fmla="val 50000"/>
              <a:gd name="adj2" fmla="val 50000"/>
            </a:avLst>
          </a:prstGeom>
          <a:solidFill>
            <a:schemeClr val="accent1"/>
          </a:solidFill>
          <a:ln w="25400"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005" name="Google Shape;2005;p98"/>
          <p:cNvSpPr/>
          <p:nvPr/>
        </p:nvSpPr>
        <p:spPr>
          <a:xfrm>
            <a:off x="575487" y="1992870"/>
            <a:ext cx="1245600" cy="103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Navigate</a:t>
            </a:r>
            <a:endParaRPr/>
          </a:p>
        </p:txBody>
      </p:sp>
      <p:sp>
        <p:nvSpPr>
          <p:cNvPr id="2006" name="Google Shape;2006;p98"/>
          <p:cNvSpPr/>
          <p:nvPr/>
        </p:nvSpPr>
        <p:spPr>
          <a:xfrm>
            <a:off x="2067959" y="1992870"/>
            <a:ext cx="1245600" cy="103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Zoom</a:t>
            </a:r>
            <a:endParaRPr/>
          </a:p>
        </p:txBody>
      </p:sp>
      <p:cxnSp>
        <p:nvCxnSpPr>
          <p:cNvPr id="2007" name="Google Shape;2007;p98"/>
          <p:cNvCxnSpPr/>
          <p:nvPr/>
        </p:nvCxnSpPr>
        <p:spPr>
          <a:xfrm>
            <a:off x="2146510" y="2455014"/>
            <a:ext cx="959400"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50"/>
              </a:srgbClr>
            </a:outerShdw>
          </a:effectLst>
        </p:spPr>
      </p:cxnSp>
      <p:sp>
        <p:nvSpPr>
          <p:cNvPr id="2008" name="Google Shape;2008;p98"/>
          <p:cNvSpPr/>
          <p:nvPr/>
        </p:nvSpPr>
        <p:spPr>
          <a:xfrm>
            <a:off x="2382164" y="2403141"/>
            <a:ext cx="129000" cy="103800"/>
          </a:xfrm>
          <a:prstGeom prst="ellipse">
            <a:avLst/>
          </a:prstGeom>
          <a:solidFill>
            <a:srgbClr val="C00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cxnSp>
        <p:nvCxnSpPr>
          <p:cNvPr id="2009" name="Google Shape;2009;p98"/>
          <p:cNvCxnSpPr>
            <a:endCxn id="2008" idx="2"/>
          </p:cNvCxnSpPr>
          <p:nvPr/>
        </p:nvCxnSpPr>
        <p:spPr>
          <a:xfrm>
            <a:off x="2146364" y="2455041"/>
            <a:ext cx="235800" cy="0"/>
          </a:xfrm>
          <a:prstGeom prst="straightConnector1">
            <a:avLst/>
          </a:prstGeom>
          <a:noFill/>
          <a:ln w="28575" cap="flat" cmpd="sng">
            <a:solidFill>
              <a:srgbClr val="C00000"/>
            </a:solidFill>
            <a:prstDash val="solid"/>
            <a:round/>
            <a:headEnd type="none" w="sm" len="sm"/>
            <a:tailEnd type="none" w="sm" len="sm"/>
          </a:ln>
          <a:effectLst>
            <a:outerShdw blurRad="40000" dist="20000" dir="5400000" rotWithShape="0">
              <a:srgbClr val="000000">
                <a:alpha val="37650"/>
              </a:srgbClr>
            </a:outerShdw>
          </a:effectLst>
        </p:spPr>
      </p:cxnSp>
      <p:sp>
        <p:nvSpPr>
          <p:cNvPr id="2010" name="Google Shape;2010;p98"/>
          <p:cNvSpPr/>
          <p:nvPr/>
        </p:nvSpPr>
        <p:spPr>
          <a:xfrm>
            <a:off x="370692" y="3140369"/>
            <a:ext cx="1450500" cy="103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Add Node</a:t>
            </a:r>
            <a:endParaRPr/>
          </a:p>
        </p:txBody>
      </p:sp>
      <p:sp>
        <p:nvSpPr>
          <p:cNvPr id="2011" name="Google Shape;2011;p98"/>
          <p:cNvSpPr/>
          <p:nvPr/>
        </p:nvSpPr>
        <p:spPr>
          <a:xfrm>
            <a:off x="370692" y="3366727"/>
            <a:ext cx="1377600" cy="207600"/>
          </a:xfrm>
          <a:prstGeom prst="roundRect">
            <a:avLst>
              <a:gd name="adj" fmla="val 16667"/>
            </a:avLst>
          </a:prstGeom>
          <a:solidFill>
            <a:srgbClr val="F2F2F2"/>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50" b="0" i="1" u="none" strike="noStrike" cap="none">
                <a:solidFill>
                  <a:schemeClr val="dk1"/>
                </a:solidFill>
                <a:latin typeface="Arial"/>
                <a:ea typeface="Arial"/>
                <a:cs typeface="Arial"/>
                <a:sym typeface="Arial"/>
              </a:rPr>
              <a:t>Node name</a:t>
            </a:r>
            <a:endParaRPr/>
          </a:p>
        </p:txBody>
      </p:sp>
      <p:sp>
        <p:nvSpPr>
          <p:cNvPr id="2012" name="Google Shape;2012;p98"/>
          <p:cNvSpPr/>
          <p:nvPr/>
        </p:nvSpPr>
        <p:spPr>
          <a:xfrm>
            <a:off x="1851944" y="3366727"/>
            <a:ext cx="1506600" cy="207600"/>
          </a:xfrm>
          <a:prstGeom prst="roundRect">
            <a:avLst>
              <a:gd name="adj" fmla="val 16667"/>
            </a:avLst>
          </a:prstGeom>
          <a:solidFill>
            <a:srgbClr val="F2F2F2"/>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50" b="0" i="1" u="none" strike="noStrike" cap="none">
                <a:solidFill>
                  <a:schemeClr val="dk1"/>
                </a:solidFill>
                <a:latin typeface="Arial"/>
                <a:ea typeface="Arial"/>
                <a:cs typeface="Arial"/>
                <a:sym typeface="Arial"/>
              </a:rPr>
              <a:t>Description</a:t>
            </a:r>
            <a:endParaRPr/>
          </a:p>
        </p:txBody>
      </p:sp>
      <p:sp>
        <p:nvSpPr>
          <p:cNvPr id="2013" name="Google Shape;2013;p98"/>
          <p:cNvSpPr/>
          <p:nvPr/>
        </p:nvSpPr>
        <p:spPr>
          <a:xfrm>
            <a:off x="370692" y="3646528"/>
            <a:ext cx="2975100" cy="178200"/>
          </a:xfrm>
          <a:prstGeom prst="roundRect">
            <a:avLst>
              <a:gd name="adj" fmla="val 16667"/>
            </a:avLst>
          </a:prstGeom>
          <a:solidFill>
            <a:srgbClr val="0033A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Add</a:t>
            </a:r>
            <a:endParaRPr/>
          </a:p>
        </p:txBody>
      </p:sp>
      <p:sp>
        <p:nvSpPr>
          <p:cNvPr id="2014" name="Google Shape;2014;p98"/>
          <p:cNvSpPr/>
          <p:nvPr/>
        </p:nvSpPr>
        <p:spPr>
          <a:xfrm>
            <a:off x="384719" y="3902751"/>
            <a:ext cx="1450500" cy="103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Add Edge</a:t>
            </a:r>
            <a:endParaRPr/>
          </a:p>
        </p:txBody>
      </p:sp>
      <p:sp>
        <p:nvSpPr>
          <p:cNvPr id="2015" name="Google Shape;2015;p98"/>
          <p:cNvSpPr/>
          <p:nvPr/>
        </p:nvSpPr>
        <p:spPr>
          <a:xfrm>
            <a:off x="335626" y="4059945"/>
            <a:ext cx="1363500" cy="190200"/>
          </a:xfrm>
          <a:prstGeom prst="roundRect">
            <a:avLst>
              <a:gd name="adj" fmla="val 16667"/>
            </a:avLst>
          </a:prstGeom>
          <a:solidFill>
            <a:srgbClr val="F2F2F2"/>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900" b="0" i="1" u="none" strike="noStrike" cap="none">
                <a:solidFill>
                  <a:schemeClr val="dk1"/>
                </a:solidFill>
                <a:latin typeface="Arial"/>
                <a:ea typeface="Arial"/>
                <a:cs typeface="Arial"/>
                <a:sym typeface="Arial"/>
              </a:rPr>
              <a:t>Source Node</a:t>
            </a:r>
            <a:endParaRPr/>
          </a:p>
        </p:txBody>
      </p:sp>
      <p:sp>
        <p:nvSpPr>
          <p:cNvPr id="2016" name="Google Shape;2016;p98"/>
          <p:cNvSpPr/>
          <p:nvPr/>
        </p:nvSpPr>
        <p:spPr>
          <a:xfrm>
            <a:off x="335626" y="4310666"/>
            <a:ext cx="1363500" cy="190200"/>
          </a:xfrm>
          <a:prstGeom prst="roundRect">
            <a:avLst>
              <a:gd name="adj" fmla="val 16667"/>
            </a:avLst>
          </a:prstGeom>
          <a:solidFill>
            <a:srgbClr val="F2F2F2"/>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900" b="0" i="1" u="none" strike="noStrike" cap="none">
                <a:solidFill>
                  <a:schemeClr val="dk1"/>
                </a:solidFill>
                <a:latin typeface="Arial"/>
                <a:ea typeface="Arial"/>
                <a:cs typeface="Arial"/>
                <a:sym typeface="Arial"/>
              </a:rPr>
              <a:t>Target Node</a:t>
            </a:r>
            <a:endParaRPr/>
          </a:p>
        </p:txBody>
      </p:sp>
      <p:sp>
        <p:nvSpPr>
          <p:cNvPr id="2017" name="Google Shape;2017;p98"/>
          <p:cNvSpPr/>
          <p:nvPr/>
        </p:nvSpPr>
        <p:spPr>
          <a:xfrm>
            <a:off x="1872983" y="4297305"/>
            <a:ext cx="1506600" cy="165000"/>
          </a:xfrm>
          <a:prstGeom prst="roundRect">
            <a:avLst>
              <a:gd name="adj" fmla="val 16667"/>
            </a:avLst>
          </a:prstGeom>
          <a:solidFill>
            <a:srgbClr val="0033A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Connect</a:t>
            </a:r>
            <a:endParaRPr/>
          </a:p>
        </p:txBody>
      </p:sp>
      <p:sp>
        <p:nvSpPr>
          <p:cNvPr id="2018" name="Google Shape;2018;p98"/>
          <p:cNvSpPr/>
          <p:nvPr/>
        </p:nvSpPr>
        <p:spPr>
          <a:xfrm>
            <a:off x="1872983" y="4041867"/>
            <a:ext cx="1506600" cy="190200"/>
          </a:xfrm>
          <a:prstGeom prst="roundRect">
            <a:avLst>
              <a:gd name="adj" fmla="val 16667"/>
            </a:avLst>
          </a:prstGeom>
          <a:solidFill>
            <a:srgbClr val="F2F2F2"/>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50" b="0" i="1" u="none" strike="noStrike" cap="none">
                <a:solidFill>
                  <a:schemeClr val="dk1"/>
                </a:solidFill>
                <a:latin typeface="Arial"/>
                <a:ea typeface="Arial"/>
                <a:cs typeface="Arial"/>
                <a:sym typeface="Arial"/>
              </a:rPr>
              <a:t>Connects</a:t>
            </a:r>
            <a:endParaRPr/>
          </a:p>
        </p:txBody>
      </p:sp>
      <p:sp>
        <p:nvSpPr>
          <p:cNvPr id="2019" name="Google Shape;2019;p98"/>
          <p:cNvSpPr/>
          <p:nvPr/>
        </p:nvSpPr>
        <p:spPr>
          <a:xfrm>
            <a:off x="325806" y="4639199"/>
            <a:ext cx="1450500" cy="103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Edit Node</a:t>
            </a:r>
            <a:endParaRPr/>
          </a:p>
        </p:txBody>
      </p:sp>
      <p:sp>
        <p:nvSpPr>
          <p:cNvPr id="2020" name="Google Shape;2020;p98"/>
          <p:cNvSpPr/>
          <p:nvPr/>
        </p:nvSpPr>
        <p:spPr>
          <a:xfrm>
            <a:off x="335626" y="4820891"/>
            <a:ext cx="3032700" cy="207600"/>
          </a:xfrm>
          <a:prstGeom prst="roundRect">
            <a:avLst>
              <a:gd name="adj" fmla="val 16667"/>
            </a:avLst>
          </a:prstGeom>
          <a:solidFill>
            <a:srgbClr val="F2F2F2"/>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50" b="0" i="1" u="none" strike="noStrike" cap="none">
                <a:solidFill>
                  <a:schemeClr val="dk1"/>
                </a:solidFill>
                <a:latin typeface="Arial"/>
                <a:ea typeface="Arial"/>
                <a:cs typeface="Arial"/>
                <a:sym typeface="Arial"/>
              </a:rPr>
              <a:t>Select Node name</a:t>
            </a:r>
            <a:endParaRPr/>
          </a:p>
        </p:txBody>
      </p:sp>
      <p:sp>
        <p:nvSpPr>
          <p:cNvPr id="2021" name="Google Shape;2021;p98"/>
          <p:cNvSpPr/>
          <p:nvPr/>
        </p:nvSpPr>
        <p:spPr>
          <a:xfrm>
            <a:off x="358068" y="5400254"/>
            <a:ext cx="2987700" cy="165000"/>
          </a:xfrm>
          <a:prstGeom prst="roundRect">
            <a:avLst>
              <a:gd name="adj" fmla="val 16667"/>
            </a:avLst>
          </a:prstGeom>
          <a:solidFill>
            <a:srgbClr val="0033A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Add</a:t>
            </a:r>
            <a:endParaRPr/>
          </a:p>
        </p:txBody>
      </p:sp>
      <p:sp>
        <p:nvSpPr>
          <p:cNvPr id="2022" name="Google Shape;2022;p98"/>
          <p:cNvSpPr/>
          <p:nvPr/>
        </p:nvSpPr>
        <p:spPr>
          <a:xfrm>
            <a:off x="335626" y="5094335"/>
            <a:ext cx="3022800" cy="207600"/>
          </a:xfrm>
          <a:prstGeom prst="roundRect">
            <a:avLst>
              <a:gd name="adj" fmla="val 16667"/>
            </a:avLst>
          </a:prstGeom>
          <a:solidFill>
            <a:srgbClr val="F2F2F2"/>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50" b="0" i="1" u="none" strike="noStrike" cap="none">
                <a:solidFill>
                  <a:schemeClr val="dk1"/>
                </a:solidFill>
                <a:latin typeface="Arial"/>
                <a:ea typeface="Arial"/>
                <a:cs typeface="Arial"/>
                <a:sym typeface="Arial"/>
              </a:rPr>
              <a:t>Description</a:t>
            </a:r>
            <a:endParaRPr/>
          </a:p>
        </p:txBody>
      </p:sp>
      <p:grpSp>
        <p:nvGrpSpPr>
          <p:cNvPr id="2023" name="Google Shape;2023;p98"/>
          <p:cNvGrpSpPr/>
          <p:nvPr/>
        </p:nvGrpSpPr>
        <p:grpSpPr>
          <a:xfrm>
            <a:off x="3194317" y="4906159"/>
            <a:ext cx="158631" cy="75804"/>
            <a:chOff x="5224908" y="3598214"/>
            <a:chExt cx="276313" cy="204600"/>
          </a:xfrm>
        </p:grpSpPr>
        <p:cxnSp>
          <p:nvCxnSpPr>
            <p:cNvPr id="2024" name="Google Shape;2024;p98"/>
            <p:cNvCxnSpPr/>
            <p:nvPr/>
          </p:nvCxnSpPr>
          <p:spPr>
            <a:xfrm rot="395160">
              <a:off x="5233223" y="3627899"/>
              <a:ext cx="162170" cy="156107"/>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cxnSp>
        <p:cxnSp>
          <p:nvCxnSpPr>
            <p:cNvPr id="2025" name="Google Shape;2025;p98"/>
            <p:cNvCxnSpPr/>
            <p:nvPr/>
          </p:nvCxnSpPr>
          <p:spPr>
            <a:xfrm rot="-10406704" flipH="1">
              <a:off x="5393204" y="3603130"/>
              <a:ext cx="97236" cy="194769"/>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cxnSp>
      </p:grpSp>
      <p:sp>
        <p:nvSpPr>
          <p:cNvPr id="2026" name="Google Shape;2026;p98"/>
          <p:cNvSpPr/>
          <p:nvPr/>
        </p:nvSpPr>
        <p:spPr>
          <a:xfrm>
            <a:off x="283201" y="5679010"/>
            <a:ext cx="2099100" cy="14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Edit Relationship</a:t>
            </a:r>
            <a:endParaRPr/>
          </a:p>
        </p:txBody>
      </p:sp>
      <p:sp>
        <p:nvSpPr>
          <p:cNvPr id="2027" name="Google Shape;2027;p98"/>
          <p:cNvSpPr/>
          <p:nvPr/>
        </p:nvSpPr>
        <p:spPr>
          <a:xfrm>
            <a:off x="335626" y="5877973"/>
            <a:ext cx="3032700" cy="207600"/>
          </a:xfrm>
          <a:prstGeom prst="roundRect">
            <a:avLst>
              <a:gd name="adj" fmla="val 16667"/>
            </a:avLst>
          </a:prstGeom>
          <a:solidFill>
            <a:srgbClr val="F2F2F2"/>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50" b="0" i="1" u="none" strike="noStrike" cap="none">
                <a:solidFill>
                  <a:schemeClr val="dk1"/>
                </a:solidFill>
                <a:latin typeface="Arial"/>
                <a:ea typeface="Arial"/>
                <a:cs typeface="Arial"/>
                <a:sym typeface="Arial"/>
              </a:rPr>
              <a:t>Source -&gt; Target</a:t>
            </a:r>
            <a:endParaRPr/>
          </a:p>
        </p:txBody>
      </p:sp>
      <p:sp>
        <p:nvSpPr>
          <p:cNvPr id="2028" name="Google Shape;2028;p98"/>
          <p:cNvSpPr/>
          <p:nvPr/>
        </p:nvSpPr>
        <p:spPr>
          <a:xfrm>
            <a:off x="358068" y="6457336"/>
            <a:ext cx="2987700" cy="165000"/>
          </a:xfrm>
          <a:prstGeom prst="roundRect">
            <a:avLst>
              <a:gd name="adj" fmla="val 16667"/>
            </a:avLst>
          </a:prstGeom>
          <a:solidFill>
            <a:srgbClr val="0033A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Add</a:t>
            </a:r>
            <a:endParaRPr/>
          </a:p>
        </p:txBody>
      </p:sp>
      <p:sp>
        <p:nvSpPr>
          <p:cNvPr id="2029" name="Google Shape;2029;p98"/>
          <p:cNvSpPr/>
          <p:nvPr/>
        </p:nvSpPr>
        <p:spPr>
          <a:xfrm>
            <a:off x="335626" y="6151417"/>
            <a:ext cx="3022800" cy="207600"/>
          </a:xfrm>
          <a:prstGeom prst="roundRect">
            <a:avLst>
              <a:gd name="adj" fmla="val 16667"/>
            </a:avLst>
          </a:prstGeom>
          <a:solidFill>
            <a:srgbClr val="F2F2F2"/>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50" b="0" i="1" u="none" strike="noStrike" cap="none">
                <a:solidFill>
                  <a:schemeClr val="dk1"/>
                </a:solidFill>
                <a:latin typeface="Arial"/>
                <a:ea typeface="Arial"/>
                <a:cs typeface="Arial"/>
                <a:sym typeface="Arial"/>
              </a:rPr>
              <a:t>Description</a:t>
            </a:r>
            <a:endParaRPr/>
          </a:p>
        </p:txBody>
      </p:sp>
      <p:grpSp>
        <p:nvGrpSpPr>
          <p:cNvPr id="2030" name="Google Shape;2030;p98"/>
          <p:cNvGrpSpPr/>
          <p:nvPr/>
        </p:nvGrpSpPr>
        <p:grpSpPr>
          <a:xfrm>
            <a:off x="3151713" y="5963241"/>
            <a:ext cx="158631" cy="75804"/>
            <a:chOff x="5224908" y="3598214"/>
            <a:chExt cx="276313" cy="204600"/>
          </a:xfrm>
        </p:grpSpPr>
        <p:cxnSp>
          <p:nvCxnSpPr>
            <p:cNvPr id="2031" name="Google Shape;2031;p98"/>
            <p:cNvCxnSpPr/>
            <p:nvPr/>
          </p:nvCxnSpPr>
          <p:spPr>
            <a:xfrm rot="395160">
              <a:off x="5233223" y="3627899"/>
              <a:ext cx="162170" cy="156107"/>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cxnSp>
        <p:cxnSp>
          <p:nvCxnSpPr>
            <p:cNvPr id="2032" name="Google Shape;2032;p98"/>
            <p:cNvCxnSpPr/>
            <p:nvPr/>
          </p:nvCxnSpPr>
          <p:spPr>
            <a:xfrm rot="-10406704" flipH="1">
              <a:off x="5393204" y="3603130"/>
              <a:ext cx="97236" cy="194769"/>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cxnSp>
      </p:grpSp>
      <p:sp>
        <p:nvSpPr>
          <p:cNvPr id="2033" name="Google Shape;2033;p98"/>
          <p:cNvSpPr/>
          <p:nvPr/>
        </p:nvSpPr>
        <p:spPr>
          <a:xfrm>
            <a:off x="3579263" y="1939425"/>
            <a:ext cx="7751100" cy="3549600"/>
          </a:xfrm>
          <a:prstGeom prst="rect">
            <a:avLst/>
          </a:prstGeom>
          <a:solidFill>
            <a:schemeClr val="lt1"/>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2034" name="Google Shape;2034;p98" descr="Knowledge Graphs: The Key to Modern ..."/>
          <p:cNvPicPr preferRelativeResize="0"/>
          <p:nvPr/>
        </p:nvPicPr>
        <p:blipFill rotWithShape="1">
          <a:blip r:embed="rId4">
            <a:alphaModFix/>
          </a:blip>
          <a:srcRect/>
          <a:stretch/>
        </p:blipFill>
        <p:spPr>
          <a:xfrm>
            <a:off x="4281795" y="1992870"/>
            <a:ext cx="5559579" cy="3368223"/>
          </a:xfrm>
          <a:prstGeom prst="rect">
            <a:avLst/>
          </a:prstGeom>
          <a:noFill/>
          <a:ln>
            <a:noFill/>
          </a:ln>
        </p:spPr>
      </p:pic>
      <p:sp>
        <p:nvSpPr>
          <p:cNvPr id="2035" name="Google Shape;2035;p98"/>
          <p:cNvSpPr/>
          <p:nvPr/>
        </p:nvSpPr>
        <p:spPr>
          <a:xfrm>
            <a:off x="3579263" y="5922502"/>
            <a:ext cx="5780700" cy="340200"/>
          </a:xfrm>
          <a:prstGeom prst="roundRect">
            <a:avLst>
              <a:gd name="adj" fmla="val 16667"/>
            </a:avLst>
          </a:prstGeom>
          <a:solidFill>
            <a:srgbClr val="F2F2F2"/>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50" b="0" i="1" u="none" strike="noStrike" cap="none">
                <a:solidFill>
                  <a:schemeClr val="dk1"/>
                </a:solidFill>
                <a:latin typeface="Arial"/>
                <a:ea typeface="Arial"/>
                <a:cs typeface="Arial"/>
                <a:sym typeface="Arial"/>
              </a:rPr>
              <a:t>Try: “Add node &lt;node name&gt;</a:t>
            </a:r>
            <a:endParaRPr/>
          </a:p>
        </p:txBody>
      </p:sp>
      <p:sp>
        <p:nvSpPr>
          <p:cNvPr id="2036" name="Google Shape;2036;p98"/>
          <p:cNvSpPr/>
          <p:nvPr/>
        </p:nvSpPr>
        <p:spPr>
          <a:xfrm>
            <a:off x="3579263" y="5610454"/>
            <a:ext cx="7531800" cy="21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AI Assistant – Conversational Graph Editor</a:t>
            </a:r>
            <a:endParaRPr/>
          </a:p>
        </p:txBody>
      </p:sp>
      <p:sp>
        <p:nvSpPr>
          <p:cNvPr id="2037" name="Google Shape;2037;p98"/>
          <p:cNvSpPr/>
          <p:nvPr/>
        </p:nvSpPr>
        <p:spPr>
          <a:xfrm>
            <a:off x="9483709" y="5917921"/>
            <a:ext cx="865500" cy="335100"/>
          </a:xfrm>
          <a:prstGeom prst="roundRect">
            <a:avLst>
              <a:gd name="adj" fmla="val 16667"/>
            </a:avLst>
          </a:prstGeom>
          <a:solidFill>
            <a:srgbClr val="0033A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Send</a:t>
            </a:r>
            <a:endParaRPr/>
          </a:p>
        </p:txBody>
      </p:sp>
      <p:sp>
        <p:nvSpPr>
          <p:cNvPr id="2038" name="Google Shape;2038;p98"/>
          <p:cNvSpPr/>
          <p:nvPr/>
        </p:nvSpPr>
        <p:spPr>
          <a:xfrm>
            <a:off x="10464868" y="5917921"/>
            <a:ext cx="865500" cy="335100"/>
          </a:xfrm>
          <a:prstGeom prst="roundRect">
            <a:avLst>
              <a:gd name="adj" fmla="val 16667"/>
            </a:avLst>
          </a:prstGeom>
          <a:solidFill>
            <a:srgbClr val="0033A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Clear</a:t>
            </a:r>
            <a:endParaRPr/>
          </a:p>
        </p:txBody>
      </p:sp>
      <p:sp>
        <p:nvSpPr>
          <p:cNvPr id="2039" name="Google Shape;2039;p98"/>
          <p:cNvSpPr/>
          <p:nvPr/>
        </p:nvSpPr>
        <p:spPr>
          <a:xfrm>
            <a:off x="3579265" y="6365149"/>
            <a:ext cx="7751100" cy="285000"/>
          </a:xfrm>
          <a:prstGeom prst="roundRect">
            <a:avLst>
              <a:gd name="adj" fmla="val 16667"/>
            </a:avLst>
          </a:prstGeom>
          <a:solidFill>
            <a:srgbClr val="0033A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Persist Graph in Neo4J</a:t>
            </a:r>
            <a:endParaRPr/>
          </a:p>
        </p:txBody>
      </p:sp>
      <p:sp>
        <p:nvSpPr>
          <p:cNvPr id="2040" name="Google Shape;2040;p98"/>
          <p:cNvSpPr/>
          <p:nvPr/>
        </p:nvSpPr>
        <p:spPr>
          <a:xfrm>
            <a:off x="8419946" y="1090133"/>
            <a:ext cx="1226400" cy="274200"/>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Upload Data</a:t>
            </a:r>
            <a:endParaRPr/>
          </a:p>
        </p:txBody>
      </p:sp>
      <p:sp>
        <p:nvSpPr>
          <p:cNvPr id="2041" name="Google Shape;2041;p98"/>
          <p:cNvSpPr/>
          <p:nvPr/>
        </p:nvSpPr>
        <p:spPr>
          <a:xfrm>
            <a:off x="6590608" y="1090133"/>
            <a:ext cx="1728600" cy="274200"/>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Extraction Settings</a:t>
            </a:r>
            <a:endParaRPr/>
          </a:p>
        </p:txBody>
      </p:sp>
      <p:sp>
        <p:nvSpPr>
          <p:cNvPr id="2042" name="Google Shape;2042;p98"/>
          <p:cNvSpPr/>
          <p:nvPr/>
        </p:nvSpPr>
        <p:spPr>
          <a:xfrm>
            <a:off x="9747183" y="1090133"/>
            <a:ext cx="1583100" cy="2742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Generate Graph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5"/>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Agentic AI Architecture Design Principles</a:t>
            </a:r>
            <a:endParaRPr/>
          </a:p>
        </p:txBody>
      </p:sp>
      <p:sp>
        <p:nvSpPr>
          <p:cNvPr id="301" name="Google Shape;301;p45"/>
          <p:cNvSpPr txBox="1"/>
          <p:nvPr/>
        </p:nvSpPr>
        <p:spPr>
          <a:xfrm>
            <a:off x="628153" y="1952465"/>
            <a:ext cx="2452500" cy="560700"/>
          </a:xfrm>
          <a:prstGeom prst="rect">
            <a:avLst/>
          </a:prstGeom>
          <a:solidFill>
            <a:schemeClr val="accent3"/>
          </a:solidFill>
          <a:ln>
            <a:noFill/>
          </a:ln>
          <a:effectLst>
            <a:outerShdw blurRad="38100" dist="28575" dir="2700000" algn="tl" rotWithShape="0">
              <a:srgbClr val="000000">
                <a:alpha val="40000"/>
              </a:srgbClr>
            </a:outerShdw>
          </a:effectLst>
        </p:spPr>
        <p:txBody>
          <a:bodyPr spcFirstLastPara="1" wrap="square" lIns="45700" tIns="0" rIns="45700" bIns="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Knowledge-first approach for context engineering</a:t>
            </a:r>
            <a:endParaRPr sz="1867" b="0" i="0" u="none" strike="noStrike" cap="none">
              <a:solidFill>
                <a:schemeClr val="dk1"/>
              </a:solidFill>
              <a:latin typeface="Arial"/>
              <a:ea typeface="Arial"/>
              <a:cs typeface="Arial"/>
              <a:sym typeface="Arial"/>
            </a:endParaRPr>
          </a:p>
        </p:txBody>
      </p:sp>
      <p:sp>
        <p:nvSpPr>
          <p:cNvPr id="302" name="Google Shape;302;p45"/>
          <p:cNvSpPr txBox="1"/>
          <p:nvPr/>
        </p:nvSpPr>
        <p:spPr>
          <a:xfrm>
            <a:off x="3528199" y="1952465"/>
            <a:ext cx="2452500" cy="560700"/>
          </a:xfrm>
          <a:prstGeom prst="rect">
            <a:avLst/>
          </a:prstGeom>
          <a:solidFill>
            <a:schemeClr val="accent3"/>
          </a:solidFill>
          <a:ln>
            <a:noFill/>
          </a:ln>
          <a:effectLst>
            <a:outerShdw blurRad="38100" dist="28575" dir="2700000" algn="tl" rotWithShape="0">
              <a:srgbClr val="000000">
                <a:alpha val="40000"/>
              </a:srgbClr>
            </a:outerShdw>
          </a:effectLst>
        </p:spPr>
        <p:txBody>
          <a:bodyPr spcFirstLastPara="1" wrap="square" lIns="45700" tIns="0" rIns="45700" bIns="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Federated deployment, centralized governance </a:t>
            </a:r>
            <a:endParaRPr sz="1867" b="0" i="0" u="none" strike="noStrike" cap="none">
              <a:solidFill>
                <a:schemeClr val="dk1"/>
              </a:solidFill>
              <a:latin typeface="Arial"/>
              <a:ea typeface="Arial"/>
              <a:cs typeface="Arial"/>
              <a:sym typeface="Arial"/>
            </a:endParaRPr>
          </a:p>
        </p:txBody>
      </p:sp>
      <p:sp>
        <p:nvSpPr>
          <p:cNvPr id="303" name="Google Shape;303;p45"/>
          <p:cNvSpPr txBox="1"/>
          <p:nvPr/>
        </p:nvSpPr>
        <p:spPr>
          <a:xfrm>
            <a:off x="6428241" y="1952465"/>
            <a:ext cx="2452500" cy="560700"/>
          </a:xfrm>
          <a:prstGeom prst="rect">
            <a:avLst/>
          </a:prstGeom>
          <a:solidFill>
            <a:schemeClr val="accent3"/>
          </a:solidFill>
          <a:ln>
            <a:noFill/>
          </a:ln>
          <a:effectLst>
            <a:outerShdw blurRad="38100" dist="28575" dir="2700000" algn="tl" rotWithShape="0">
              <a:srgbClr val="000000">
                <a:alpha val="40000"/>
              </a:srgbClr>
            </a:outerShdw>
          </a:effectLst>
        </p:spPr>
        <p:txBody>
          <a:bodyPr spcFirstLastPara="1" wrap="square" lIns="45700" tIns="0" rIns="45700" bIns="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Standards driven and governance by design</a:t>
            </a:r>
            <a:endParaRPr sz="1867" b="0" i="0" u="none" strike="noStrike" cap="none">
              <a:solidFill>
                <a:schemeClr val="dk1"/>
              </a:solidFill>
              <a:latin typeface="Arial"/>
              <a:ea typeface="Arial"/>
              <a:cs typeface="Arial"/>
              <a:sym typeface="Arial"/>
            </a:endParaRPr>
          </a:p>
        </p:txBody>
      </p:sp>
      <p:sp>
        <p:nvSpPr>
          <p:cNvPr id="304" name="Google Shape;304;p45"/>
          <p:cNvSpPr txBox="1"/>
          <p:nvPr/>
        </p:nvSpPr>
        <p:spPr>
          <a:xfrm>
            <a:off x="9328287" y="1952465"/>
            <a:ext cx="2452500" cy="560700"/>
          </a:xfrm>
          <a:prstGeom prst="rect">
            <a:avLst/>
          </a:prstGeom>
          <a:solidFill>
            <a:schemeClr val="accent3"/>
          </a:solidFill>
          <a:ln>
            <a:noFill/>
          </a:ln>
          <a:effectLst>
            <a:outerShdw blurRad="38100" dist="28575" dir="2700000" algn="tl" rotWithShape="0">
              <a:srgbClr val="000000">
                <a:alpha val="40000"/>
              </a:srgbClr>
            </a:outerShdw>
          </a:effectLst>
        </p:spPr>
        <p:txBody>
          <a:bodyPr spcFirstLastPara="1" wrap="square" lIns="45700" tIns="0" rIns="45700" bIns="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Composable design to adapt to rapid innovation</a:t>
            </a:r>
            <a:endParaRPr sz="1867" b="0" i="0" u="none" strike="noStrike" cap="none">
              <a:solidFill>
                <a:schemeClr val="dk1"/>
              </a:solidFill>
              <a:latin typeface="Arial"/>
              <a:ea typeface="Arial"/>
              <a:cs typeface="Arial"/>
              <a:sym typeface="Arial"/>
            </a:endParaRPr>
          </a:p>
        </p:txBody>
      </p:sp>
      <p:sp>
        <p:nvSpPr>
          <p:cNvPr id="305" name="Google Shape;305;p45"/>
          <p:cNvSpPr txBox="1"/>
          <p:nvPr/>
        </p:nvSpPr>
        <p:spPr>
          <a:xfrm>
            <a:off x="342901" y="2526563"/>
            <a:ext cx="2738100" cy="2073600"/>
          </a:xfrm>
          <a:prstGeom prst="rect">
            <a:avLst/>
          </a:prstGeom>
          <a:noFill/>
          <a:ln>
            <a:noFill/>
          </a:ln>
        </p:spPr>
        <p:txBody>
          <a:bodyPr spcFirstLastPara="1" wrap="square" lIns="45700" tIns="91425" rIns="45700" bIns="91425" anchor="t" anchorCtr="0">
            <a:noAutofit/>
          </a:bodyPr>
          <a:lstStyle/>
          <a:p>
            <a:pPr marL="169329" marR="0" lvl="0" indent="-160863" algn="l" rtl="0">
              <a:lnSpc>
                <a:spcPct val="100000"/>
              </a:lnSpc>
              <a:spcBef>
                <a:spcPts val="0"/>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Semantic data modeling</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Context isolation</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High quality data preparation and normalization</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Continuous knowledge governance and lifecycle Mgmt..</a:t>
            </a:r>
            <a:endParaRPr sz="1867" b="0" i="0" u="none" strike="noStrike" cap="none">
              <a:solidFill>
                <a:schemeClr val="dk1"/>
              </a:solidFill>
              <a:latin typeface="Arial"/>
              <a:ea typeface="Arial"/>
              <a:cs typeface="Arial"/>
              <a:sym typeface="Arial"/>
            </a:endParaRPr>
          </a:p>
          <a:p>
            <a:pPr marL="169329" marR="0" lvl="0" indent="-84664" algn="l" rtl="0">
              <a:lnSpc>
                <a:spcPct val="100000"/>
              </a:lnSpc>
              <a:spcBef>
                <a:spcPts val="267"/>
              </a:spcBef>
              <a:spcAft>
                <a:spcPts val="0"/>
              </a:spcAft>
              <a:buNone/>
            </a:pPr>
            <a:endParaRPr sz="1200" b="0" i="0" u="none" strike="noStrike" cap="none">
              <a:solidFill>
                <a:schemeClr val="dk1"/>
              </a:solidFill>
              <a:latin typeface="Arial"/>
              <a:ea typeface="Arial"/>
              <a:cs typeface="Arial"/>
              <a:sym typeface="Arial"/>
            </a:endParaRPr>
          </a:p>
        </p:txBody>
      </p:sp>
      <p:sp>
        <p:nvSpPr>
          <p:cNvPr id="306" name="Google Shape;306;p45"/>
          <p:cNvSpPr txBox="1"/>
          <p:nvPr/>
        </p:nvSpPr>
        <p:spPr>
          <a:xfrm>
            <a:off x="3242944" y="2526563"/>
            <a:ext cx="2738100" cy="2073600"/>
          </a:xfrm>
          <a:prstGeom prst="rect">
            <a:avLst/>
          </a:prstGeom>
          <a:noFill/>
          <a:ln>
            <a:noFill/>
          </a:ln>
        </p:spPr>
        <p:txBody>
          <a:bodyPr spcFirstLastPara="1" wrap="square" lIns="45700" tIns="91425" rIns="45700" bIns="91425" anchor="t" anchorCtr="0">
            <a:noAutofit/>
          </a:bodyPr>
          <a:lstStyle/>
          <a:p>
            <a:pPr marL="169329" marR="0" lvl="0" indent="-160863" algn="l" rtl="0">
              <a:lnSpc>
                <a:spcPct val="100000"/>
              </a:lnSpc>
              <a:spcBef>
                <a:spcPts val="0"/>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Domain autonomy, Platform consistency</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Shared reference architecture with local extensions</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Common Guardrails, enforced through a central policy</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Unified Agent registry and identity</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Automated deployment tooling</a:t>
            </a:r>
            <a:endParaRPr sz="1867" b="0" i="0" u="none" strike="noStrike" cap="none">
              <a:solidFill>
                <a:schemeClr val="dk1"/>
              </a:solidFill>
              <a:latin typeface="Arial"/>
              <a:ea typeface="Arial"/>
              <a:cs typeface="Arial"/>
              <a:sym typeface="Arial"/>
            </a:endParaRPr>
          </a:p>
        </p:txBody>
      </p:sp>
      <p:sp>
        <p:nvSpPr>
          <p:cNvPr id="307" name="Google Shape;307;p45"/>
          <p:cNvSpPr txBox="1"/>
          <p:nvPr/>
        </p:nvSpPr>
        <p:spPr>
          <a:xfrm>
            <a:off x="6142988" y="2526563"/>
            <a:ext cx="2738100" cy="2073600"/>
          </a:xfrm>
          <a:prstGeom prst="rect">
            <a:avLst/>
          </a:prstGeom>
          <a:noFill/>
          <a:ln>
            <a:noFill/>
          </a:ln>
        </p:spPr>
        <p:txBody>
          <a:bodyPr spcFirstLastPara="1" wrap="square" lIns="45700" tIns="91425" rIns="45700" bIns="91425" anchor="t" anchorCtr="0">
            <a:noAutofit/>
          </a:bodyPr>
          <a:lstStyle/>
          <a:p>
            <a:pPr marL="169329" marR="0" lvl="0" indent="-160863" algn="l" rtl="0">
              <a:lnSpc>
                <a:spcPct val="100000"/>
              </a:lnSpc>
              <a:spcBef>
                <a:spcPts val="0"/>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Standardized agent lifecycle management and certification</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Governance embedded into workflows</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Standardized interfaces and protocols</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Global safety and risk framework</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Unified observability, telemetry and auditability</a:t>
            </a:r>
            <a:endParaRPr sz="1867" b="0" i="0" u="none" strike="noStrike" cap="none">
              <a:solidFill>
                <a:schemeClr val="dk1"/>
              </a:solidFill>
              <a:latin typeface="Arial"/>
              <a:ea typeface="Arial"/>
              <a:cs typeface="Arial"/>
              <a:sym typeface="Arial"/>
            </a:endParaRPr>
          </a:p>
        </p:txBody>
      </p:sp>
      <p:sp>
        <p:nvSpPr>
          <p:cNvPr id="308" name="Google Shape;308;p45"/>
          <p:cNvSpPr txBox="1"/>
          <p:nvPr/>
        </p:nvSpPr>
        <p:spPr>
          <a:xfrm>
            <a:off x="9043035" y="2526563"/>
            <a:ext cx="2738100" cy="2073600"/>
          </a:xfrm>
          <a:prstGeom prst="rect">
            <a:avLst/>
          </a:prstGeom>
          <a:noFill/>
          <a:ln>
            <a:noFill/>
          </a:ln>
        </p:spPr>
        <p:txBody>
          <a:bodyPr spcFirstLastPara="1" wrap="square" lIns="45700" tIns="91425" rIns="45700" bIns="91425" anchor="t" anchorCtr="0">
            <a:noAutofit/>
          </a:bodyPr>
          <a:lstStyle/>
          <a:p>
            <a:pPr marL="169329" marR="0" lvl="0" indent="-160863" algn="l" rtl="0">
              <a:lnSpc>
                <a:spcPct val="100000"/>
              </a:lnSpc>
              <a:spcBef>
                <a:spcPts val="0"/>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Service-Oriented design approach</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Loose coupling via abstractions</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Declarative orchestration</a:t>
            </a:r>
            <a:endParaRPr sz="1867" b="0" i="0" u="none" strike="noStrike" cap="none">
              <a:solidFill>
                <a:schemeClr val="dk1"/>
              </a:solidFill>
              <a:latin typeface="Arial"/>
              <a:ea typeface="Arial"/>
              <a:cs typeface="Arial"/>
              <a:sym typeface="Arial"/>
            </a:endParaRPr>
          </a:p>
        </p:txBody>
      </p:sp>
      <p:sp>
        <p:nvSpPr>
          <p:cNvPr id="309" name="Google Shape;309;p45"/>
          <p:cNvSpPr txBox="1"/>
          <p:nvPr/>
        </p:nvSpPr>
        <p:spPr>
          <a:xfrm>
            <a:off x="1629945" y="4648591"/>
            <a:ext cx="3044100" cy="560700"/>
          </a:xfrm>
          <a:prstGeom prst="rect">
            <a:avLst/>
          </a:prstGeom>
          <a:solidFill>
            <a:schemeClr val="accent3"/>
          </a:solidFill>
          <a:ln>
            <a:noFill/>
          </a:ln>
          <a:effectLst>
            <a:outerShdw blurRad="38100" dist="28575" dir="2700000" algn="tl" rotWithShape="0">
              <a:srgbClr val="000000">
                <a:alpha val="40000"/>
              </a:srgbClr>
            </a:outerShdw>
          </a:effectLst>
        </p:spPr>
        <p:txBody>
          <a:bodyPr spcFirstLastPara="1" wrap="square" lIns="45700" tIns="0" rIns="45700" bIns="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Design for elasticity and scaling for high-volume processing</a:t>
            </a:r>
            <a:endParaRPr sz="1867" b="0" i="0" u="none" strike="noStrike" cap="none">
              <a:solidFill>
                <a:schemeClr val="dk1"/>
              </a:solidFill>
              <a:latin typeface="Arial"/>
              <a:ea typeface="Arial"/>
              <a:cs typeface="Arial"/>
              <a:sym typeface="Arial"/>
            </a:endParaRPr>
          </a:p>
        </p:txBody>
      </p:sp>
      <p:sp>
        <p:nvSpPr>
          <p:cNvPr id="310" name="Google Shape;310;p45"/>
          <p:cNvSpPr txBox="1"/>
          <p:nvPr/>
        </p:nvSpPr>
        <p:spPr>
          <a:xfrm>
            <a:off x="5232519" y="4643501"/>
            <a:ext cx="2755200" cy="560700"/>
          </a:xfrm>
          <a:prstGeom prst="rect">
            <a:avLst/>
          </a:prstGeom>
          <a:solidFill>
            <a:schemeClr val="accent3"/>
          </a:solidFill>
          <a:ln>
            <a:noFill/>
          </a:ln>
          <a:effectLst>
            <a:outerShdw blurRad="38100" dist="28575" dir="2700000" algn="tl" rotWithShape="0">
              <a:srgbClr val="000000">
                <a:alpha val="40000"/>
              </a:srgbClr>
            </a:outerShdw>
          </a:effectLst>
        </p:spPr>
        <p:txBody>
          <a:bodyPr spcFirstLastPara="1" wrap="square" lIns="45700" tIns="0" rIns="45700" bIns="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High-performance, safety-first agent operations</a:t>
            </a:r>
            <a:endParaRPr sz="1867" b="0" i="0" u="none" strike="noStrike" cap="none">
              <a:solidFill>
                <a:schemeClr val="dk1"/>
              </a:solidFill>
              <a:latin typeface="Arial"/>
              <a:ea typeface="Arial"/>
              <a:cs typeface="Arial"/>
              <a:sym typeface="Arial"/>
            </a:endParaRPr>
          </a:p>
        </p:txBody>
      </p:sp>
      <p:sp>
        <p:nvSpPr>
          <p:cNvPr id="311" name="Google Shape;311;p45"/>
          <p:cNvSpPr txBox="1"/>
          <p:nvPr/>
        </p:nvSpPr>
        <p:spPr>
          <a:xfrm>
            <a:off x="8546525" y="4643501"/>
            <a:ext cx="2755200" cy="560700"/>
          </a:xfrm>
          <a:prstGeom prst="rect">
            <a:avLst/>
          </a:prstGeom>
          <a:solidFill>
            <a:schemeClr val="accent3"/>
          </a:solidFill>
          <a:ln>
            <a:noFill/>
          </a:ln>
          <a:effectLst>
            <a:outerShdw blurRad="38100" dist="28575" dir="2700000" algn="tl" rotWithShape="0">
              <a:srgbClr val="000000">
                <a:alpha val="40000"/>
              </a:srgbClr>
            </a:outerShdw>
          </a:effectLst>
        </p:spPr>
        <p:txBody>
          <a:bodyPr spcFirstLastPara="1" wrap="square" lIns="45700" tIns="0" rIns="45700" bIns="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Cost efficient by design</a:t>
            </a:r>
            <a:endParaRPr sz="1867" b="0" i="0" u="none" strike="noStrike" cap="none">
              <a:solidFill>
                <a:schemeClr val="dk1"/>
              </a:solidFill>
              <a:latin typeface="Arial"/>
              <a:ea typeface="Arial"/>
              <a:cs typeface="Arial"/>
              <a:sym typeface="Arial"/>
            </a:endParaRPr>
          </a:p>
        </p:txBody>
      </p:sp>
      <p:sp>
        <p:nvSpPr>
          <p:cNvPr id="312" name="Google Shape;312;p45"/>
          <p:cNvSpPr txBox="1"/>
          <p:nvPr/>
        </p:nvSpPr>
        <p:spPr>
          <a:xfrm>
            <a:off x="8261273" y="5217051"/>
            <a:ext cx="3040500" cy="1632900"/>
          </a:xfrm>
          <a:prstGeom prst="rect">
            <a:avLst/>
          </a:prstGeom>
          <a:noFill/>
          <a:ln>
            <a:noFill/>
          </a:ln>
        </p:spPr>
        <p:txBody>
          <a:bodyPr spcFirstLastPara="1" wrap="square" lIns="45700" tIns="91425" rIns="45700" bIns="91425" anchor="t" anchorCtr="0">
            <a:noAutofit/>
          </a:bodyPr>
          <a:lstStyle/>
          <a:p>
            <a:pPr marL="169329" marR="0" lvl="0" indent="-160863" algn="l" rtl="0">
              <a:lnSpc>
                <a:spcPct val="100000"/>
              </a:lnSpc>
              <a:spcBef>
                <a:spcPts val="0"/>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Right sized models and adaptive routing</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FinOps by design: Cost visibility and guardrails</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Operational simplification through platform consolidation</a:t>
            </a:r>
            <a:endParaRPr sz="1200"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Semantic caching</a:t>
            </a:r>
            <a:endParaRPr sz="1200" b="0" i="0" u="none" strike="noStrike" cap="none">
              <a:solidFill>
                <a:schemeClr val="dk1"/>
              </a:solidFill>
              <a:latin typeface="Arial"/>
              <a:ea typeface="Arial"/>
              <a:cs typeface="Arial"/>
              <a:sym typeface="Arial"/>
            </a:endParaRPr>
          </a:p>
        </p:txBody>
      </p:sp>
      <p:sp>
        <p:nvSpPr>
          <p:cNvPr id="313" name="Google Shape;313;p45"/>
          <p:cNvSpPr txBox="1"/>
          <p:nvPr/>
        </p:nvSpPr>
        <p:spPr>
          <a:xfrm>
            <a:off x="4947267" y="5217051"/>
            <a:ext cx="3040500" cy="1632900"/>
          </a:xfrm>
          <a:prstGeom prst="rect">
            <a:avLst/>
          </a:prstGeom>
          <a:noFill/>
          <a:ln>
            <a:noFill/>
          </a:ln>
        </p:spPr>
        <p:txBody>
          <a:bodyPr spcFirstLastPara="1" wrap="square" lIns="45700" tIns="91425" rIns="45700" bIns="91425" anchor="t" anchorCtr="0">
            <a:noAutofit/>
          </a:bodyPr>
          <a:lstStyle/>
          <a:p>
            <a:pPr marL="169329" marR="0" lvl="0" indent="-160863" algn="l" rtl="0">
              <a:lnSpc>
                <a:spcPct val="100000"/>
              </a:lnSpc>
              <a:spcBef>
                <a:spcPts val="0"/>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Standardized red teaming and AI judge framework</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Tunable agent reasoning levels based on task complexity</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Defensive UI for agentic experience</a:t>
            </a:r>
            <a:endParaRPr sz="1200"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Network isolation</a:t>
            </a:r>
            <a:endParaRPr sz="1200" b="0" i="0" u="none" strike="noStrike" cap="none">
              <a:solidFill>
                <a:schemeClr val="dk1"/>
              </a:solidFill>
              <a:latin typeface="Arial"/>
              <a:ea typeface="Arial"/>
              <a:cs typeface="Arial"/>
              <a:sym typeface="Arial"/>
            </a:endParaRPr>
          </a:p>
        </p:txBody>
      </p:sp>
      <p:sp>
        <p:nvSpPr>
          <p:cNvPr id="314" name="Google Shape;314;p45"/>
          <p:cNvSpPr txBox="1"/>
          <p:nvPr/>
        </p:nvSpPr>
        <p:spPr>
          <a:xfrm>
            <a:off x="1344693" y="5217051"/>
            <a:ext cx="3329100" cy="1632900"/>
          </a:xfrm>
          <a:prstGeom prst="rect">
            <a:avLst/>
          </a:prstGeom>
          <a:noFill/>
          <a:ln>
            <a:noFill/>
          </a:ln>
        </p:spPr>
        <p:txBody>
          <a:bodyPr spcFirstLastPara="1" wrap="square" lIns="45700" tIns="91425" rIns="45700" bIns="91425" anchor="t" anchorCtr="0">
            <a:noAutofit/>
          </a:bodyPr>
          <a:lstStyle/>
          <a:p>
            <a:pPr marL="169329" marR="0" lvl="0" indent="-160863" algn="l" rtl="0">
              <a:lnSpc>
                <a:spcPct val="100000"/>
              </a:lnSpc>
              <a:spcBef>
                <a:spcPts val="0"/>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Elastic, on-demand orchestration</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Resilient and fault tolerant execution </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Inferencing through request batching</a:t>
            </a:r>
            <a:endParaRPr sz="1867" b="0" i="0" u="none" strike="noStrike" cap="none">
              <a:solidFill>
                <a:schemeClr val="dk1"/>
              </a:solidFill>
              <a:latin typeface="Arial"/>
              <a:ea typeface="Arial"/>
              <a:cs typeface="Arial"/>
              <a:sym typeface="Arial"/>
            </a:endParaRPr>
          </a:p>
          <a:p>
            <a:pPr marL="169329" marR="0" lvl="0" indent="-160863" algn="l" rtl="0">
              <a:lnSpc>
                <a:spcPct val="100000"/>
              </a:lnSpc>
              <a:spcBef>
                <a:spcPts val="267"/>
              </a:spcBef>
              <a:spcAft>
                <a:spcPts val="0"/>
              </a:spcAft>
              <a:buClr>
                <a:schemeClr val="dk1"/>
              </a:buClr>
              <a:buSzPts val="900"/>
              <a:buFont typeface="Arial"/>
              <a:buChar char="•"/>
            </a:pPr>
            <a:r>
              <a:rPr lang="en-US" sz="1200" b="0" i="0" u="none" strike="noStrike" cap="none">
                <a:solidFill>
                  <a:schemeClr val="dk1"/>
                </a:solidFill>
                <a:latin typeface="Arial"/>
                <a:ea typeface="Arial"/>
                <a:cs typeface="Arial"/>
                <a:sym typeface="Arial"/>
              </a:rPr>
              <a:t>High throughput, low latency</a:t>
            </a:r>
            <a:endParaRPr sz="1867" b="0" i="0" u="none" strike="noStrike" cap="none">
              <a:solidFill>
                <a:schemeClr val="dk1"/>
              </a:solidFill>
              <a:latin typeface="Arial"/>
              <a:ea typeface="Arial"/>
              <a:cs typeface="Arial"/>
              <a:sym typeface="Arial"/>
            </a:endParaRPr>
          </a:p>
          <a:p>
            <a:pPr marL="169329" marR="0" lvl="0" indent="-84664" algn="l" rtl="0">
              <a:lnSpc>
                <a:spcPct val="100000"/>
              </a:lnSpc>
              <a:spcBef>
                <a:spcPts val="267"/>
              </a:spcBef>
              <a:spcAft>
                <a:spcPts val="0"/>
              </a:spcAft>
              <a:buNone/>
            </a:pPr>
            <a:endParaRPr sz="1200" b="0" i="0" u="none" strike="noStrike" cap="none">
              <a:solidFill>
                <a:schemeClr val="dk1"/>
              </a:solidFill>
              <a:latin typeface="Arial"/>
              <a:ea typeface="Arial"/>
              <a:cs typeface="Arial"/>
              <a:sym typeface="Arial"/>
            </a:endParaRPr>
          </a:p>
          <a:p>
            <a:pPr marL="169329" marR="0" lvl="0" indent="-84664" algn="l" rtl="0">
              <a:lnSpc>
                <a:spcPct val="100000"/>
              </a:lnSpc>
              <a:spcBef>
                <a:spcPts val="267"/>
              </a:spcBef>
              <a:spcAft>
                <a:spcPts val="0"/>
              </a:spcAft>
              <a:buNone/>
            </a:pPr>
            <a:endParaRPr sz="1200" b="0" i="0" u="none" strike="noStrike" cap="none">
              <a:solidFill>
                <a:schemeClr val="dk1"/>
              </a:solidFill>
              <a:latin typeface="Arial"/>
              <a:ea typeface="Arial"/>
              <a:cs typeface="Arial"/>
              <a:sym typeface="Arial"/>
            </a:endParaRPr>
          </a:p>
        </p:txBody>
      </p:sp>
      <p:grpSp>
        <p:nvGrpSpPr>
          <p:cNvPr id="315" name="Google Shape;315;p45"/>
          <p:cNvGrpSpPr/>
          <p:nvPr/>
        </p:nvGrpSpPr>
        <p:grpSpPr>
          <a:xfrm>
            <a:off x="3277446" y="1306037"/>
            <a:ext cx="265326" cy="457114"/>
            <a:chOff x="438" y="440"/>
            <a:chExt cx="248" cy="427"/>
          </a:xfrm>
        </p:grpSpPr>
        <p:sp>
          <p:nvSpPr>
            <p:cNvPr id="316" name="Google Shape;316;p45"/>
            <p:cNvSpPr/>
            <p:nvPr/>
          </p:nvSpPr>
          <p:spPr>
            <a:xfrm>
              <a:off x="438" y="494"/>
              <a:ext cx="89" cy="373"/>
            </a:xfrm>
            <a:custGeom>
              <a:avLst/>
              <a:gdLst/>
              <a:ahLst/>
              <a:cxnLst/>
              <a:rect l="l" t="t" r="r" b="b"/>
              <a:pathLst>
                <a:path w="60" h="252" extrusionOk="0">
                  <a:moveTo>
                    <a:pt x="30" y="252"/>
                  </a:moveTo>
                  <a:cubicBezTo>
                    <a:pt x="14" y="252"/>
                    <a:pt x="0" y="238"/>
                    <a:pt x="0" y="222"/>
                  </a:cubicBezTo>
                  <a:cubicBezTo>
                    <a:pt x="0" y="60"/>
                    <a:pt x="0" y="60"/>
                    <a:pt x="0" y="60"/>
                  </a:cubicBezTo>
                  <a:cubicBezTo>
                    <a:pt x="0" y="59"/>
                    <a:pt x="1" y="58"/>
                    <a:pt x="1" y="57"/>
                  </a:cubicBezTo>
                  <a:cubicBezTo>
                    <a:pt x="25" y="3"/>
                    <a:pt x="25" y="3"/>
                    <a:pt x="25" y="3"/>
                  </a:cubicBezTo>
                  <a:cubicBezTo>
                    <a:pt x="26" y="1"/>
                    <a:pt x="28" y="0"/>
                    <a:pt x="30" y="0"/>
                  </a:cubicBezTo>
                  <a:cubicBezTo>
                    <a:pt x="33" y="0"/>
                    <a:pt x="35" y="1"/>
                    <a:pt x="36" y="3"/>
                  </a:cubicBezTo>
                  <a:cubicBezTo>
                    <a:pt x="60" y="57"/>
                    <a:pt x="60" y="57"/>
                    <a:pt x="60" y="57"/>
                  </a:cubicBezTo>
                  <a:cubicBezTo>
                    <a:pt x="60" y="58"/>
                    <a:pt x="60" y="59"/>
                    <a:pt x="60" y="60"/>
                  </a:cubicBezTo>
                  <a:cubicBezTo>
                    <a:pt x="60" y="222"/>
                    <a:pt x="60" y="222"/>
                    <a:pt x="60" y="222"/>
                  </a:cubicBezTo>
                  <a:cubicBezTo>
                    <a:pt x="60" y="238"/>
                    <a:pt x="47" y="252"/>
                    <a:pt x="30" y="252"/>
                  </a:cubicBezTo>
                  <a:close/>
                  <a:moveTo>
                    <a:pt x="12" y="61"/>
                  </a:moveTo>
                  <a:cubicBezTo>
                    <a:pt x="12" y="222"/>
                    <a:pt x="12" y="222"/>
                    <a:pt x="12" y="222"/>
                  </a:cubicBezTo>
                  <a:cubicBezTo>
                    <a:pt x="12" y="232"/>
                    <a:pt x="21" y="240"/>
                    <a:pt x="30" y="240"/>
                  </a:cubicBezTo>
                  <a:cubicBezTo>
                    <a:pt x="40" y="240"/>
                    <a:pt x="48" y="232"/>
                    <a:pt x="48" y="222"/>
                  </a:cubicBezTo>
                  <a:cubicBezTo>
                    <a:pt x="48" y="61"/>
                    <a:pt x="48" y="61"/>
                    <a:pt x="48" y="61"/>
                  </a:cubicBezTo>
                  <a:cubicBezTo>
                    <a:pt x="30" y="21"/>
                    <a:pt x="30" y="21"/>
                    <a:pt x="30" y="21"/>
                  </a:cubicBezTo>
                  <a:lnTo>
                    <a:pt x="12" y="61"/>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67" b="0" i="0" u="none" strike="noStrike" cap="none">
                <a:solidFill>
                  <a:schemeClr val="dk1"/>
                </a:solidFill>
                <a:latin typeface="Arial"/>
                <a:ea typeface="Arial"/>
                <a:cs typeface="Arial"/>
                <a:sym typeface="Arial"/>
              </a:endParaRPr>
            </a:p>
          </p:txBody>
        </p:sp>
        <p:sp>
          <p:nvSpPr>
            <p:cNvPr id="317" name="Google Shape;317;p45"/>
            <p:cNvSpPr/>
            <p:nvPr/>
          </p:nvSpPr>
          <p:spPr>
            <a:xfrm>
              <a:off x="438" y="796"/>
              <a:ext cx="89" cy="17"/>
            </a:xfrm>
            <a:custGeom>
              <a:avLst/>
              <a:gdLst/>
              <a:ahLst/>
              <a:cxnLst/>
              <a:rect l="l" t="t" r="r" b="b"/>
              <a:pathLst>
                <a:path w="60" h="12" extrusionOk="0">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67" b="0" i="0" u="none" strike="noStrike" cap="none">
                <a:solidFill>
                  <a:schemeClr val="dk1"/>
                </a:solidFill>
                <a:latin typeface="Arial"/>
                <a:ea typeface="Arial"/>
                <a:cs typeface="Arial"/>
                <a:sym typeface="Arial"/>
              </a:endParaRPr>
            </a:p>
          </p:txBody>
        </p:sp>
        <p:sp>
          <p:nvSpPr>
            <p:cNvPr id="318" name="Google Shape;318;p45"/>
            <p:cNvSpPr/>
            <p:nvPr/>
          </p:nvSpPr>
          <p:spPr>
            <a:xfrm>
              <a:off x="438" y="760"/>
              <a:ext cx="89" cy="18"/>
            </a:xfrm>
            <a:custGeom>
              <a:avLst/>
              <a:gdLst/>
              <a:ahLst/>
              <a:cxnLst/>
              <a:rect l="l" t="t" r="r" b="b"/>
              <a:pathLst>
                <a:path w="60" h="12" extrusionOk="0">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67" b="0" i="0" u="none" strike="noStrike" cap="none">
                <a:solidFill>
                  <a:schemeClr val="dk1"/>
                </a:solidFill>
                <a:latin typeface="Arial"/>
                <a:ea typeface="Arial"/>
                <a:cs typeface="Arial"/>
                <a:sym typeface="Arial"/>
              </a:endParaRPr>
            </a:p>
          </p:txBody>
        </p:sp>
        <p:sp>
          <p:nvSpPr>
            <p:cNvPr id="319" name="Google Shape;319;p45"/>
            <p:cNvSpPr/>
            <p:nvPr/>
          </p:nvSpPr>
          <p:spPr>
            <a:xfrm>
              <a:off x="562" y="440"/>
              <a:ext cx="124" cy="427"/>
            </a:xfrm>
            <a:custGeom>
              <a:avLst/>
              <a:gdLst/>
              <a:ahLst/>
              <a:cxnLst/>
              <a:rect l="l" t="t" r="r" b="b"/>
              <a:pathLst>
                <a:path w="84" h="288" extrusionOk="0">
                  <a:moveTo>
                    <a:pt x="78" y="288"/>
                  </a:moveTo>
                  <a:cubicBezTo>
                    <a:pt x="6" y="288"/>
                    <a:pt x="6" y="288"/>
                    <a:pt x="6" y="288"/>
                  </a:cubicBezTo>
                  <a:cubicBezTo>
                    <a:pt x="3" y="288"/>
                    <a:pt x="0" y="285"/>
                    <a:pt x="0" y="282"/>
                  </a:cubicBezTo>
                  <a:cubicBezTo>
                    <a:pt x="0" y="6"/>
                    <a:pt x="0" y="6"/>
                    <a:pt x="0" y="6"/>
                  </a:cubicBezTo>
                  <a:cubicBezTo>
                    <a:pt x="0" y="3"/>
                    <a:pt x="3" y="0"/>
                    <a:pt x="6" y="0"/>
                  </a:cubicBezTo>
                  <a:cubicBezTo>
                    <a:pt x="78" y="0"/>
                    <a:pt x="78" y="0"/>
                    <a:pt x="78" y="0"/>
                  </a:cubicBezTo>
                  <a:cubicBezTo>
                    <a:pt x="82" y="0"/>
                    <a:pt x="84" y="3"/>
                    <a:pt x="84" y="6"/>
                  </a:cubicBezTo>
                  <a:cubicBezTo>
                    <a:pt x="84" y="282"/>
                    <a:pt x="84" y="282"/>
                    <a:pt x="84" y="282"/>
                  </a:cubicBezTo>
                  <a:cubicBezTo>
                    <a:pt x="84" y="285"/>
                    <a:pt x="82" y="288"/>
                    <a:pt x="78" y="288"/>
                  </a:cubicBezTo>
                  <a:close/>
                  <a:moveTo>
                    <a:pt x="12" y="276"/>
                  </a:moveTo>
                  <a:cubicBezTo>
                    <a:pt x="72" y="276"/>
                    <a:pt x="72" y="276"/>
                    <a:pt x="72" y="276"/>
                  </a:cubicBezTo>
                  <a:cubicBezTo>
                    <a:pt x="72" y="12"/>
                    <a:pt x="72" y="12"/>
                    <a:pt x="72" y="12"/>
                  </a:cubicBezTo>
                  <a:cubicBezTo>
                    <a:pt x="12" y="12"/>
                    <a:pt x="12" y="12"/>
                    <a:pt x="12" y="12"/>
                  </a:cubicBezTo>
                  <a:lnTo>
                    <a:pt x="12" y="276"/>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67" b="0" i="0" u="none" strike="noStrike" cap="none">
                <a:solidFill>
                  <a:schemeClr val="dk1"/>
                </a:solidFill>
                <a:latin typeface="Arial"/>
                <a:ea typeface="Arial"/>
                <a:cs typeface="Arial"/>
                <a:sym typeface="Arial"/>
              </a:endParaRPr>
            </a:p>
          </p:txBody>
        </p:sp>
        <p:sp>
          <p:nvSpPr>
            <p:cNvPr id="320" name="Google Shape;320;p45"/>
            <p:cNvSpPr/>
            <p:nvPr/>
          </p:nvSpPr>
          <p:spPr>
            <a:xfrm>
              <a:off x="562" y="494"/>
              <a:ext cx="53" cy="17"/>
            </a:xfrm>
            <a:custGeom>
              <a:avLst/>
              <a:gdLst/>
              <a:ahLst/>
              <a:cxnLst/>
              <a:rect l="l" t="t" r="r" b="b"/>
              <a:pathLst>
                <a:path w="36" h="12" extrusionOk="0">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67" b="0" i="0" u="none" strike="noStrike" cap="none">
                <a:solidFill>
                  <a:schemeClr val="dk1"/>
                </a:solidFill>
                <a:latin typeface="Arial"/>
                <a:ea typeface="Arial"/>
                <a:cs typeface="Arial"/>
                <a:sym typeface="Arial"/>
              </a:endParaRPr>
            </a:p>
          </p:txBody>
        </p:sp>
        <p:sp>
          <p:nvSpPr>
            <p:cNvPr id="321" name="Google Shape;321;p45"/>
            <p:cNvSpPr/>
            <p:nvPr/>
          </p:nvSpPr>
          <p:spPr>
            <a:xfrm>
              <a:off x="562" y="565"/>
              <a:ext cx="53" cy="17"/>
            </a:xfrm>
            <a:custGeom>
              <a:avLst/>
              <a:gdLst/>
              <a:ahLst/>
              <a:cxnLst/>
              <a:rect l="l" t="t" r="r" b="b"/>
              <a:pathLst>
                <a:path w="36" h="12" extrusionOk="0">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67" b="0" i="0" u="none" strike="noStrike" cap="none">
                <a:solidFill>
                  <a:schemeClr val="dk1"/>
                </a:solidFill>
                <a:latin typeface="Arial"/>
                <a:ea typeface="Arial"/>
                <a:cs typeface="Arial"/>
                <a:sym typeface="Arial"/>
              </a:endParaRPr>
            </a:p>
          </p:txBody>
        </p:sp>
        <p:sp>
          <p:nvSpPr>
            <p:cNvPr id="322" name="Google Shape;322;p45"/>
            <p:cNvSpPr/>
            <p:nvPr/>
          </p:nvSpPr>
          <p:spPr>
            <a:xfrm>
              <a:off x="562" y="636"/>
              <a:ext cx="53" cy="17"/>
            </a:xfrm>
            <a:custGeom>
              <a:avLst/>
              <a:gdLst/>
              <a:ahLst/>
              <a:cxnLst/>
              <a:rect l="l" t="t" r="r" b="b"/>
              <a:pathLst>
                <a:path w="36" h="12" extrusionOk="0">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67" b="0" i="0" u="none" strike="noStrike" cap="none">
                <a:solidFill>
                  <a:schemeClr val="dk1"/>
                </a:solidFill>
                <a:latin typeface="Arial"/>
                <a:ea typeface="Arial"/>
                <a:cs typeface="Arial"/>
                <a:sym typeface="Arial"/>
              </a:endParaRPr>
            </a:p>
          </p:txBody>
        </p:sp>
        <p:sp>
          <p:nvSpPr>
            <p:cNvPr id="323" name="Google Shape;323;p45"/>
            <p:cNvSpPr/>
            <p:nvPr/>
          </p:nvSpPr>
          <p:spPr>
            <a:xfrm>
              <a:off x="562" y="707"/>
              <a:ext cx="53" cy="17"/>
            </a:xfrm>
            <a:custGeom>
              <a:avLst/>
              <a:gdLst/>
              <a:ahLst/>
              <a:cxnLst/>
              <a:rect l="l" t="t" r="r" b="b"/>
              <a:pathLst>
                <a:path w="36" h="12" extrusionOk="0">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67" b="0" i="0" u="none" strike="noStrike" cap="none">
                <a:solidFill>
                  <a:schemeClr val="dk1"/>
                </a:solidFill>
                <a:latin typeface="Arial"/>
                <a:ea typeface="Arial"/>
                <a:cs typeface="Arial"/>
                <a:sym typeface="Arial"/>
              </a:endParaRPr>
            </a:p>
          </p:txBody>
        </p:sp>
        <p:sp>
          <p:nvSpPr>
            <p:cNvPr id="324" name="Google Shape;324;p45"/>
            <p:cNvSpPr/>
            <p:nvPr/>
          </p:nvSpPr>
          <p:spPr>
            <a:xfrm>
              <a:off x="562" y="778"/>
              <a:ext cx="53" cy="18"/>
            </a:xfrm>
            <a:custGeom>
              <a:avLst/>
              <a:gdLst/>
              <a:ahLst/>
              <a:cxnLst/>
              <a:rect l="l" t="t" r="r" b="b"/>
              <a:pathLst>
                <a:path w="36" h="12" extrusionOk="0">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67" b="0" i="0" u="none" strike="noStrike" cap="none">
                <a:solidFill>
                  <a:schemeClr val="dk1"/>
                </a:solidFill>
                <a:latin typeface="Arial"/>
                <a:ea typeface="Arial"/>
                <a:cs typeface="Arial"/>
                <a:sym typeface="Arial"/>
              </a:endParaRPr>
            </a:p>
          </p:txBody>
        </p:sp>
        <p:sp>
          <p:nvSpPr>
            <p:cNvPr id="325" name="Google Shape;325;p45"/>
            <p:cNvSpPr/>
            <p:nvPr/>
          </p:nvSpPr>
          <p:spPr>
            <a:xfrm>
              <a:off x="447" y="565"/>
              <a:ext cx="71" cy="17"/>
            </a:xfrm>
            <a:custGeom>
              <a:avLst/>
              <a:gdLst/>
              <a:ahLst/>
              <a:cxnLst/>
              <a:rect l="l" t="t" r="r" b="b"/>
              <a:pathLst>
                <a:path w="48" h="12" extrusionOk="0">
                  <a:moveTo>
                    <a:pt x="42" y="12"/>
                  </a:moveTo>
                  <a:cubicBezTo>
                    <a:pt x="6" y="12"/>
                    <a:pt x="6" y="12"/>
                    <a:pt x="6" y="12"/>
                  </a:cubicBezTo>
                  <a:cubicBezTo>
                    <a:pt x="3" y="12"/>
                    <a:pt x="0" y="9"/>
                    <a:pt x="0" y="6"/>
                  </a:cubicBezTo>
                  <a:cubicBezTo>
                    <a:pt x="0" y="3"/>
                    <a:pt x="3" y="0"/>
                    <a:pt x="6" y="0"/>
                  </a:cubicBezTo>
                  <a:cubicBezTo>
                    <a:pt x="42" y="0"/>
                    <a:pt x="42" y="0"/>
                    <a:pt x="42" y="0"/>
                  </a:cubicBezTo>
                  <a:cubicBezTo>
                    <a:pt x="46" y="0"/>
                    <a:pt x="48" y="3"/>
                    <a:pt x="48" y="6"/>
                  </a:cubicBezTo>
                  <a:cubicBezTo>
                    <a:pt x="48" y="9"/>
                    <a:pt x="46" y="12"/>
                    <a:pt x="42" y="1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67" b="0" i="0" u="none" strike="noStrike" cap="none">
                <a:solidFill>
                  <a:schemeClr val="dk1"/>
                </a:solidFill>
                <a:latin typeface="Arial"/>
                <a:ea typeface="Arial"/>
                <a:cs typeface="Arial"/>
                <a:sym typeface="Arial"/>
              </a:endParaRPr>
            </a:p>
          </p:txBody>
        </p:sp>
        <p:sp>
          <p:nvSpPr>
            <p:cNvPr id="326" name="Google Shape;326;p45"/>
            <p:cNvSpPr/>
            <p:nvPr/>
          </p:nvSpPr>
          <p:spPr>
            <a:xfrm>
              <a:off x="473" y="565"/>
              <a:ext cx="18" cy="213"/>
            </a:xfrm>
            <a:custGeom>
              <a:avLst/>
              <a:gdLst/>
              <a:ahLst/>
              <a:cxnLst/>
              <a:rect l="l" t="t" r="r" b="b"/>
              <a:pathLst>
                <a:path w="12" h="144" extrusionOk="0">
                  <a:moveTo>
                    <a:pt x="6" y="144"/>
                  </a:moveTo>
                  <a:cubicBezTo>
                    <a:pt x="3" y="144"/>
                    <a:pt x="0" y="141"/>
                    <a:pt x="0" y="138"/>
                  </a:cubicBezTo>
                  <a:cubicBezTo>
                    <a:pt x="0" y="6"/>
                    <a:pt x="0" y="6"/>
                    <a:pt x="0" y="6"/>
                  </a:cubicBezTo>
                  <a:cubicBezTo>
                    <a:pt x="0" y="3"/>
                    <a:pt x="3" y="0"/>
                    <a:pt x="6" y="0"/>
                  </a:cubicBezTo>
                  <a:cubicBezTo>
                    <a:pt x="10" y="0"/>
                    <a:pt x="12" y="3"/>
                    <a:pt x="12" y="6"/>
                  </a:cubicBezTo>
                  <a:cubicBezTo>
                    <a:pt x="12" y="138"/>
                    <a:pt x="12" y="138"/>
                    <a:pt x="12" y="138"/>
                  </a:cubicBezTo>
                  <a:cubicBezTo>
                    <a:pt x="12" y="141"/>
                    <a:pt x="10" y="144"/>
                    <a:pt x="6" y="14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67" b="0" i="0" u="none" strike="noStrike" cap="none">
                <a:solidFill>
                  <a:schemeClr val="dk1"/>
                </a:solidFill>
                <a:latin typeface="Arial"/>
                <a:ea typeface="Arial"/>
                <a:cs typeface="Arial"/>
                <a:sym typeface="Arial"/>
              </a:endParaRPr>
            </a:p>
          </p:txBody>
        </p:sp>
      </p:grpSp>
      <p:sp>
        <p:nvSpPr>
          <p:cNvPr id="327" name="Google Shape;327;p45"/>
          <p:cNvSpPr/>
          <p:nvPr/>
        </p:nvSpPr>
        <p:spPr>
          <a:xfrm>
            <a:off x="3083911" y="1348965"/>
            <a:ext cx="6109500" cy="390300"/>
          </a:xfrm>
          <a:prstGeom prst="round2SameRect">
            <a:avLst>
              <a:gd name="adj1" fmla="val 16667"/>
              <a:gd name="adj2" fmla="val 0"/>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67" b="1" i="0" u="none" strike="noStrike" cap="none">
                <a:solidFill>
                  <a:schemeClr val="dk1"/>
                </a:solidFill>
                <a:latin typeface="Arial"/>
                <a:ea typeface="Arial"/>
                <a:cs typeface="Arial"/>
                <a:sym typeface="Arial"/>
              </a:rPr>
              <a:t>Agentic AI Architecture Guiding Principles</a:t>
            </a:r>
            <a:endParaRPr sz="1867" b="0" i="0" u="none" strike="noStrike" cap="none">
              <a:solidFill>
                <a:schemeClr val="dk1"/>
              </a:solidFill>
              <a:latin typeface="Arial"/>
              <a:ea typeface="Arial"/>
              <a:cs typeface="Arial"/>
              <a:sym typeface="Arial"/>
            </a:endParaRPr>
          </a:p>
        </p:txBody>
      </p:sp>
      <p:sp>
        <p:nvSpPr>
          <p:cNvPr id="328" name="Google Shape;328;p45"/>
          <p:cNvSpPr/>
          <p:nvPr/>
        </p:nvSpPr>
        <p:spPr>
          <a:xfrm>
            <a:off x="342901" y="1952465"/>
            <a:ext cx="285300" cy="560700"/>
          </a:xfrm>
          <a:prstGeom prst="rect">
            <a:avLst/>
          </a:prstGeom>
          <a:solidFill>
            <a:schemeClr val="accent2"/>
          </a:solidFill>
          <a:ln>
            <a:noFill/>
          </a:ln>
          <a:effectLst>
            <a:outerShdw blurRad="38100" dist="28575"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67" b="1" i="0" u="none" strike="noStrike" cap="none">
                <a:solidFill>
                  <a:srgbClr val="FFFFFF"/>
                </a:solidFill>
                <a:latin typeface="Arial"/>
                <a:ea typeface="Arial"/>
                <a:cs typeface="Arial"/>
                <a:sym typeface="Arial"/>
              </a:rPr>
              <a:t>1</a:t>
            </a:r>
            <a:endParaRPr sz="1467" b="1" i="0" u="none" strike="noStrike" cap="none">
              <a:solidFill>
                <a:srgbClr val="FFFFFF"/>
              </a:solidFill>
              <a:latin typeface="Arial"/>
              <a:ea typeface="Arial"/>
              <a:cs typeface="Arial"/>
              <a:sym typeface="Arial"/>
            </a:endParaRPr>
          </a:p>
        </p:txBody>
      </p:sp>
      <p:sp>
        <p:nvSpPr>
          <p:cNvPr id="329" name="Google Shape;329;p45"/>
          <p:cNvSpPr/>
          <p:nvPr/>
        </p:nvSpPr>
        <p:spPr>
          <a:xfrm>
            <a:off x="3242947" y="1952465"/>
            <a:ext cx="285300" cy="560700"/>
          </a:xfrm>
          <a:prstGeom prst="rect">
            <a:avLst/>
          </a:prstGeom>
          <a:solidFill>
            <a:schemeClr val="accent2"/>
          </a:solidFill>
          <a:ln>
            <a:noFill/>
          </a:ln>
          <a:effectLst>
            <a:outerShdw blurRad="38100" dist="28575"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67" b="1" i="0" u="none" strike="noStrike" cap="none">
                <a:solidFill>
                  <a:srgbClr val="FFFFFF"/>
                </a:solidFill>
                <a:latin typeface="Arial"/>
                <a:ea typeface="Arial"/>
                <a:cs typeface="Arial"/>
                <a:sym typeface="Arial"/>
              </a:rPr>
              <a:t>2</a:t>
            </a:r>
            <a:endParaRPr sz="1867" b="0" i="0" u="none" strike="noStrike" cap="none">
              <a:solidFill>
                <a:schemeClr val="dk1"/>
              </a:solidFill>
              <a:latin typeface="Arial"/>
              <a:ea typeface="Arial"/>
              <a:cs typeface="Arial"/>
              <a:sym typeface="Arial"/>
            </a:endParaRPr>
          </a:p>
        </p:txBody>
      </p:sp>
      <p:sp>
        <p:nvSpPr>
          <p:cNvPr id="330" name="Google Shape;330;p45"/>
          <p:cNvSpPr/>
          <p:nvPr/>
        </p:nvSpPr>
        <p:spPr>
          <a:xfrm>
            <a:off x="6142989" y="1952465"/>
            <a:ext cx="285300" cy="560700"/>
          </a:xfrm>
          <a:prstGeom prst="rect">
            <a:avLst/>
          </a:prstGeom>
          <a:solidFill>
            <a:schemeClr val="accent2"/>
          </a:solidFill>
          <a:ln>
            <a:noFill/>
          </a:ln>
          <a:effectLst>
            <a:outerShdw blurRad="38100" dist="28575"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67" b="1" i="0" u="none" strike="noStrike" cap="none">
                <a:solidFill>
                  <a:srgbClr val="FFFFFF"/>
                </a:solidFill>
                <a:latin typeface="Arial"/>
                <a:ea typeface="Arial"/>
                <a:cs typeface="Arial"/>
                <a:sym typeface="Arial"/>
              </a:rPr>
              <a:t>3</a:t>
            </a:r>
            <a:endParaRPr sz="1867" b="0" i="0" u="none" strike="noStrike" cap="none">
              <a:solidFill>
                <a:schemeClr val="dk1"/>
              </a:solidFill>
              <a:latin typeface="Arial"/>
              <a:ea typeface="Arial"/>
              <a:cs typeface="Arial"/>
              <a:sym typeface="Arial"/>
            </a:endParaRPr>
          </a:p>
        </p:txBody>
      </p:sp>
      <p:sp>
        <p:nvSpPr>
          <p:cNvPr id="331" name="Google Shape;331;p45"/>
          <p:cNvSpPr/>
          <p:nvPr/>
        </p:nvSpPr>
        <p:spPr>
          <a:xfrm>
            <a:off x="9043035" y="1952465"/>
            <a:ext cx="285300" cy="560700"/>
          </a:xfrm>
          <a:prstGeom prst="rect">
            <a:avLst/>
          </a:prstGeom>
          <a:solidFill>
            <a:schemeClr val="accent2"/>
          </a:solidFill>
          <a:ln>
            <a:noFill/>
          </a:ln>
          <a:effectLst>
            <a:outerShdw blurRad="38100" dist="28575"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67" b="1" i="0" u="none" strike="noStrike" cap="none">
                <a:solidFill>
                  <a:srgbClr val="FFFFFF"/>
                </a:solidFill>
                <a:latin typeface="Arial"/>
                <a:ea typeface="Arial"/>
                <a:cs typeface="Arial"/>
                <a:sym typeface="Arial"/>
              </a:rPr>
              <a:t>4</a:t>
            </a:r>
            <a:endParaRPr sz="1867" b="0" i="0" u="none" strike="noStrike" cap="none">
              <a:solidFill>
                <a:schemeClr val="dk1"/>
              </a:solidFill>
              <a:latin typeface="Arial"/>
              <a:ea typeface="Arial"/>
              <a:cs typeface="Arial"/>
              <a:sym typeface="Arial"/>
            </a:endParaRPr>
          </a:p>
        </p:txBody>
      </p:sp>
      <p:sp>
        <p:nvSpPr>
          <p:cNvPr id="332" name="Google Shape;332;p45"/>
          <p:cNvSpPr/>
          <p:nvPr/>
        </p:nvSpPr>
        <p:spPr>
          <a:xfrm>
            <a:off x="1344693" y="4648591"/>
            <a:ext cx="285300" cy="560700"/>
          </a:xfrm>
          <a:prstGeom prst="rect">
            <a:avLst/>
          </a:prstGeom>
          <a:solidFill>
            <a:schemeClr val="accent2"/>
          </a:solidFill>
          <a:ln>
            <a:noFill/>
          </a:ln>
          <a:effectLst>
            <a:outerShdw blurRad="38100" dist="28575"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67" b="1" i="0" u="none" strike="noStrike" cap="none">
                <a:solidFill>
                  <a:srgbClr val="FFFFFF"/>
                </a:solidFill>
                <a:latin typeface="Arial"/>
                <a:ea typeface="Arial"/>
                <a:cs typeface="Arial"/>
                <a:sym typeface="Arial"/>
              </a:rPr>
              <a:t>5</a:t>
            </a:r>
            <a:endParaRPr sz="1867" b="0" i="0" u="none" strike="noStrike" cap="none">
              <a:solidFill>
                <a:schemeClr val="dk1"/>
              </a:solidFill>
              <a:latin typeface="Arial"/>
              <a:ea typeface="Arial"/>
              <a:cs typeface="Arial"/>
              <a:sym typeface="Arial"/>
            </a:endParaRPr>
          </a:p>
        </p:txBody>
      </p:sp>
      <p:sp>
        <p:nvSpPr>
          <p:cNvPr id="333" name="Google Shape;333;p45"/>
          <p:cNvSpPr/>
          <p:nvPr/>
        </p:nvSpPr>
        <p:spPr>
          <a:xfrm>
            <a:off x="4947267" y="4643501"/>
            <a:ext cx="285300" cy="560700"/>
          </a:xfrm>
          <a:prstGeom prst="rect">
            <a:avLst/>
          </a:prstGeom>
          <a:solidFill>
            <a:schemeClr val="accent2"/>
          </a:solidFill>
          <a:ln>
            <a:noFill/>
          </a:ln>
          <a:effectLst>
            <a:outerShdw blurRad="38100" dist="28575"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67" b="1" i="0" u="none" strike="noStrike" cap="none">
                <a:solidFill>
                  <a:srgbClr val="FFFFFF"/>
                </a:solidFill>
                <a:latin typeface="Arial"/>
                <a:ea typeface="Arial"/>
                <a:cs typeface="Arial"/>
                <a:sym typeface="Arial"/>
              </a:rPr>
              <a:t>6</a:t>
            </a:r>
            <a:endParaRPr sz="1867" b="0" i="0" u="none" strike="noStrike" cap="none">
              <a:solidFill>
                <a:schemeClr val="dk1"/>
              </a:solidFill>
              <a:latin typeface="Arial"/>
              <a:ea typeface="Arial"/>
              <a:cs typeface="Arial"/>
              <a:sym typeface="Arial"/>
            </a:endParaRPr>
          </a:p>
        </p:txBody>
      </p:sp>
      <p:sp>
        <p:nvSpPr>
          <p:cNvPr id="334" name="Google Shape;334;p45"/>
          <p:cNvSpPr/>
          <p:nvPr/>
        </p:nvSpPr>
        <p:spPr>
          <a:xfrm>
            <a:off x="8261273" y="4648591"/>
            <a:ext cx="285300" cy="560700"/>
          </a:xfrm>
          <a:prstGeom prst="rect">
            <a:avLst/>
          </a:prstGeom>
          <a:solidFill>
            <a:schemeClr val="accent2"/>
          </a:solidFill>
          <a:ln>
            <a:noFill/>
          </a:ln>
          <a:effectLst>
            <a:outerShdw blurRad="38100" dist="28575"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67" b="1" i="0" u="none" strike="noStrike" cap="none">
                <a:solidFill>
                  <a:srgbClr val="FFFFFF"/>
                </a:solidFill>
                <a:latin typeface="Arial"/>
                <a:ea typeface="Arial"/>
                <a:cs typeface="Arial"/>
                <a:sym typeface="Arial"/>
              </a:rPr>
              <a:t>7</a:t>
            </a:r>
            <a:endParaRPr sz="1867" b="0" i="0" u="none" strike="noStrike" cap="none">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47" name="Google Shape;2047;p99"/>
          <p:cNvSpPr txBox="1">
            <a:spLocks noGrp="1"/>
          </p:cNvSpPr>
          <p:nvPr>
            <p:ph type="body" idx="1"/>
          </p:nvPr>
        </p:nvSpPr>
        <p:spPr>
          <a:xfrm>
            <a:off x="6844799" y="3795200"/>
            <a:ext cx="5002500" cy="206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US" sz="4000">
                <a:solidFill>
                  <a:srgbClr val="000000"/>
                </a:solidFill>
              </a:rPr>
              <a:t>Model Deployment</a:t>
            </a:r>
            <a:endParaRPr sz="2400"/>
          </a:p>
        </p:txBody>
      </p:sp>
      <p:pic>
        <p:nvPicPr>
          <p:cNvPr id="2048" name="Google Shape;2048;p99"/>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2049" name="Google Shape;2049;p99"/>
          <p:cNvSpPr txBox="1"/>
          <p:nvPr/>
        </p:nvSpPr>
        <p:spPr>
          <a:xfrm>
            <a:off x="6975075" y="5432000"/>
            <a:ext cx="1839000" cy="4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4" action="ppaction://hlinksldjump"/>
              </a:rPr>
              <a:t>&gt; Return To Catalog</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054"/>
        <p:cNvGrpSpPr/>
        <p:nvPr/>
      </p:nvGrpSpPr>
      <p:grpSpPr>
        <a:xfrm>
          <a:off x="0" y="0"/>
          <a:ext cx="0" cy="0"/>
          <a:chOff x="0" y="0"/>
          <a:chExt cx="0" cy="0"/>
        </a:xfrm>
      </p:grpSpPr>
      <p:sp>
        <p:nvSpPr>
          <p:cNvPr id="2055" name="Google Shape;2055;p100"/>
          <p:cNvSpPr txBox="1">
            <a:spLocks noGrp="1"/>
          </p:cNvSpPr>
          <p:nvPr>
            <p:ph type="title"/>
          </p:nvPr>
        </p:nvSpPr>
        <p:spPr>
          <a:xfrm>
            <a:off x="415600" y="68800"/>
            <a:ext cx="11360700" cy="7635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Model Deployment Patterns</a:t>
            </a:r>
            <a:endParaRPr/>
          </a:p>
        </p:txBody>
      </p:sp>
      <p:sp>
        <p:nvSpPr>
          <p:cNvPr id="2056" name="Google Shape;2056;p100"/>
          <p:cNvSpPr/>
          <p:nvPr/>
        </p:nvSpPr>
        <p:spPr>
          <a:xfrm>
            <a:off x="1458930" y="1198899"/>
            <a:ext cx="3409500" cy="3041700"/>
          </a:xfrm>
          <a:prstGeom prst="rect">
            <a:avLst/>
          </a:prstGeom>
          <a:solidFill>
            <a:schemeClr val="lt1"/>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a:solidFill>
                  <a:srgbClr val="0033A0"/>
                </a:solidFill>
                <a:latin typeface="Roboto Condensed"/>
                <a:ea typeface="Roboto Condensed"/>
                <a:cs typeface="Roboto Condensed"/>
                <a:sym typeface="Roboto Condensed"/>
              </a:rPr>
              <a:t>Public Deployment</a:t>
            </a:r>
            <a:endParaRPr sz="1600" b="0" i="0" u="none" strike="noStrike" cap="none">
              <a:solidFill>
                <a:srgbClr val="0033A0"/>
              </a:solidFill>
              <a:latin typeface="Roboto Condensed"/>
              <a:ea typeface="Roboto Condensed"/>
              <a:cs typeface="Roboto Condensed"/>
              <a:sym typeface="Roboto Condensed"/>
            </a:endParaRPr>
          </a:p>
        </p:txBody>
      </p:sp>
      <p:sp>
        <p:nvSpPr>
          <p:cNvPr id="2057" name="Google Shape;2057;p100"/>
          <p:cNvSpPr/>
          <p:nvPr/>
        </p:nvSpPr>
        <p:spPr>
          <a:xfrm>
            <a:off x="7072008" y="1198899"/>
            <a:ext cx="3409500" cy="3041700"/>
          </a:xfrm>
          <a:prstGeom prst="rect">
            <a:avLst/>
          </a:prstGeom>
          <a:solidFill>
            <a:schemeClr val="lt1"/>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a:solidFill>
                  <a:srgbClr val="0033A0"/>
                </a:solidFill>
                <a:latin typeface="Roboto Condensed"/>
                <a:ea typeface="Roboto Condensed"/>
                <a:cs typeface="Roboto Condensed"/>
                <a:sym typeface="Roboto Condensed"/>
              </a:rPr>
              <a:t>Private Deployment</a:t>
            </a:r>
            <a:endParaRPr sz="1600" b="0" i="0" u="none" strike="noStrike" cap="none">
              <a:solidFill>
                <a:srgbClr val="0033A0"/>
              </a:solidFill>
              <a:latin typeface="Roboto Condensed"/>
              <a:ea typeface="Roboto Condensed"/>
              <a:cs typeface="Roboto Condensed"/>
              <a:sym typeface="Roboto Condensed"/>
            </a:endParaRPr>
          </a:p>
        </p:txBody>
      </p:sp>
      <p:sp>
        <p:nvSpPr>
          <p:cNvPr id="2058" name="Google Shape;2058;p100"/>
          <p:cNvSpPr/>
          <p:nvPr/>
        </p:nvSpPr>
        <p:spPr>
          <a:xfrm>
            <a:off x="1863517" y="1736782"/>
            <a:ext cx="2619600" cy="1849200"/>
          </a:xfrm>
          <a:prstGeom prst="rect">
            <a:avLst/>
          </a:prstGeom>
          <a:solidFill>
            <a:srgbClr val="D8E6FC"/>
          </a:solidFill>
          <a:ln>
            <a:noFill/>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Roboto Condensed"/>
                <a:ea typeface="Roboto Condensed"/>
                <a:cs typeface="Roboto Condensed"/>
                <a:sym typeface="Roboto Condensed"/>
              </a:rPr>
              <a:t>Cloud hosted services</a:t>
            </a:r>
            <a:endParaRPr sz="1400" b="0" i="0" u="none" strike="noStrike" cap="none">
              <a:solidFill>
                <a:srgbClr val="000000"/>
              </a:solidFill>
              <a:latin typeface="Roboto Condensed"/>
              <a:ea typeface="Roboto Condensed"/>
              <a:cs typeface="Roboto Condensed"/>
              <a:sym typeface="Roboto Condensed"/>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Roboto Condensed"/>
                <a:ea typeface="Roboto Condensed"/>
                <a:cs typeface="Roboto Condensed"/>
                <a:sym typeface="Roboto Condensed"/>
              </a:rPr>
              <a:t>API based access</a:t>
            </a:r>
            <a:endParaRPr sz="1400" b="0" i="0" u="none" strike="noStrike" cap="none">
              <a:solidFill>
                <a:srgbClr val="000000"/>
              </a:solidFill>
              <a:latin typeface="Roboto Condensed"/>
              <a:ea typeface="Roboto Condensed"/>
              <a:cs typeface="Roboto Condensed"/>
              <a:sym typeface="Roboto Condensed"/>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Roboto Condensed"/>
                <a:ea typeface="Roboto Condensed"/>
                <a:cs typeface="Roboto Condensed"/>
                <a:sym typeface="Roboto Condensed"/>
              </a:rPr>
              <a:t>Managed infrastructure</a:t>
            </a:r>
            <a:endParaRPr sz="1400" b="0" i="0" u="none" strike="noStrike" cap="none">
              <a:solidFill>
                <a:srgbClr val="000000"/>
              </a:solidFill>
              <a:latin typeface="Roboto Condensed"/>
              <a:ea typeface="Roboto Condensed"/>
              <a:cs typeface="Roboto Condensed"/>
              <a:sym typeface="Roboto Condensed"/>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Roboto Condensed"/>
                <a:ea typeface="Roboto Condensed"/>
                <a:cs typeface="Roboto Condensed"/>
                <a:sym typeface="Roboto Condensed"/>
              </a:rPr>
              <a:t>Scalable on-demand</a:t>
            </a:r>
            <a:endParaRPr sz="1400" b="0" i="0" u="none" strike="noStrike" cap="none">
              <a:solidFill>
                <a:srgbClr val="000000"/>
              </a:solidFill>
              <a:latin typeface="Roboto Condensed"/>
              <a:ea typeface="Roboto Condensed"/>
              <a:cs typeface="Roboto Condensed"/>
              <a:sym typeface="Roboto Condensed"/>
            </a:endParaRPr>
          </a:p>
        </p:txBody>
      </p:sp>
      <p:sp>
        <p:nvSpPr>
          <p:cNvPr id="2059" name="Google Shape;2059;p100"/>
          <p:cNvSpPr/>
          <p:nvPr/>
        </p:nvSpPr>
        <p:spPr>
          <a:xfrm>
            <a:off x="7466953" y="1736782"/>
            <a:ext cx="2619600" cy="1849200"/>
          </a:xfrm>
          <a:prstGeom prst="rect">
            <a:avLst/>
          </a:prstGeom>
          <a:solidFill>
            <a:srgbClr val="D8E6FC"/>
          </a:solidFill>
          <a:ln>
            <a:noFill/>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Roboto Condensed"/>
                <a:ea typeface="Roboto Condensed"/>
                <a:cs typeface="Roboto Condensed"/>
                <a:sym typeface="Roboto Condensed"/>
              </a:rPr>
              <a:t>On-premises infrastructure</a:t>
            </a:r>
            <a:endParaRPr sz="1400" b="0" i="0" u="none" strike="noStrike" cap="none">
              <a:solidFill>
                <a:srgbClr val="000000"/>
              </a:solidFill>
              <a:latin typeface="Roboto Condensed"/>
              <a:ea typeface="Roboto Condensed"/>
              <a:cs typeface="Roboto Condensed"/>
              <a:sym typeface="Roboto Condensed"/>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Roboto Condensed"/>
                <a:ea typeface="Roboto Condensed"/>
                <a:cs typeface="Roboto Condensed"/>
                <a:sym typeface="Roboto Condensed"/>
              </a:rPr>
              <a:t>VPC/isolated networks</a:t>
            </a:r>
            <a:endParaRPr sz="1400" b="0" i="0" u="none" strike="noStrike" cap="none">
              <a:solidFill>
                <a:srgbClr val="000000"/>
              </a:solidFill>
              <a:latin typeface="Roboto Condensed"/>
              <a:ea typeface="Roboto Condensed"/>
              <a:cs typeface="Roboto Condensed"/>
              <a:sym typeface="Roboto Condensed"/>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Roboto Condensed"/>
                <a:ea typeface="Roboto Condensed"/>
                <a:cs typeface="Roboto Condensed"/>
                <a:sym typeface="Roboto Condensed"/>
              </a:rPr>
              <a:t>Self-hosted models</a:t>
            </a:r>
            <a:endParaRPr sz="1400" b="0" i="0" u="none" strike="noStrike" cap="none">
              <a:solidFill>
                <a:srgbClr val="000000"/>
              </a:solidFill>
              <a:latin typeface="Roboto Condensed"/>
              <a:ea typeface="Roboto Condensed"/>
              <a:cs typeface="Roboto Condensed"/>
              <a:sym typeface="Roboto Condensed"/>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Roboto Condensed"/>
                <a:ea typeface="Roboto Condensed"/>
                <a:cs typeface="Roboto Condensed"/>
                <a:sym typeface="Roboto Condensed"/>
              </a:rPr>
              <a:t>Full control</a:t>
            </a:r>
            <a:endParaRPr sz="1400" b="0" i="0" u="none" strike="noStrike" cap="none">
              <a:solidFill>
                <a:srgbClr val="000000"/>
              </a:solidFill>
              <a:latin typeface="Roboto Condensed"/>
              <a:ea typeface="Roboto Condensed"/>
              <a:cs typeface="Roboto Condensed"/>
              <a:sym typeface="Roboto Condensed"/>
            </a:endParaRPr>
          </a:p>
        </p:txBody>
      </p:sp>
      <p:sp>
        <p:nvSpPr>
          <p:cNvPr id="2060" name="Google Shape;2060;p100"/>
          <p:cNvSpPr/>
          <p:nvPr/>
        </p:nvSpPr>
        <p:spPr>
          <a:xfrm>
            <a:off x="1458930" y="4374197"/>
            <a:ext cx="3409500" cy="3210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Roboto Condensed"/>
                <a:ea typeface="Roboto Condensed"/>
                <a:cs typeface="Roboto Condensed"/>
                <a:sym typeface="Roboto Condensed"/>
              </a:rPr>
              <a:t>When to Use?</a:t>
            </a:r>
            <a:endParaRPr/>
          </a:p>
        </p:txBody>
      </p:sp>
      <p:sp>
        <p:nvSpPr>
          <p:cNvPr id="2061" name="Google Shape;2061;p100"/>
          <p:cNvSpPr/>
          <p:nvPr/>
        </p:nvSpPr>
        <p:spPr>
          <a:xfrm>
            <a:off x="1610094" y="4839128"/>
            <a:ext cx="274200" cy="274200"/>
          </a:xfrm>
          <a:prstGeom prst="ellipse">
            <a:avLst/>
          </a:prstGeom>
          <a:solidFill>
            <a:srgbClr val="0033A0"/>
          </a:solidFill>
          <a:ln>
            <a:noFill/>
          </a:ln>
        </p:spPr>
        <p:txBody>
          <a:bodyPr spcFirstLastPara="1" wrap="square" lIns="45700"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Roboto Condensed"/>
                <a:ea typeface="Roboto Condensed"/>
                <a:cs typeface="Roboto Condensed"/>
                <a:sym typeface="Roboto Condensed"/>
              </a:rPr>
              <a:t>1</a:t>
            </a:r>
            <a:endParaRPr/>
          </a:p>
        </p:txBody>
      </p:sp>
      <p:sp>
        <p:nvSpPr>
          <p:cNvPr id="2062" name="Google Shape;2062;p100"/>
          <p:cNvSpPr/>
          <p:nvPr/>
        </p:nvSpPr>
        <p:spPr>
          <a:xfrm>
            <a:off x="1610094" y="5265848"/>
            <a:ext cx="274200" cy="274200"/>
          </a:xfrm>
          <a:prstGeom prst="ellipse">
            <a:avLst/>
          </a:prstGeom>
          <a:solidFill>
            <a:srgbClr val="0033A0"/>
          </a:solidFill>
          <a:ln>
            <a:noFill/>
          </a:ln>
        </p:spPr>
        <p:txBody>
          <a:bodyPr spcFirstLastPara="1" wrap="square" lIns="45700"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Roboto Condensed"/>
                <a:ea typeface="Roboto Condensed"/>
                <a:cs typeface="Roboto Condensed"/>
                <a:sym typeface="Roboto Condensed"/>
              </a:rPr>
              <a:t>2</a:t>
            </a:r>
            <a:endParaRPr/>
          </a:p>
        </p:txBody>
      </p:sp>
      <p:sp>
        <p:nvSpPr>
          <p:cNvPr id="2063" name="Google Shape;2063;p100"/>
          <p:cNvSpPr/>
          <p:nvPr/>
        </p:nvSpPr>
        <p:spPr>
          <a:xfrm>
            <a:off x="1610094" y="5692568"/>
            <a:ext cx="274200" cy="274200"/>
          </a:xfrm>
          <a:prstGeom prst="ellipse">
            <a:avLst/>
          </a:prstGeom>
          <a:solidFill>
            <a:srgbClr val="0033A0"/>
          </a:solidFill>
          <a:ln>
            <a:noFill/>
          </a:ln>
        </p:spPr>
        <p:txBody>
          <a:bodyPr spcFirstLastPara="1" wrap="square" lIns="45700"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Roboto Condensed"/>
                <a:ea typeface="Roboto Condensed"/>
                <a:cs typeface="Roboto Condensed"/>
                <a:sym typeface="Roboto Condensed"/>
              </a:rPr>
              <a:t>3</a:t>
            </a:r>
            <a:endParaRPr/>
          </a:p>
        </p:txBody>
      </p:sp>
      <p:sp>
        <p:nvSpPr>
          <p:cNvPr id="2064" name="Google Shape;2064;p100"/>
          <p:cNvSpPr/>
          <p:nvPr/>
        </p:nvSpPr>
        <p:spPr>
          <a:xfrm>
            <a:off x="1610094" y="6110726"/>
            <a:ext cx="274200" cy="274200"/>
          </a:xfrm>
          <a:prstGeom prst="ellipse">
            <a:avLst/>
          </a:prstGeom>
          <a:solidFill>
            <a:srgbClr val="0033A0"/>
          </a:solidFill>
          <a:ln>
            <a:noFill/>
          </a:ln>
        </p:spPr>
        <p:txBody>
          <a:bodyPr spcFirstLastPara="1" wrap="square" lIns="45700"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Roboto Condensed"/>
                <a:ea typeface="Roboto Condensed"/>
                <a:cs typeface="Roboto Condensed"/>
                <a:sym typeface="Roboto Condensed"/>
              </a:rPr>
              <a:t>4</a:t>
            </a:r>
            <a:endParaRPr/>
          </a:p>
        </p:txBody>
      </p:sp>
      <p:sp>
        <p:nvSpPr>
          <p:cNvPr id="2065" name="Google Shape;2065;p100"/>
          <p:cNvSpPr/>
          <p:nvPr/>
        </p:nvSpPr>
        <p:spPr>
          <a:xfrm>
            <a:off x="2032000" y="4839128"/>
            <a:ext cx="2836500" cy="274200"/>
          </a:xfrm>
          <a:prstGeom prst="rect">
            <a:avLst/>
          </a:prstGeom>
          <a:solidFill>
            <a:schemeClr val="lt1"/>
          </a:solidFill>
          <a:ln w="12700" cap="flat" cmpd="sng">
            <a:solidFill>
              <a:srgbClr val="B1CD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Cost-effective scaling</a:t>
            </a:r>
            <a:endParaRPr/>
          </a:p>
        </p:txBody>
      </p:sp>
      <p:sp>
        <p:nvSpPr>
          <p:cNvPr id="2066" name="Google Shape;2066;p100"/>
          <p:cNvSpPr/>
          <p:nvPr/>
        </p:nvSpPr>
        <p:spPr>
          <a:xfrm>
            <a:off x="2032000" y="5255374"/>
            <a:ext cx="2836500" cy="274200"/>
          </a:xfrm>
          <a:prstGeom prst="rect">
            <a:avLst/>
          </a:prstGeom>
          <a:solidFill>
            <a:schemeClr val="lt1"/>
          </a:solidFill>
          <a:ln w="12700" cap="flat" cmpd="sng">
            <a:solidFill>
              <a:srgbClr val="B1CD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Quick deployment</a:t>
            </a:r>
            <a:endParaRPr/>
          </a:p>
        </p:txBody>
      </p:sp>
      <p:sp>
        <p:nvSpPr>
          <p:cNvPr id="2067" name="Google Shape;2067;p100"/>
          <p:cNvSpPr/>
          <p:nvPr/>
        </p:nvSpPr>
        <p:spPr>
          <a:xfrm>
            <a:off x="2032000" y="5671620"/>
            <a:ext cx="2836500" cy="274200"/>
          </a:xfrm>
          <a:prstGeom prst="rect">
            <a:avLst/>
          </a:prstGeom>
          <a:solidFill>
            <a:schemeClr val="lt1"/>
          </a:solidFill>
          <a:ln w="12700" cap="flat" cmpd="sng">
            <a:solidFill>
              <a:srgbClr val="B1CD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Non-sensitive data</a:t>
            </a:r>
            <a:endParaRPr/>
          </a:p>
        </p:txBody>
      </p:sp>
      <p:sp>
        <p:nvSpPr>
          <p:cNvPr id="2068" name="Google Shape;2068;p100"/>
          <p:cNvSpPr/>
          <p:nvPr/>
        </p:nvSpPr>
        <p:spPr>
          <a:xfrm>
            <a:off x="2032000" y="6087865"/>
            <a:ext cx="2836500" cy="274200"/>
          </a:xfrm>
          <a:prstGeom prst="rect">
            <a:avLst/>
          </a:prstGeom>
          <a:solidFill>
            <a:schemeClr val="lt1"/>
          </a:solidFill>
          <a:ln w="12700" cap="flat" cmpd="sng">
            <a:solidFill>
              <a:srgbClr val="B1CD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Standard compliance needs</a:t>
            </a:r>
            <a:endParaRPr/>
          </a:p>
        </p:txBody>
      </p:sp>
      <p:sp>
        <p:nvSpPr>
          <p:cNvPr id="2069" name="Google Shape;2069;p100"/>
          <p:cNvSpPr/>
          <p:nvPr/>
        </p:nvSpPr>
        <p:spPr>
          <a:xfrm>
            <a:off x="7072008" y="4374197"/>
            <a:ext cx="3409500" cy="3210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Roboto Condensed"/>
                <a:ea typeface="Roboto Condensed"/>
                <a:cs typeface="Roboto Condensed"/>
                <a:sym typeface="Roboto Condensed"/>
              </a:rPr>
              <a:t>When to Use?</a:t>
            </a:r>
            <a:endParaRPr/>
          </a:p>
        </p:txBody>
      </p:sp>
      <p:sp>
        <p:nvSpPr>
          <p:cNvPr id="2070" name="Google Shape;2070;p100"/>
          <p:cNvSpPr/>
          <p:nvPr/>
        </p:nvSpPr>
        <p:spPr>
          <a:xfrm>
            <a:off x="7223172" y="4839128"/>
            <a:ext cx="274200" cy="274200"/>
          </a:xfrm>
          <a:prstGeom prst="ellipse">
            <a:avLst/>
          </a:prstGeom>
          <a:solidFill>
            <a:srgbClr val="0033A0"/>
          </a:solidFill>
          <a:ln>
            <a:noFill/>
          </a:ln>
        </p:spPr>
        <p:txBody>
          <a:bodyPr spcFirstLastPara="1" wrap="square" lIns="45700"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Roboto Condensed"/>
                <a:ea typeface="Roboto Condensed"/>
                <a:cs typeface="Roboto Condensed"/>
                <a:sym typeface="Roboto Condensed"/>
              </a:rPr>
              <a:t>1</a:t>
            </a:r>
            <a:endParaRPr/>
          </a:p>
        </p:txBody>
      </p:sp>
      <p:sp>
        <p:nvSpPr>
          <p:cNvPr id="2071" name="Google Shape;2071;p100"/>
          <p:cNvSpPr/>
          <p:nvPr/>
        </p:nvSpPr>
        <p:spPr>
          <a:xfrm>
            <a:off x="7223172" y="5265848"/>
            <a:ext cx="274200" cy="274200"/>
          </a:xfrm>
          <a:prstGeom prst="ellipse">
            <a:avLst/>
          </a:prstGeom>
          <a:solidFill>
            <a:srgbClr val="0033A0"/>
          </a:solidFill>
          <a:ln>
            <a:noFill/>
          </a:ln>
        </p:spPr>
        <p:txBody>
          <a:bodyPr spcFirstLastPara="1" wrap="square" lIns="45700"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Roboto Condensed"/>
                <a:ea typeface="Roboto Condensed"/>
                <a:cs typeface="Roboto Condensed"/>
                <a:sym typeface="Roboto Condensed"/>
              </a:rPr>
              <a:t>2</a:t>
            </a:r>
            <a:endParaRPr/>
          </a:p>
        </p:txBody>
      </p:sp>
      <p:sp>
        <p:nvSpPr>
          <p:cNvPr id="2072" name="Google Shape;2072;p100"/>
          <p:cNvSpPr/>
          <p:nvPr/>
        </p:nvSpPr>
        <p:spPr>
          <a:xfrm>
            <a:off x="7223172" y="5692568"/>
            <a:ext cx="274200" cy="274200"/>
          </a:xfrm>
          <a:prstGeom prst="ellipse">
            <a:avLst/>
          </a:prstGeom>
          <a:solidFill>
            <a:srgbClr val="0033A0"/>
          </a:solidFill>
          <a:ln>
            <a:noFill/>
          </a:ln>
        </p:spPr>
        <p:txBody>
          <a:bodyPr spcFirstLastPara="1" wrap="square" lIns="45700"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Roboto Condensed"/>
                <a:ea typeface="Roboto Condensed"/>
                <a:cs typeface="Roboto Condensed"/>
                <a:sym typeface="Roboto Condensed"/>
              </a:rPr>
              <a:t>3</a:t>
            </a:r>
            <a:endParaRPr/>
          </a:p>
        </p:txBody>
      </p:sp>
      <p:sp>
        <p:nvSpPr>
          <p:cNvPr id="2073" name="Google Shape;2073;p100"/>
          <p:cNvSpPr/>
          <p:nvPr/>
        </p:nvSpPr>
        <p:spPr>
          <a:xfrm>
            <a:off x="7645078" y="4839128"/>
            <a:ext cx="2836500" cy="274200"/>
          </a:xfrm>
          <a:prstGeom prst="rect">
            <a:avLst/>
          </a:prstGeom>
          <a:solidFill>
            <a:schemeClr val="lt1"/>
          </a:solidFill>
          <a:ln w="12700" cap="flat" cmpd="sng">
            <a:solidFill>
              <a:srgbClr val="B1CD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Sensitive/regulated data</a:t>
            </a:r>
            <a:endParaRPr/>
          </a:p>
        </p:txBody>
      </p:sp>
      <p:sp>
        <p:nvSpPr>
          <p:cNvPr id="2074" name="Google Shape;2074;p100"/>
          <p:cNvSpPr/>
          <p:nvPr/>
        </p:nvSpPr>
        <p:spPr>
          <a:xfrm>
            <a:off x="7645078" y="5255374"/>
            <a:ext cx="2836500" cy="274200"/>
          </a:xfrm>
          <a:prstGeom prst="rect">
            <a:avLst/>
          </a:prstGeom>
          <a:solidFill>
            <a:schemeClr val="lt1"/>
          </a:solidFill>
          <a:ln w="12700" cap="flat" cmpd="sng">
            <a:solidFill>
              <a:srgbClr val="B1CD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Strict compliance(HIPAA, GDPR)</a:t>
            </a:r>
            <a:endParaRPr/>
          </a:p>
        </p:txBody>
      </p:sp>
      <p:sp>
        <p:nvSpPr>
          <p:cNvPr id="2075" name="Google Shape;2075;p100"/>
          <p:cNvSpPr/>
          <p:nvPr/>
        </p:nvSpPr>
        <p:spPr>
          <a:xfrm>
            <a:off x="7645078" y="5671620"/>
            <a:ext cx="2836500" cy="274200"/>
          </a:xfrm>
          <a:prstGeom prst="rect">
            <a:avLst/>
          </a:prstGeom>
          <a:solidFill>
            <a:schemeClr val="lt1"/>
          </a:solidFill>
          <a:ln w="12700" cap="flat" cmpd="sng">
            <a:solidFill>
              <a:srgbClr val="B1CD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Data sovereignty requirements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079"/>
        <p:cNvGrpSpPr/>
        <p:nvPr/>
      </p:nvGrpSpPr>
      <p:grpSpPr>
        <a:xfrm>
          <a:off x="0" y="0"/>
          <a:ext cx="0" cy="0"/>
          <a:chOff x="0" y="0"/>
          <a:chExt cx="0" cy="0"/>
        </a:xfrm>
      </p:grpSpPr>
      <p:sp>
        <p:nvSpPr>
          <p:cNvPr id="2080" name="Google Shape;2080;p101"/>
          <p:cNvSpPr txBox="1">
            <a:spLocks noGrp="1"/>
          </p:cNvSpPr>
          <p:nvPr>
            <p:ph type="body" idx="1"/>
          </p:nvPr>
        </p:nvSpPr>
        <p:spPr>
          <a:xfrm>
            <a:off x="6844799" y="3795200"/>
            <a:ext cx="5002500" cy="206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US" sz="4000">
                <a:solidFill>
                  <a:srgbClr val="000000"/>
                </a:solidFill>
              </a:rPr>
              <a:t>Context Caching</a:t>
            </a:r>
            <a:endParaRPr sz="2400"/>
          </a:p>
        </p:txBody>
      </p:sp>
      <p:pic>
        <p:nvPicPr>
          <p:cNvPr id="2081" name="Google Shape;2081;p101"/>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2082" name="Google Shape;2082;p101"/>
          <p:cNvSpPr txBox="1"/>
          <p:nvPr/>
        </p:nvSpPr>
        <p:spPr>
          <a:xfrm>
            <a:off x="6975075" y="5432000"/>
            <a:ext cx="1839000" cy="4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4" action="ppaction://hlinksldjump"/>
              </a:rPr>
              <a:t>&gt; Return To Catalog</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087"/>
        <p:cNvGrpSpPr/>
        <p:nvPr/>
      </p:nvGrpSpPr>
      <p:grpSpPr>
        <a:xfrm>
          <a:off x="0" y="0"/>
          <a:ext cx="0" cy="0"/>
          <a:chOff x="0" y="0"/>
          <a:chExt cx="0" cy="0"/>
        </a:xfrm>
      </p:grpSpPr>
      <p:sp>
        <p:nvSpPr>
          <p:cNvPr id="2088" name="Google Shape;2088;p102"/>
          <p:cNvSpPr txBox="1">
            <a:spLocks noGrp="1"/>
          </p:cNvSpPr>
          <p:nvPr>
            <p:ph type="title"/>
          </p:nvPr>
        </p:nvSpPr>
        <p:spPr>
          <a:xfrm>
            <a:off x="415600" y="68800"/>
            <a:ext cx="11360700" cy="7635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SzPts val="2400"/>
              <a:buNone/>
            </a:pPr>
            <a:r>
              <a:rPr lang="en-US"/>
              <a:t>Context Caching Patterns</a:t>
            </a:r>
            <a:endParaRPr/>
          </a:p>
        </p:txBody>
      </p:sp>
      <p:sp>
        <p:nvSpPr>
          <p:cNvPr id="2089" name="Google Shape;2089;p102"/>
          <p:cNvSpPr/>
          <p:nvPr/>
        </p:nvSpPr>
        <p:spPr>
          <a:xfrm>
            <a:off x="1339845" y="1198899"/>
            <a:ext cx="3232800" cy="3041700"/>
          </a:xfrm>
          <a:prstGeom prst="rect">
            <a:avLst/>
          </a:prstGeom>
          <a:solidFill>
            <a:schemeClr val="lt1"/>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a:solidFill>
                  <a:srgbClr val="0033A0"/>
                </a:solidFill>
                <a:latin typeface="Roboto Condensed"/>
                <a:ea typeface="Roboto Condensed"/>
                <a:cs typeface="Roboto Condensed"/>
                <a:sym typeface="Roboto Condensed"/>
              </a:rPr>
              <a:t>Implicit Caching</a:t>
            </a:r>
            <a:endParaRPr sz="1600" b="0" i="0" u="none" strike="noStrike" cap="none">
              <a:solidFill>
                <a:srgbClr val="0033A0"/>
              </a:solidFill>
              <a:latin typeface="Roboto Condensed"/>
              <a:ea typeface="Roboto Condensed"/>
              <a:cs typeface="Roboto Condensed"/>
              <a:sym typeface="Roboto Condensed"/>
            </a:endParaRPr>
          </a:p>
        </p:txBody>
      </p:sp>
      <p:sp>
        <p:nvSpPr>
          <p:cNvPr id="2090" name="Google Shape;2090;p102"/>
          <p:cNvSpPr/>
          <p:nvPr/>
        </p:nvSpPr>
        <p:spPr>
          <a:xfrm>
            <a:off x="7032433" y="1198899"/>
            <a:ext cx="3232800" cy="3041700"/>
          </a:xfrm>
          <a:prstGeom prst="rect">
            <a:avLst/>
          </a:prstGeom>
          <a:solidFill>
            <a:schemeClr val="lt1"/>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a:solidFill>
                  <a:srgbClr val="0033A0"/>
                </a:solidFill>
                <a:latin typeface="Roboto Condensed"/>
                <a:ea typeface="Roboto Condensed"/>
                <a:cs typeface="Roboto Condensed"/>
                <a:sym typeface="Roboto Condensed"/>
              </a:rPr>
              <a:t>Explicit Caching</a:t>
            </a:r>
            <a:endParaRPr sz="1600" b="0" i="0" u="none" strike="noStrike" cap="none">
              <a:solidFill>
                <a:srgbClr val="0033A0"/>
              </a:solidFill>
              <a:latin typeface="Roboto Condensed"/>
              <a:ea typeface="Roboto Condensed"/>
              <a:cs typeface="Roboto Condensed"/>
              <a:sym typeface="Roboto Condensed"/>
            </a:endParaRPr>
          </a:p>
        </p:txBody>
      </p:sp>
      <p:sp>
        <p:nvSpPr>
          <p:cNvPr id="2091" name="Google Shape;2091;p102"/>
          <p:cNvSpPr/>
          <p:nvPr/>
        </p:nvSpPr>
        <p:spPr>
          <a:xfrm>
            <a:off x="1608787" y="1736782"/>
            <a:ext cx="2619600" cy="1932000"/>
          </a:xfrm>
          <a:prstGeom prst="rect">
            <a:avLst/>
          </a:prstGeom>
          <a:solidFill>
            <a:srgbClr val="D8E6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Enabled by default on most Gemini models; cache hits reduce cost, but caching is not guaranteed for implicit caching</a:t>
            </a:r>
            <a:endParaRPr sz="1400" b="0" i="0" u="none" strike="noStrike" cap="none">
              <a:solidFill>
                <a:srgbClr val="000000"/>
              </a:solidFill>
              <a:latin typeface="Roboto Condensed"/>
              <a:ea typeface="Roboto Condensed"/>
              <a:cs typeface="Roboto Condensed"/>
              <a:sym typeface="Roboto Condensed"/>
            </a:endParaRPr>
          </a:p>
        </p:txBody>
      </p:sp>
      <p:sp>
        <p:nvSpPr>
          <p:cNvPr id="2092" name="Google Shape;2092;p102"/>
          <p:cNvSpPr/>
          <p:nvPr/>
        </p:nvSpPr>
        <p:spPr>
          <a:xfrm>
            <a:off x="7339025" y="1889182"/>
            <a:ext cx="2619600" cy="1932000"/>
          </a:xfrm>
          <a:prstGeom prst="rect">
            <a:avLst/>
          </a:prstGeom>
          <a:solidFill>
            <a:srgbClr val="D8E6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Explicit caching is enabled through Gemini explicit caching feature which allows to pass some content to the model once, cache the input tokens and then refer to the cached tokens for subsequent requests</a:t>
            </a:r>
            <a:endParaRPr sz="1400" b="0" i="0" u="none" strike="noStrike" cap="none">
              <a:solidFill>
                <a:srgbClr val="000000"/>
              </a:solidFill>
              <a:latin typeface="Roboto Condensed"/>
              <a:ea typeface="Roboto Condensed"/>
              <a:cs typeface="Roboto Condensed"/>
              <a:sym typeface="Roboto Condensed"/>
            </a:endParaRPr>
          </a:p>
        </p:txBody>
      </p:sp>
      <p:sp>
        <p:nvSpPr>
          <p:cNvPr id="2093" name="Google Shape;2093;p102"/>
          <p:cNvSpPr txBox="1"/>
          <p:nvPr/>
        </p:nvSpPr>
        <p:spPr>
          <a:xfrm>
            <a:off x="9822094" y="5705232"/>
            <a:ext cx="2055600" cy="507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900" b="0" i="0" u="sng" strike="noStrike" cap="none">
                <a:solidFill>
                  <a:srgbClr val="000000"/>
                </a:solidFill>
                <a:latin typeface="Roboto Condensed"/>
                <a:ea typeface="Roboto Condensed"/>
                <a:cs typeface="Roboto Condensed"/>
                <a:sym typeface="Roboto Condensed"/>
                <a:hlinkClick r:id="rId3">
                  <a:extLst>
                    <a:ext uri="{A12FA001-AC4F-418D-AE19-62706E023703}">
                      <ahyp:hlinkClr xmlns:ahyp="http://schemas.microsoft.com/office/drawing/2018/hyperlinkcolor" val="tx"/>
                    </a:ext>
                  </a:extLst>
                </a:hlinkClick>
              </a:rPr>
              <a:t>Context caching overview  |  Generative AI on Vertex AI  |  Google Cloud Documentation</a:t>
            </a:r>
            <a:endParaRPr sz="900" b="0" i="0" u="none" strike="noStrike" cap="none">
              <a:solidFill>
                <a:srgbClr val="000000"/>
              </a:solidFill>
              <a:latin typeface="Roboto Condensed"/>
              <a:ea typeface="Roboto Condensed"/>
              <a:cs typeface="Roboto Condensed"/>
              <a:sym typeface="Roboto Condensed"/>
            </a:endParaRPr>
          </a:p>
        </p:txBody>
      </p:sp>
      <p:sp>
        <p:nvSpPr>
          <p:cNvPr id="2094" name="Google Shape;2094;p102"/>
          <p:cNvSpPr/>
          <p:nvPr/>
        </p:nvSpPr>
        <p:spPr>
          <a:xfrm>
            <a:off x="3083116" y="4506990"/>
            <a:ext cx="5438700" cy="3066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500" b="0" i="0" u="none" strike="noStrike" cap="none">
                <a:solidFill>
                  <a:schemeClr val="lt1"/>
                </a:solidFill>
                <a:latin typeface="Roboto Condensed"/>
                <a:ea typeface="Roboto Condensed"/>
                <a:cs typeface="Roboto Condensed"/>
                <a:sym typeface="Roboto Condensed"/>
              </a:rPr>
              <a:t>Scenarios when Explicit Caching is recommended</a:t>
            </a:r>
            <a:endParaRPr/>
          </a:p>
        </p:txBody>
      </p:sp>
      <p:sp>
        <p:nvSpPr>
          <p:cNvPr id="2095" name="Google Shape;2095;p102"/>
          <p:cNvSpPr/>
          <p:nvPr/>
        </p:nvSpPr>
        <p:spPr>
          <a:xfrm>
            <a:off x="3331855" y="4913145"/>
            <a:ext cx="274200" cy="274200"/>
          </a:xfrm>
          <a:prstGeom prst="ellipse">
            <a:avLst/>
          </a:prstGeom>
          <a:solidFill>
            <a:srgbClr val="0033A0"/>
          </a:solidFill>
          <a:ln>
            <a:noFill/>
          </a:ln>
        </p:spPr>
        <p:txBody>
          <a:bodyPr spcFirstLastPara="1" wrap="square" lIns="45700"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Roboto Condensed"/>
                <a:ea typeface="Roboto Condensed"/>
                <a:cs typeface="Roboto Condensed"/>
                <a:sym typeface="Roboto Condensed"/>
              </a:rPr>
              <a:t>1</a:t>
            </a:r>
            <a:endParaRPr/>
          </a:p>
        </p:txBody>
      </p:sp>
      <p:sp>
        <p:nvSpPr>
          <p:cNvPr id="2096" name="Google Shape;2096;p102"/>
          <p:cNvSpPr/>
          <p:nvPr/>
        </p:nvSpPr>
        <p:spPr>
          <a:xfrm>
            <a:off x="3331855" y="5339865"/>
            <a:ext cx="274200" cy="274200"/>
          </a:xfrm>
          <a:prstGeom prst="ellipse">
            <a:avLst/>
          </a:prstGeom>
          <a:solidFill>
            <a:srgbClr val="0033A0"/>
          </a:solidFill>
          <a:ln>
            <a:noFill/>
          </a:ln>
        </p:spPr>
        <p:txBody>
          <a:bodyPr spcFirstLastPara="1" wrap="square" lIns="45700"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Roboto Condensed"/>
                <a:ea typeface="Roboto Condensed"/>
                <a:cs typeface="Roboto Condensed"/>
                <a:sym typeface="Roboto Condensed"/>
              </a:rPr>
              <a:t>2</a:t>
            </a:r>
            <a:endParaRPr/>
          </a:p>
        </p:txBody>
      </p:sp>
      <p:sp>
        <p:nvSpPr>
          <p:cNvPr id="2097" name="Google Shape;2097;p102"/>
          <p:cNvSpPr/>
          <p:nvPr/>
        </p:nvSpPr>
        <p:spPr>
          <a:xfrm>
            <a:off x="3331855" y="5766585"/>
            <a:ext cx="274200" cy="274200"/>
          </a:xfrm>
          <a:prstGeom prst="ellipse">
            <a:avLst/>
          </a:prstGeom>
          <a:solidFill>
            <a:srgbClr val="0033A0"/>
          </a:solidFill>
          <a:ln>
            <a:noFill/>
          </a:ln>
        </p:spPr>
        <p:txBody>
          <a:bodyPr spcFirstLastPara="1" wrap="square" lIns="45700"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Roboto Condensed"/>
                <a:ea typeface="Roboto Condensed"/>
                <a:cs typeface="Roboto Condensed"/>
                <a:sym typeface="Roboto Condensed"/>
              </a:rPr>
              <a:t>3</a:t>
            </a:r>
            <a:endParaRPr/>
          </a:p>
        </p:txBody>
      </p:sp>
      <p:sp>
        <p:nvSpPr>
          <p:cNvPr id="2098" name="Google Shape;2098;p102"/>
          <p:cNvSpPr/>
          <p:nvPr/>
        </p:nvSpPr>
        <p:spPr>
          <a:xfrm>
            <a:off x="3331855" y="6184743"/>
            <a:ext cx="274200" cy="274200"/>
          </a:xfrm>
          <a:prstGeom prst="ellipse">
            <a:avLst/>
          </a:prstGeom>
          <a:solidFill>
            <a:srgbClr val="0033A0"/>
          </a:solidFill>
          <a:ln>
            <a:noFill/>
          </a:ln>
        </p:spPr>
        <p:txBody>
          <a:bodyPr spcFirstLastPara="1" wrap="square" lIns="45700"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Roboto Condensed"/>
                <a:ea typeface="Roboto Condensed"/>
                <a:cs typeface="Roboto Condensed"/>
                <a:sym typeface="Roboto Condensed"/>
              </a:rPr>
              <a:t>4</a:t>
            </a:r>
            <a:endParaRPr/>
          </a:p>
        </p:txBody>
      </p:sp>
      <p:sp>
        <p:nvSpPr>
          <p:cNvPr id="2099" name="Google Shape;2099;p102"/>
          <p:cNvSpPr/>
          <p:nvPr/>
        </p:nvSpPr>
        <p:spPr>
          <a:xfrm>
            <a:off x="3734513" y="4913145"/>
            <a:ext cx="4572000" cy="267000"/>
          </a:xfrm>
          <a:prstGeom prst="rect">
            <a:avLst/>
          </a:prstGeom>
          <a:solidFill>
            <a:schemeClr val="lt1"/>
          </a:solidFill>
          <a:ln w="12700" cap="flat" cmpd="sng">
            <a:solidFill>
              <a:srgbClr val="B1CDFB"/>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Roboto Condensed"/>
                <a:ea typeface="Roboto Condensed"/>
                <a:cs typeface="Roboto Condensed"/>
                <a:sym typeface="Roboto Condensed"/>
              </a:rPr>
              <a:t>Chatbots have extensive system instructions</a:t>
            </a:r>
            <a:endParaRPr/>
          </a:p>
        </p:txBody>
      </p:sp>
      <p:sp>
        <p:nvSpPr>
          <p:cNvPr id="2100" name="Google Shape;2100;p102"/>
          <p:cNvSpPr/>
          <p:nvPr/>
        </p:nvSpPr>
        <p:spPr>
          <a:xfrm>
            <a:off x="3734513" y="5329391"/>
            <a:ext cx="4572000" cy="274200"/>
          </a:xfrm>
          <a:prstGeom prst="rect">
            <a:avLst/>
          </a:prstGeom>
          <a:solidFill>
            <a:schemeClr val="lt1"/>
          </a:solidFill>
          <a:ln w="12700" cap="flat" cmpd="sng">
            <a:solidFill>
              <a:srgbClr val="B1CDFB"/>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Roboto Condensed"/>
                <a:ea typeface="Roboto Condensed"/>
                <a:cs typeface="Roboto Condensed"/>
                <a:sym typeface="Roboto Condensed"/>
              </a:rPr>
              <a:t>There is a need to repetitive analysis of lengthy video files</a:t>
            </a:r>
            <a:endParaRPr/>
          </a:p>
        </p:txBody>
      </p:sp>
      <p:sp>
        <p:nvSpPr>
          <p:cNvPr id="2101" name="Google Shape;2101;p102"/>
          <p:cNvSpPr/>
          <p:nvPr/>
        </p:nvSpPr>
        <p:spPr>
          <a:xfrm>
            <a:off x="3734513" y="5745637"/>
            <a:ext cx="4572000" cy="274200"/>
          </a:xfrm>
          <a:prstGeom prst="rect">
            <a:avLst/>
          </a:prstGeom>
          <a:solidFill>
            <a:schemeClr val="lt1"/>
          </a:solidFill>
          <a:ln w="12700" cap="flat" cmpd="sng">
            <a:solidFill>
              <a:srgbClr val="B1CDFB"/>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Roboto Condensed"/>
                <a:ea typeface="Roboto Condensed"/>
                <a:cs typeface="Roboto Condensed"/>
                <a:sym typeface="Roboto Condensed"/>
              </a:rPr>
              <a:t>Recurring queries against large document sets</a:t>
            </a:r>
            <a:endParaRPr/>
          </a:p>
        </p:txBody>
      </p:sp>
      <p:sp>
        <p:nvSpPr>
          <p:cNvPr id="2102" name="Google Shape;2102;p102"/>
          <p:cNvSpPr/>
          <p:nvPr/>
        </p:nvSpPr>
        <p:spPr>
          <a:xfrm>
            <a:off x="3734513" y="6161882"/>
            <a:ext cx="4572000" cy="274200"/>
          </a:xfrm>
          <a:prstGeom prst="rect">
            <a:avLst/>
          </a:prstGeom>
          <a:solidFill>
            <a:schemeClr val="lt1"/>
          </a:solidFill>
          <a:ln w="12700" cap="flat" cmpd="sng">
            <a:solidFill>
              <a:srgbClr val="B1CDFB"/>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Roboto Condensed"/>
                <a:ea typeface="Roboto Condensed"/>
                <a:cs typeface="Roboto Condensed"/>
                <a:sym typeface="Roboto Condensed"/>
              </a:rPr>
              <a:t>Frequent code repository analysis or bug fixing</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106"/>
        <p:cNvGrpSpPr/>
        <p:nvPr/>
      </p:nvGrpSpPr>
      <p:grpSpPr>
        <a:xfrm>
          <a:off x="0" y="0"/>
          <a:ext cx="0" cy="0"/>
          <a:chOff x="0" y="0"/>
          <a:chExt cx="0" cy="0"/>
        </a:xfrm>
      </p:grpSpPr>
      <p:sp>
        <p:nvSpPr>
          <p:cNvPr id="2107" name="Google Shape;2107;p103"/>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US" sz="4000">
                <a:solidFill>
                  <a:srgbClr val="000000"/>
                </a:solidFill>
              </a:rPr>
              <a:t>Orchestration</a:t>
            </a:r>
            <a:endParaRPr/>
          </a:p>
          <a:p>
            <a:pPr marL="0" lvl="0" indent="0" algn="l" rtl="0">
              <a:lnSpc>
                <a:spcPct val="90000"/>
              </a:lnSpc>
              <a:spcBef>
                <a:spcPts val="0"/>
              </a:spcBef>
              <a:spcAft>
                <a:spcPts val="0"/>
              </a:spcAft>
              <a:buClr>
                <a:srgbClr val="000000"/>
              </a:buClr>
              <a:buSzPts val="3200"/>
              <a:buNone/>
            </a:pPr>
            <a:r>
              <a:rPr lang="en-US" sz="2400">
                <a:solidFill>
                  <a:srgbClr val="000000"/>
                </a:solidFill>
              </a:rPr>
              <a:t>Design Patterns</a:t>
            </a:r>
            <a:endParaRPr sz="2400"/>
          </a:p>
        </p:txBody>
      </p:sp>
      <p:pic>
        <p:nvPicPr>
          <p:cNvPr id="2108" name="Google Shape;2108;p103"/>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2109" name="Google Shape;2109;p103"/>
          <p:cNvSpPr txBox="1"/>
          <p:nvPr/>
        </p:nvSpPr>
        <p:spPr>
          <a:xfrm>
            <a:off x="7268807" y="5432000"/>
            <a:ext cx="1839000" cy="4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4" action="ppaction://hlinksldjump"/>
              </a:rPr>
              <a:t>&gt; Return To Catalog</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113"/>
        <p:cNvGrpSpPr/>
        <p:nvPr/>
      </p:nvGrpSpPr>
      <p:grpSpPr>
        <a:xfrm>
          <a:off x="0" y="0"/>
          <a:ext cx="0" cy="0"/>
          <a:chOff x="0" y="0"/>
          <a:chExt cx="0" cy="0"/>
        </a:xfrm>
      </p:grpSpPr>
      <p:sp>
        <p:nvSpPr>
          <p:cNvPr id="2114" name="Google Shape;2114;p104"/>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Narrow Vs Generative Vs Agentic AI</a:t>
            </a:r>
            <a:endParaRPr/>
          </a:p>
        </p:txBody>
      </p:sp>
      <p:graphicFrame>
        <p:nvGraphicFramePr>
          <p:cNvPr id="2115" name="Google Shape;2115;p104"/>
          <p:cNvGraphicFramePr/>
          <p:nvPr/>
        </p:nvGraphicFramePr>
        <p:xfrm>
          <a:off x="415600" y="1226150"/>
          <a:ext cx="3000000" cy="3000000"/>
        </p:xfrm>
        <a:graphic>
          <a:graphicData uri="http://schemas.openxmlformats.org/drawingml/2006/table">
            <a:tbl>
              <a:tblPr>
                <a:noFill/>
                <a:tableStyleId>{D11D2DBD-0C02-4BFA-BCF0-F2D1F85915E6}</a:tableStyleId>
              </a:tblPr>
              <a:tblGrid>
                <a:gridCol w="2840175">
                  <a:extLst>
                    <a:ext uri="{9D8B030D-6E8A-4147-A177-3AD203B41FA5}">
                      <a16:colId xmlns:a16="http://schemas.microsoft.com/office/drawing/2014/main" val="20000"/>
                    </a:ext>
                  </a:extLst>
                </a:gridCol>
                <a:gridCol w="2840175">
                  <a:extLst>
                    <a:ext uri="{9D8B030D-6E8A-4147-A177-3AD203B41FA5}">
                      <a16:colId xmlns:a16="http://schemas.microsoft.com/office/drawing/2014/main" val="20001"/>
                    </a:ext>
                  </a:extLst>
                </a:gridCol>
                <a:gridCol w="2840175">
                  <a:extLst>
                    <a:ext uri="{9D8B030D-6E8A-4147-A177-3AD203B41FA5}">
                      <a16:colId xmlns:a16="http://schemas.microsoft.com/office/drawing/2014/main" val="20002"/>
                    </a:ext>
                  </a:extLst>
                </a:gridCol>
                <a:gridCol w="2840175">
                  <a:extLst>
                    <a:ext uri="{9D8B030D-6E8A-4147-A177-3AD203B41FA5}">
                      <a16:colId xmlns:a16="http://schemas.microsoft.com/office/drawing/2014/main" val="20003"/>
                    </a:ext>
                  </a:extLst>
                </a:gridCol>
              </a:tblGrid>
              <a:tr h="381000">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lt1"/>
                          </a:solidFill>
                          <a:latin typeface="Roboto Condensed"/>
                          <a:ea typeface="Roboto Condensed"/>
                          <a:cs typeface="Roboto Condensed"/>
                          <a:sym typeface="Roboto Condensed"/>
                        </a:rPr>
                        <a:t>Feature</a:t>
                      </a:r>
                      <a:endParaRPr sz="1600" b="1" u="none" strike="noStrike" cap="none">
                        <a:solidFill>
                          <a:schemeClr val="lt1"/>
                        </a:solidFill>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lt1"/>
                          </a:solidFill>
                          <a:latin typeface="Roboto Condensed"/>
                          <a:ea typeface="Roboto Condensed"/>
                          <a:cs typeface="Roboto Condensed"/>
                          <a:sym typeface="Roboto Condensed"/>
                        </a:rPr>
                        <a:t>Narrow AI</a:t>
                      </a:r>
                      <a:endParaRPr sz="1600" b="1" u="none" strike="noStrike" cap="none">
                        <a:solidFill>
                          <a:schemeClr val="lt1"/>
                        </a:solidFill>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lt1"/>
                          </a:solidFill>
                          <a:latin typeface="Roboto Condensed"/>
                          <a:ea typeface="Roboto Condensed"/>
                          <a:cs typeface="Roboto Condensed"/>
                          <a:sym typeface="Roboto Condensed"/>
                        </a:rPr>
                        <a:t>Generative AI</a:t>
                      </a:r>
                      <a:endParaRPr sz="1600" b="1" u="none" strike="noStrike" cap="none">
                        <a:solidFill>
                          <a:schemeClr val="lt1"/>
                        </a:solidFill>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lt1"/>
                          </a:solidFill>
                          <a:latin typeface="Roboto Condensed"/>
                          <a:ea typeface="Roboto Condensed"/>
                          <a:cs typeface="Roboto Condensed"/>
                          <a:sym typeface="Roboto Condensed"/>
                        </a:rPr>
                        <a:t>Agentic AI</a:t>
                      </a:r>
                      <a:endParaRPr sz="1600" b="1" u="none" strike="noStrike" cap="none">
                        <a:solidFill>
                          <a:schemeClr val="lt1"/>
                        </a:solidFill>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solidFill>
                      <a:srgbClr val="0033A0"/>
                    </a:solidFill>
                  </a:tcPr>
                </a:tc>
                <a:extLst>
                  <a:ext uri="{0D108BD9-81ED-4DB2-BD59-A6C34878D82A}">
                    <a16:rowId xmlns:a16="http://schemas.microsoft.com/office/drawing/2014/main" val="10000"/>
                  </a:ext>
                </a:extLst>
              </a:tr>
              <a:tr h="82292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33A0"/>
                          </a:solidFill>
                          <a:latin typeface="Roboto Condensed"/>
                          <a:ea typeface="Roboto Condensed"/>
                          <a:cs typeface="Roboto Condensed"/>
                          <a:sym typeface="Roboto Condensed"/>
                        </a:rPr>
                        <a:t>Primary Goal</a:t>
                      </a:r>
                      <a:endParaRPr sz="1400" b="1" i="0" u="none" strike="noStrike" cap="none">
                        <a:solidFill>
                          <a:srgbClr val="0033A0"/>
                        </a:solidFill>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a:latin typeface="Roboto Condensed"/>
                          <a:ea typeface="Roboto Condensed"/>
                          <a:cs typeface="Roboto Condensed"/>
                          <a:sym typeface="Roboto Condensed"/>
                        </a:rPr>
                        <a:t>Predictive/Prescriptive</a:t>
                      </a:r>
                      <a:endParaRPr sz="1400" u="none" strike="noStrike" cap="none">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Condensed"/>
                          <a:ea typeface="Roboto Condensed"/>
                          <a:cs typeface="Roboto Condensed"/>
                          <a:sym typeface="Roboto Condensed"/>
                        </a:rPr>
                        <a:t>Content Creation(discrete, single tasks)</a:t>
                      </a:r>
                      <a:endParaRPr sz="1400" u="none" strike="noStrike" cap="none">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Condensed"/>
                          <a:ea typeface="Roboto Condensed"/>
                          <a:cs typeface="Roboto Condensed"/>
                          <a:sym typeface="Roboto Condensed"/>
                        </a:rPr>
                        <a:t>Act and Execute</a:t>
                      </a:r>
                      <a:endParaRPr sz="1400" u="none" strike="noStrike" cap="none">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extLst>
                  <a:ext uri="{0D108BD9-81ED-4DB2-BD59-A6C34878D82A}">
                    <a16:rowId xmlns:a16="http://schemas.microsoft.com/office/drawing/2014/main" val="10001"/>
                  </a:ext>
                </a:extLst>
              </a:tr>
              <a:tr h="82292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33A0"/>
                          </a:solidFill>
                          <a:latin typeface="Roboto Condensed"/>
                          <a:ea typeface="Roboto Condensed"/>
                          <a:cs typeface="Roboto Condensed"/>
                          <a:sym typeface="Roboto Condensed"/>
                        </a:rPr>
                        <a:t>Action Type</a:t>
                      </a:r>
                      <a:endParaRPr sz="1400" b="1" i="0" u="none" strike="noStrike" cap="none">
                        <a:solidFill>
                          <a:srgbClr val="0033A0"/>
                        </a:solidFill>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a:latin typeface="Roboto Condensed"/>
                          <a:ea typeface="Roboto Condensed"/>
                          <a:cs typeface="Roboto Condensed"/>
                          <a:sym typeface="Roboto Condensed"/>
                        </a:rPr>
                        <a:t>Recommendation only</a:t>
                      </a:r>
                      <a:endParaRPr sz="1400" u="none" strike="noStrike" cap="none">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a:latin typeface="Roboto Condensed"/>
                          <a:ea typeface="Roboto Condensed"/>
                          <a:cs typeface="Roboto Condensed"/>
                          <a:sym typeface="Roboto Condensed"/>
                        </a:rPr>
                        <a:t>Generative</a:t>
                      </a:r>
                      <a:endParaRPr sz="1400" u="none" strike="noStrike" cap="none">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a:latin typeface="Roboto Condensed"/>
                          <a:ea typeface="Roboto Condensed"/>
                          <a:cs typeface="Roboto Condensed"/>
                          <a:sym typeface="Roboto Condensed"/>
                        </a:rPr>
                        <a:t>Controlled Autonomy</a:t>
                      </a:r>
                      <a:endParaRPr sz="1400" u="none" strike="noStrike" cap="none">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extLst>
                  <a:ext uri="{0D108BD9-81ED-4DB2-BD59-A6C34878D82A}">
                    <a16:rowId xmlns:a16="http://schemas.microsoft.com/office/drawing/2014/main" val="10002"/>
                  </a:ext>
                </a:extLst>
              </a:tr>
              <a:tr h="82292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33A0"/>
                          </a:solidFill>
                          <a:latin typeface="Roboto Condensed"/>
                          <a:ea typeface="Roboto Condensed"/>
                          <a:cs typeface="Roboto Condensed"/>
                          <a:sym typeface="Roboto Condensed"/>
                        </a:rPr>
                        <a:t>Adaptability</a:t>
                      </a:r>
                      <a:endParaRPr sz="1400" b="1" i="0" u="none" strike="noStrike" cap="none">
                        <a:solidFill>
                          <a:srgbClr val="0033A0"/>
                        </a:solidFill>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Condensed"/>
                          <a:ea typeface="Roboto Condensed"/>
                          <a:cs typeface="Roboto Condensed"/>
                          <a:sym typeface="Roboto Condensed"/>
                        </a:rPr>
                        <a:t>Low(needs a retraining loop)</a:t>
                      </a:r>
                      <a:endParaRPr sz="1400" u="none" strike="noStrike" cap="none">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Condensed"/>
                          <a:ea typeface="Roboto Condensed"/>
                          <a:cs typeface="Roboto Condensed"/>
                          <a:sym typeface="Roboto Condensed"/>
                        </a:rPr>
                        <a:t>Medium(prompt engineering)</a:t>
                      </a:r>
                      <a:endParaRPr sz="1400" u="none" strike="noStrike" cap="none">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Condensed"/>
                          <a:ea typeface="Roboto Condensed"/>
                          <a:cs typeface="Roboto Condensed"/>
                          <a:sym typeface="Roboto Condensed"/>
                        </a:rPr>
                        <a:t>High(Context Engineering)</a:t>
                      </a:r>
                      <a:endParaRPr sz="1400" u="none" strike="noStrike" cap="none">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extLst>
                  <a:ext uri="{0D108BD9-81ED-4DB2-BD59-A6C34878D82A}">
                    <a16:rowId xmlns:a16="http://schemas.microsoft.com/office/drawing/2014/main" val="10003"/>
                  </a:ext>
                </a:extLst>
              </a:tr>
              <a:tr h="82292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33A0"/>
                          </a:solidFill>
                          <a:latin typeface="Roboto Condensed"/>
                          <a:ea typeface="Roboto Condensed"/>
                          <a:cs typeface="Roboto Condensed"/>
                          <a:sym typeface="Roboto Condensed"/>
                        </a:rPr>
                        <a:t>Workflow</a:t>
                      </a:r>
                      <a:endParaRPr sz="1400" b="1" i="0" u="none" strike="noStrike" cap="none">
                        <a:solidFill>
                          <a:srgbClr val="0033A0"/>
                        </a:solidFill>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Condensed"/>
                          <a:ea typeface="Roboto Condensed"/>
                          <a:cs typeface="Roboto Condensed"/>
                          <a:sym typeface="Roboto Condensed"/>
                        </a:rPr>
                        <a:t>Single Step</a:t>
                      </a:r>
                      <a:endParaRPr sz="1400" u="none" strike="noStrike" cap="none">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Condensed"/>
                          <a:ea typeface="Roboto Condensed"/>
                          <a:cs typeface="Roboto Condensed"/>
                          <a:sym typeface="Roboto Condensed"/>
                        </a:rPr>
                        <a:t>Prompt chaining</a:t>
                      </a:r>
                      <a:endParaRPr sz="1400" u="none" strike="noStrike" cap="none">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Condensed"/>
                          <a:ea typeface="Roboto Condensed"/>
                          <a:cs typeface="Roboto Condensed"/>
                          <a:sym typeface="Roboto Condensed"/>
                        </a:rPr>
                        <a:t>Multi-step</a:t>
                      </a:r>
                      <a:endParaRPr sz="1400" u="none" strike="noStrike" cap="none">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extLst>
                  <a:ext uri="{0D108BD9-81ED-4DB2-BD59-A6C34878D82A}">
                    <a16:rowId xmlns:a16="http://schemas.microsoft.com/office/drawing/2014/main" val="10004"/>
                  </a:ext>
                </a:extLst>
              </a:tr>
              <a:tr h="82292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33A0"/>
                          </a:solidFill>
                          <a:latin typeface="Roboto Condensed"/>
                          <a:ea typeface="Roboto Condensed"/>
                          <a:cs typeface="Roboto Condensed"/>
                          <a:sym typeface="Roboto Condensed"/>
                        </a:rPr>
                        <a:t>Example</a:t>
                      </a:r>
                      <a:endParaRPr sz="1400" b="1" i="0" u="none" strike="noStrike" cap="none">
                        <a:solidFill>
                          <a:srgbClr val="0033A0"/>
                        </a:solidFill>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Condensed"/>
                          <a:ea typeface="Roboto Condensed"/>
                          <a:cs typeface="Roboto Condensed"/>
                          <a:sym typeface="Roboto Condensed"/>
                        </a:rPr>
                        <a:t>Fraud detection, Recommender system</a:t>
                      </a:r>
                      <a:endParaRPr sz="1400" u="none" strike="noStrike" cap="none">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Condensed"/>
                          <a:ea typeface="Roboto Condensed"/>
                          <a:cs typeface="Roboto Condensed"/>
                          <a:sym typeface="Roboto Condensed"/>
                        </a:rPr>
                        <a:t>Summarization, Q&amp;A Chatbot</a:t>
                      </a:r>
                      <a:endParaRPr sz="1400" u="none" strike="noStrike" cap="none">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Condensed"/>
                          <a:ea typeface="Roboto Condensed"/>
                          <a:cs typeface="Roboto Condensed"/>
                          <a:sym typeface="Roboto Condensed"/>
                        </a:rPr>
                        <a:t>Employee Onboarding, IT Incident management, Personalized Search, C</a:t>
                      </a:r>
                      <a:r>
                        <a:rPr lang="en-US">
                          <a:latin typeface="Roboto Condensed"/>
                          <a:ea typeface="Roboto Condensed"/>
                          <a:cs typeface="Roboto Condensed"/>
                          <a:sym typeface="Roboto Condensed"/>
                        </a:rPr>
                        <a:t>all Center</a:t>
                      </a:r>
                      <a:endParaRPr sz="1400" u="none" strike="noStrike" cap="none">
                        <a:latin typeface="Roboto Condensed"/>
                        <a:ea typeface="Roboto Condensed"/>
                        <a:cs typeface="Roboto Condensed"/>
                        <a:sym typeface="Roboto Condensed"/>
                      </a:endParaRPr>
                    </a:p>
                  </a:txBody>
                  <a:tcPr marL="91425" marR="91425" marT="91425" marB="91425" anchor="ctr">
                    <a:lnL w="12700" cap="flat" cmpd="sng">
                      <a:solidFill>
                        <a:srgbClr val="D8E6FC"/>
                      </a:solidFill>
                      <a:prstDash val="solid"/>
                      <a:round/>
                      <a:headEnd type="none" w="sm" len="sm"/>
                      <a:tailEnd type="none" w="sm" len="sm"/>
                    </a:lnL>
                    <a:lnR w="12700" cap="flat" cmpd="sng">
                      <a:solidFill>
                        <a:srgbClr val="D8E6FC"/>
                      </a:solidFill>
                      <a:prstDash val="solid"/>
                      <a:round/>
                      <a:headEnd type="none" w="sm" len="sm"/>
                      <a:tailEnd type="none" w="sm" len="sm"/>
                    </a:lnR>
                    <a:lnT w="12700" cap="flat" cmpd="sng">
                      <a:solidFill>
                        <a:srgbClr val="D8E6FC"/>
                      </a:solidFill>
                      <a:prstDash val="solid"/>
                      <a:round/>
                      <a:headEnd type="none" w="sm" len="sm"/>
                      <a:tailEnd type="none" w="sm" len="sm"/>
                    </a:lnT>
                    <a:lnB w="12700" cap="flat" cmpd="sng">
                      <a:solidFill>
                        <a:srgbClr val="D8E6F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2120" name="Google Shape;2120;p105"/>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How do these three AIs come together</a:t>
            </a:r>
            <a:endParaRPr/>
          </a:p>
        </p:txBody>
      </p:sp>
      <p:sp>
        <p:nvSpPr>
          <p:cNvPr id="2121" name="Google Shape;2121;p105"/>
          <p:cNvSpPr/>
          <p:nvPr/>
        </p:nvSpPr>
        <p:spPr>
          <a:xfrm>
            <a:off x="1686525" y="1333700"/>
            <a:ext cx="5326800" cy="1943700"/>
          </a:xfrm>
          <a:prstGeom prst="rect">
            <a:avLst/>
          </a:prstGeom>
          <a:solidFill>
            <a:srgbClr val="D8E6F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Roboto"/>
                <a:ea typeface="Roboto"/>
                <a:cs typeface="Roboto"/>
                <a:sym typeface="Roboto"/>
              </a:rPr>
              <a:t>Agents</a:t>
            </a:r>
            <a:endParaRPr sz="140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Roboto"/>
                <a:ea typeface="Roboto"/>
                <a:cs typeface="Roboto"/>
                <a:sym typeface="Roboto"/>
              </a:rPr>
              <a:t>(Generative AI)</a:t>
            </a:r>
            <a:endParaRPr sz="1400" b="1" i="0" u="none" strike="noStrike" cap="none">
              <a:solidFill>
                <a:schemeClr val="dk1"/>
              </a:solidFill>
              <a:latin typeface="Roboto"/>
              <a:ea typeface="Roboto"/>
              <a:cs typeface="Roboto"/>
              <a:sym typeface="Roboto"/>
            </a:endParaRPr>
          </a:p>
        </p:txBody>
      </p:sp>
      <p:sp>
        <p:nvSpPr>
          <p:cNvPr id="2122" name="Google Shape;2122;p105"/>
          <p:cNvSpPr/>
          <p:nvPr/>
        </p:nvSpPr>
        <p:spPr>
          <a:xfrm>
            <a:off x="1686525" y="3835250"/>
            <a:ext cx="7960200" cy="1857000"/>
          </a:xfrm>
          <a:prstGeom prst="rect">
            <a:avLst/>
          </a:prstGeom>
          <a:solidFill>
            <a:srgbClr val="B1CDFB"/>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Agency</a:t>
            </a:r>
            <a:endParaRPr sz="14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(Orchestration)</a:t>
            </a:r>
            <a:endParaRPr sz="1400" b="1" i="0" u="none" strike="noStrike" cap="none">
              <a:solidFill>
                <a:srgbClr val="000000"/>
              </a:solidFill>
              <a:latin typeface="Roboto"/>
              <a:ea typeface="Roboto"/>
              <a:cs typeface="Roboto"/>
              <a:sym typeface="Roboto"/>
            </a:endParaRPr>
          </a:p>
        </p:txBody>
      </p:sp>
      <p:sp>
        <p:nvSpPr>
          <p:cNvPr id="2123" name="Google Shape;2123;p105"/>
          <p:cNvSpPr/>
          <p:nvPr/>
        </p:nvSpPr>
        <p:spPr>
          <a:xfrm>
            <a:off x="2324203" y="4647194"/>
            <a:ext cx="1808700" cy="68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Coordination</a:t>
            </a:r>
            <a:endParaRPr sz="1400" b="0" i="0" u="none" strike="noStrike" cap="none">
              <a:solidFill>
                <a:srgbClr val="000000"/>
              </a:solidFill>
              <a:latin typeface="Roboto"/>
              <a:ea typeface="Roboto"/>
              <a:cs typeface="Roboto"/>
              <a:sym typeface="Roboto"/>
            </a:endParaRPr>
          </a:p>
        </p:txBody>
      </p:sp>
      <p:sp>
        <p:nvSpPr>
          <p:cNvPr id="2124" name="Google Shape;2124;p105"/>
          <p:cNvSpPr/>
          <p:nvPr/>
        </p:nvSpPr>
        <p:spPr>
          <a:xfrm>
            <a:off x="4656695" y="4647194"/>
            <a:ext cx="2019300" cy="68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Delegation</a:t>
            </a:r>
            <a:endParaRPr sz="1400" b="0" i="0" u="none" strike="noStrike" cap="none">
              <a:solidFill>
                <a:srgbClr val="000000"/>
              </a:solidFill>
              <a:latin typeface="Roboto"/>
              <a:ea typeface="Roboto"/>
              <a:cs typeface="Roboto"/>
              <a:sym typeface="Roboto"/>
            </a:endParaRPr>
          </a:p>
        </p:txBody>
      </p:sp>
      <p:sp>
        <p:nvSpPr>
          <p:cNvPr id="2125" name="Google Shape;2125;p105"/>
          <p:cNvSpPr/>
          <p:nvPr/>
        </p:nvSpPr>
        <p:spPr>
          <a:xfrm>
            <a:off x="7161762" y="4647194"/>
            <a:ext cx="1954200" cy="68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Human in the loop</a:t>
            </a:r>
            <a:endParaRPr sz="1400" b="0" i="0" u="none" strike="noStrike" cap="none">
              <a:solidFill>
                <a:srgbClr val="000000"/>
              </a:solidFill>
              <a:latin typeface="Roboto"/>
              <a:ea typeface="Roboto"/>
              <a:cs typeface="Roboto"/>
              <a:sym typeface="Roboto"/>
            </a:endParaRPr>
          </a:p>
        </p:txBody>
      </p:sp>
      <p:sp>
        <p:nvSpPr>
          <p:cNvPr id="2126" name="Google Shape;2126;p105"/>
          <p:cNvSpPr/>
          <p:nvPr/>
        </p:nvSpPr>
        <p:spPr>
          <a:xfrm>
            <a:off x="7837933" y="1333700"/>
            <a:ext cx="1808700" cy="1943700"/>
          </a:xfrm>
          <a:prstGeom prst="rect">
            <a:avLst/>
          </a:prstGeom>
          <a:solidFill>
            <a:srgbClr val="E3E8EA"/>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Narrow AI</a:t>
            </a:r>
            <a:endParaRPr sz="1400" b="1" i="0" u="none" strike="noStrike" cap="none">
              <a:solidFill>
                <a:srgbClr val="000000"/>
              </a:solidFill>
              <a:latin typeface="Roboto"/>
              <a:ea typeface="Roboto"/>
              <a:cs typeface="Roboto"/>
              <a:sym typeface="Roboto"/>
            </a:endParaRPr>
          </a:p>
        </p:txBody>
      </p:sp>
      <p:sp>
        <p:nvSpPr>
          <p:cNvPr id="2127" name="Google Shape;2127;p105"/>
          <p:cNvSpPr/>
          <p:nvPr/>
        </p:nvSpPr>
        <p:spPr>
          <a:xfrm>
            <a:off x="8019153" y="1880988"/>
            <a:ext cx="1448400" cy="502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latin typeface="Roboto"/>
                <a:ea typeface="Roboto"/>
                <a:cs typeface="Roboto"/>
                <a:sym typeface="Roboto"/>
              </a:rPr>
              <a:t>Predictive</a:t>
            </a:r>
            <a:endParaRPr sz="1400" b="0" i="0" u="none" strike="noStrike" cap="none">
              <a:solidFill>
                <a:srgbClr val="000000"/>
              </a:solidFill>
              <a:latin typeface="Roboto"/>
              <a:ea typeface="Roboto"/>
              <a:cs typeface="Roboto"/>
              <a:sym typeface="Roboto"/>
            </a:endParaRPr>
          </a:p>
        </p:txBody>
      </p:sp>
      <p:sp>
        <p:nvSpPr>
          <p:cNvPr id="2128" name="Google Shape;2128;p105"/>
          <p:cNvSpPr/>
          <p:nvPr/>
        </p:nvSpPr>
        <p:spPr>
          <a:xfrm>
            <a:off x="8019153" y="2508263"/>
            <a:ext cx="1448400" cy="502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latin typeface="Roboto"/>
                <a:ea typeface="Roboto"/>
                <a:cs typeface="Roboto"/>
                <a:sym typeface="Roboto"/>
              </a:rPr>
              <a:t>Prescriptive</a:t>
            </a:r>
            <a:endParaRPr sz="1400" b="0" i="0" u="none" strike="noStrike" cap="none">
              <a:solidFill>
                <a:srgbClr val="000000"/>
              </a:solidFill>
              <a:latin typeface="Roboto"/>
              <a:ea typeface="Roboto"/>
              <a:cs typeface="Roboto"/>
              <a:sym typeface="Roboto"/>
            </a:endParaRPr>
          </a:p>
        </p:txBody>
      </p:sp>
      <p:cxnSp>
        <p:nvCxnSpPr>
          <p:cNvPr id="2129" name="Google Shape;2129;p105"/>
          <p:cNvCxnSpPr>
            <a:stCxn id="2130" idx="0"/>
            <a:endCxn id="2121" idx="1"/>
          </p:cNvCxnSpPr>
          <p:nvPr/>
        </p:nvCxnSpPr>
        <p:spPr>
          <a:xfrm rot="-5400000">
            <a:off x="953101" y="2218541"/>
            <a:ext cx="646200" cy="820500"/>
          </a:xfrm>
          <a:prstGeom prst="bentConnector2">
            <a:avLst/>
          </a:prstGeom>
          <a:noFill/>
          <a:ln w="9525" cap="flat" cmpd="sng">
            <a:solidFill>
              <a:schemeClr val="dk2"/>
            </a:solidFill>
            <a:prstDash val="solid"/>
            <a:round/>
            <a:headEnd type="none" w="sm" len="sm"/>
            <a:tailEnd type="stealth" w="med" len="med"/>
          </a:ln>
        </p:spPr>
      </p:cxnSp>
      <p:cxnSp>
        <p:nvCxnSpPr>
          <p:cNvPr id="2131" name="Google Shape;2131;p105"/>
          <p:cNvCxnSpPr>
            <a:endCxn id="2122" idx="1"/>
          </p:cNvCxnSpPr>
          <p:nvPr/>
        </p:nvCxnSpPr>
        <p:spPr>
          <a:xfrm rot="-5400000" flipH="1">
            <a:off x="805875" y="3883100"/>
            <a:ext cx="901500" cy="859800"/>
          </a:xfrm>
          <a:prstGeom prst="bentConnector2">
            <a:avLst/>
          </a:prstGeom>
          <a:noFill/>
          <a:ln w="9525" cap="flat" cmpd="sng">
            <a:solidFill>
              <a:schemeClr val="dk2"/>
            </a:solidFill>
            <a:prstDash val="solid"/>
            <a:round/>
            <a:headEnd type="none" w="sm" len="sm"/>
            <a:tailEnd type="stealth" w="med" len="med"/>
          </a:ln>
        </p:spPr>
      </p:cxnSp>
      <p:sp>
        <p:nvSpPr>
          <p:cNvPr id="2132" name="Google Shape;2132;p105"/>
          <p:cNvSpPr/>
          <p:nvPr/>
        </p:nvSpPr>
        <p:spPr>
          <a:xfrm>
            <a:off x="10196075" y="1333700"/>
            <a:ext cx="1808700" cy="4358400"/>
          </a:xfrm>
          <a:prstGeom prst="rect">
            <a:avLst/>
          </a:prstGeom>
          <a:solidFill>
            <a:srgbClr val="C8D2D6"/>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Roboto"/>
                <a:ea typeface="Roboto"/>
                <a:cs typeface="Roboto"/>
                <a:sym typeface="Roboto"/>
              </a:rPr>
              <a:t>Business/IT Process Automation</a:t>
            </a:r>
            <a:endParaRPr sz="1400" b="1" i="0" u="none" strike="noStrike" cap="none">
              <a:solidFill>
                <a:schemeClr val="dk1"/>
              </a:solidFill>
              <a:latin typeface="Roboto"/>
              <a:ea typeface="Roboto"/>
              <a:cs typeface="Roboto"/>
              <a:sym typeface="Roboto"/>
            </a:endParaRPr>
          </a:p>
        </p:txBody>
      </p:sp>
      <p:sp>
        <p:nvSpPr>
          <p:cNvPr id="2133" name="Google Shape;2133;p105"/>
          <p:cNvSpPr/>
          <p:nvPr/>
        </p:nvSpPr>
        <p:spPr>
          <a:xfrm>
            <a:off x="10344302" y="2331824"/>
            <a:ext cx="1481100" cy="68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Contact Center</a:t>
            </a:r>
            <a:endParaRPr sz="1400" b="0" i="0" u="none" strike="noStrike" cap="none">
              <a:solidFill>
                <a:srgbClr val="000000"/>
              </a:solidFill>
              <a:latin typeface="Roboto"/>
              <a:ea typeface="Roboto"/>
              <a:cs typeface="Roboto"/>
              <a:sym typeface="Roboto"/>
            </a:endParaRPr>
          </a:p>
        </p:txBody>
      </p:sp>
      <p:sp>
        <p:nvSpPr>
          <p:cNvPr id="2134" name="Google Shape;2134;p105"/>
          <p:cNvSpPr/>
          <p:nvPr/>
        </p:nvSpPr>
        <p:spPr>
          <a:xfrm>
            <a:off x="10371227" y="3231614"/>
            <a:ext cx="1481100" cy="68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Personalized Search</a:t>
            </a:r>
            <a:endParaRPr sz="1400" b="0" i="0" u="none" strike="noStrike" cap="none">
              <a:solidFill>
                <a:srgbClr val="000000"/>
              </a:solidFill>
              <a:latin typeface="Roboto"/>
              <a:ea typeface="Roboto"/>
              <a:cs typeface="Roboto"/>
              <a:sym typeface="Roboto"/>
            </a:endParaRPr>
          </a:p>
        </p:txBody>
      </p:sp>
      <p:sp>
        <p:nvSpPr>
          <p:cNvPr id="2135" name="Google Shape;2135;p105"/>
          <p:cNvSpPr/>
          <p:nvPr/>
        </p:nvSpPr>
        <p:spPr>
          <a:xfrm>
            <a:off x="2482701" y="1953266"/>
            <a:ext cx="1088400" cy="50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Roboto"/>
                <a:ea typeface="Roboto"/>
                <a:cs typeface="Roboto"/>
                <a:sym typeface="Roboto"/>
              </a:rPr>
              <a:t>Planning</a:t>
            </a:r>
            <a:endParaRPr sz="1400" b="0" i="0" u="none" strike="noStrike" cap="none">
              <a:solidFill>
                <a:schemeClr val="dk1"/>
              </a:solidFill>
              <a:latin typeface="Roboto"/>
              <a:ea typeface="Roboto"/>
              <a:cs typeface="Roboto"/>
              <a:sym typeface="Roboto"/>
            </a:endParaRPr>
          </a:p>
        </p:txBody>
      </p:sp>
      <p:sp>
        <p:nvSpPr>
          <p:cNvPr id="2136" name="Google Shape;2136;p105"/>
          <p:cNvSpPr/>
          <p:nvPr/>
        </p:nvSpPr>
        <p:spPr>
          <a:xfrm>
            <a:off x="3805719" y="1953266"/>
            <a:ext cx="1088400" cy="50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Roboto"/>
                <a:ea typeface="Roboto"/>
                <a:cs typeface="Roboto"/>
                <a:sym typeface="Roboto"/>
              </a:rPr>
              <a:t>Reasoning</a:t>
            </a:r>
            <a:endParaRPr sz="1400" b="0" i="0" u="none" strike="noStrike" cap="none">
              <a:solidFill>
                <a:schemeClr val="dk1"/>
              </a:solidFill>
              <a:latin typeface="Roboto"/>
              <a:ea typeface="Roboto"/>
              <a:cs typeface="Roboto"/>
              <a:sym typeface="Roboto"/>
            </a:endParaRPr>
          </a:p>
        </p:txBody>
      </p:sp>
      <p:sp>
        <p:nvSpPr>
          <p:cNvPr id="2137" name="Google Shape;2137;p105"/>
          <p:cNvSpPr/>
          <p:nvPr/>
        </p:nvSpPr>
        <p:spPr>
          <a:xfrm>
            <a:off x="5128750" y="2580541"/>
            <a:ext cx="1088400" cy="50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Roboto"/>
                <a:ea typeface="Roboto"/>
                <a:cs typeface="Roboto"/>
                <a:sym typeface="Roboto"/>
              </a:rPr>
              <a:t>Tools</a:t>
            </a:r>
            <a:endParaRPr sz="1400" b="0" i="0" u="none" strike="noStrike" cap="none">
              <a:solidFill>
                <a:schemeClr val="dk1"/>
              </a:solidFill>
              <a:latin typeface="Roboto"/>
              <a:ea typeface="Roboto"/>
              <a:cs typeface="Roboto"/>
              <a:sym typeface="Roboto"/>
            </a:endParaRPr>
          </a:p>
        </p:txBody>
      </p:sp>
      <p:sp>
        <p:nvSpPr>
          <p:cNvPr id="2138" name="Google Shape;2138;p105"/>
          <p:cNvSpPr/>
          <p:nvPr/>
        </p:nvSpPr>
        <p:spPr>
          <a:xfrm>
            <a:off x="3805716" y="2580541"/>
            <a:ext cx="1088400" cy="50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Roboto"/>
                <a:ea typeface="Roboto"/>
                <a:cs typeface="Roboto"/>
                <a:sym typeface="Roboto"/>
              </a:rPr>
              <a:t>Prompts</a:t>
            </a:r>
            <a:endParaRPr sz="1400" b="0" i="0" u="none" strike="noStrike" cap="none">
              <a:solidFill>
                <a:schemeClr val="dk1"/>
              </a:solidFill>
              <a:latin typeface="Roboto"/>
              <a:ea typeface="Roboto"/>
              <a:cs typeface="Roboto"/>
              <a:sym typeface="Roboto"/>
            </a:endParaRPr>
          </a:p>
        </p:txBody>
      </p:sp>
      <p:sp>
        <p:nvSpPr>
          <p:cNvPr id="2139" name="Google Shape;2139;p105"/>
          <p:cNvSpPr/>
          <p:nvPr/>
        </p:nvSpPr>
        <p:spPr>
          <a:xfrm>
            <a:off x="2482700" y="2580541"/>
            <a:ext cx="1088400" cy="50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Roboto"/>
                <a:ea typeface="Roboto"/>
                <a:cs typeface="Roboto"/>
                <a:sym typeface="Roboto"/>
              </a:rPr>
              <a:t>Memory</a:t>
            </a:r>
            <a:endParaRPr sz="1400" b="0" i="0" u="none" strike="noStrike" cap="none">
              <a:solidFill>
                <a:schemeClr val="dk1"/>
              </a:solidFill>
              <a:latin typeface="Roboto"/>
              <a:ea typeface="Roboto"/>
              <a:cs typeface="Roboto"/>
              <a:sym typeface="Roboto"/>
            </a:endParaRPr>
          </a:p>
        </p:txBody>
      </p:sp>
      <p:cxnSp>
        <p:nvCxnSpPr>
          <p:cNvPr id="2140" name="Google Shape;2140;p105"/>
          <p:cNvCxnSpPr>
            <a:stCxn id="2121" idx="3"/>
            <a:endCxn id="2126" idx="1"/>
          </p:cNvCxnSpPr>
          <p:nvPr/>
        </p:nvCxnSpPr>
        <p:spPr>
          <a:xfrm>
            <a:off x="7013325" y="2305550"/>
            <a:ext cx="824700" cy="0"/>
          </a:xfrm>
          <a:prstGeom prst="straightConnector1">
            <a:avLst/>
          </a:prstGeom>
          <a:noFill/>
          <a:ln w="9525" cap="flat" cmpd="sng">
            <a:solidFill>
              <a:schemeClr val="dk2"/>
            </a:solidFill>
            <a:prstDash val="solid"/>
            <a:round/>
            <a:headEnd type="none" w="sm" len="sm"/>
            <a:tailEnd type="triangle" w="med" len="med"/>
          </a:ln>
        </p:spPr>
      </p:cxnSp>
      <p:cxnSp>
        <p:nvCxnSpPr>
          <p:cNvPr id="2141" name="Google Shape;2141;p105"/>
          <p:cNvCxnSpPr>
            <a:stCxn id="2121" idx="2"/>
          </p:cNvCxnSpPr>
          <p:nvPr/>
        </p:nvCxnSpPr>
        <p:spPr>
          <a:xfrm>
            <a:off x="4349925" y="3277400"/>
            <a:ext cx="4200" cy="484200"/>
          </a:xfrm>
          <a:prstGeom prst="straightConnector1">
            <a:avLst/>
          </a:prstGeom>
          <a:noFill/>
          <a:ln w="9525" cap="flat" cmpd="sng">
            <a:solidFill>
              <a:schemeClr val="dk2"/>
            </a:solidFill>
            <a:prstDash val="solid"/>
            <a:round/>
            <a:headEnd type="stealth" w="sm" len="sm"/>
            <a:tailEnd type="none" w="med" len="med"/>
          </a:ln>
        </p:spPr>
      </p:cxnSp>
      <p:sp>
        <p:nvSpPr>
          <p:cNvPr id="2142" name="Google Shape;2142;p105"/>
          <p:cNvSpPr/>
          <p:nvPr/>
        </p:nvSpPr>
        <p:spPr>
          <a:xfrm>
            <a:off x="10371227" y="4244474"/>
            <a:ext cx="1481100" cy="68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Employee Onboarding</a:t>
            </a:r>
            <a:endParaRPr sz="1400" b="0" i="0" u="none" strike="noStrike" cap="none">
              <a:solidFill>
                <a:srgbClr val="000000"/>
              </a:solidFill>
              <a:latin typeface="Roboto"/>
              <a:ea typeface="Roboto"/>
              <a:cs typeface="Roboto"/>
              <a:sym typeface="Roboto"/>
            </a:endParaRPr>
          </a:p>
        </p:txBody>
      </p:sp>
      <p:sp>
        <p:nvSpPr>
          <p:cNvPr id="2143" name="Google Shape;2143;p105"/>
          <p:cNvSpPr/>
          <p:nvPr/>
        </p:nvSpPr>
        <p:spPr>
          <a:xfrm rot="5400000">
            <a:off x="8595250" y="3436850"/>
            <a:ext cx="2652300" cy="152100"/>
          </a:xfrm>
          <a:prstGeom prst="triangle">
            <a:avLst>
              <a:gd name="adj" fmla="val 50000"/>
            </a:avLst>
          </a:prstGeom>
          <a:solidFill>
            <a:srgbClr val="D8E6F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pic>
        <p:nvPicPr>
          <p:cNvPr id="2130" name="Google Shape;2130;p105" descr="Artificial Intelligence with solid fill"/>
          <p:cNvPicPr preferRelativeResize="0"/>
          <p:nvPr/>
        </p:nvPicPr>
        <p:blipFill rotWithShape="1">
          <a:blip r:embed="rId3">
            <a:alphaModFix/>
          </a:blip>
          <a:srcRect/>
          <a:stretch/>
        </p:blipFill>
        <p:spPr>
          <a:xfrm>
            <a:off x="408751" y="2951891"/>
            <a:ext cx="914400" cy="914400"/>
          </a:xfrm>
          <a:prstGeom prst="rect">
            <a:avLst/>
          </a:prstGeom>
          <a:noFill/>
          <a:ln>
            <a:noFill/>
          </a:ln>
        </p:spPr>
      </p:pic>
      <p:sp>
        <p:nvSpPr>
          <p:cNvPr id="2144" name="Google Shape;2144;p105"/>
          <p:cNvSpPr/>
          <p:nvPr/>
        </p:nvSpPr>
        <p:spPr>
          <a:xfrm>
            <a:off x="189357" y="3818990"/>
            <a:ext cx="1275000" cy="341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Agentic AI</a:t>
            </a:r>
            <a:endParaRPr sz="1400" b="1" i="0" u="none" strike="noStrike" cap="none">
              <a:solidFill>
                <a:srgbClr val="000000"/>
              </a:solidFill>
              <a:latin typeface="Roboto"/>
              <a:ea typeface="Roboto"/>
              <a:cs typeface="Roboto"/>
              <a:sym typeface="Roboto"/>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148"/>
        <p:cNvGrpSpPr/>
        <p:nvPr/>
      </p:nvGrpSpPr>
      <p:grpSpPr>
        <a:xfrm>
          <a:off x="0" y="0"/>
          <a:ext cx="0" cy="0"/>
          <a:chOff x="0" y="0"/>
          <a:chExt cx="0" cy="0"/>
        </a:xfrm>
      </p:grpSpPr>
      <p:sp>
        <p:nvSpPr>
          <p:cNvPr id="2149" name="Google Shape;2149;p106"/>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Agentic AI Orchestration | Orchestration Patterns  </a:t>
            </a:r>
            <a:endParaRPr/>
          </a:p>
        </p:txBody>
      </p:sp>
      <p:sp>
        <p:nvSpPr>
          <p:cNvPr id="2150" name="Google Shape;2150;p106"/>
          <p:cNvSpPr/>
          <p:nvPr/>
        </p:nvSpPr>
        <p:spPr>
          <a:xfrm rot="10800000">
            <a:off x="460052" y="1095010"/>
            <a:ext cx="11412600" cy="351600"/>
          </a:xfrm>
          <a:prstGeom prst="rtTriangle">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boto Condensed"/>
              <a:ea typeface="Roboto Condensed"/>
              <a:cs typeface="Roboto Condensed"/>
              <a:sym typeface="Roboto Condensed"/>
            </a:endParaRPr>
          </a:p>
        </p:txBody>
      </p:sp>
      <p:sp>
        <p:nvSpPr>
          <p:cNvPr id="2151" name="Google Shape;2151;p106"/>
          <p:cNvSpPr/>
          <p:nvPr/>
        </p:nvSpPr>
        <p:spPr>
          <a:xfrm>
            <a:off x="10259151" y="1106281"/>
            <a:ext cx="1400400" cy="307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Roboto Condensed"/>
                <a:ea typeface="Roboto Condensed"/>
                <a:cs typeface="Roboto Condensed"/>
                <a:sym typeface="Roboto Condensed"/>
              </a:rPr>
              <a:t>Autonomy</a:t>
            </a:r>
            <a:endParaRPr/>
          </a:p>
        </p:txBody>
      </p:sp>
      <p:sp>
        <p:nvSpPr>
          <p:cNvPr id="2152" name="Google Shape;2152;p106"/>
          <p:cNvSpPr/>
          <p:nvPr/>
        </p:nvSpPr>
        <p:spPr>
          <a:xfrm>
            <a:off x="460054" y="1126405"/>
            <a:ext cx="11412600" cy="351600"/>
          </a:xfrm>
          <a:prstGeom prst="rtTriangle">
            <a:avLst/>
          </a:prstGeom>
          <a:solidFill>
            <a:srgbClr val="5B9BD5"/>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boto Condensed"/>
              <a:ea typeface="Roboto Condensed"/>
              <a:cs typeface="Roboto Condensed"/>
              <a:sym typeface="Roboto Condensed"/>
            </a:endParaRPr>
          </a:p>
        </p:txBody>
      </p:sp>
      <p:sp>
        <p:nvSpPr>
          <p:cNvPr id="2153" name="Google Shape;2153;p106"/>
          <p:cNvSpPr/>
          <p:nvPr/>
        </p:nvSpPr>
        <p:spPr>
          <a:xfrm>
            <a:off x="367532" y="1146135"/>
            <a:ext cx="1400400" cy="307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Roboto Condensed"/>
                <a:ea typeface="Roboto Condensed"/>
                <a:cs typeface="Roboto Condensed"/>
                <a:sym typeface="Roboto Condensed"/>
              </a:rPr>
              <a:t>Determinism</a:t>
            </a:r>
            <a:endParaRPr/>
          </a:p>
        </p:txBody>
      </p:sp>
      <p:cxnSp>
        <p:nvCxnSpPr>
          <p:cNvPr id="2154" name="Google Shape;2154;p106"/>
          <p:cNvCxnSpPr/>
          <p:nvPr/>
        </p:nvCxnSpPr>
        <p:spPr>
          <a:xfrm>
            <a:off x="4851377" y="3812397"/>
            <a:ext cx="2627700" cy="0"/>
          </a:xfrm>
          <a:prstGeom prst="straightConnector1">
            <a:avLst/>
          </a:prstGeom>
          <a:noFill/>
          <a:ln w="9525" cap="flat" cmpd="sng">
            <a:solidFill>
              <a:srgbClr val="D3D3D3"/>
            </a:solidFill>
            <a:prstDash val="solid"/>
            <a:round/>
            <a:headEnd type="none" w="sm" len="sm"/>
            <a:tailEnd type="none" w="sm" len="sm"/>
          </a:ln>
        </p:spPr>
      </p:cxnSp>
      <p:cxnSp>
        <p:nvCxnSpPr>
          <p:cNvPr id="2155" name="Google Shape;2155;p106"/>
          <p:cNvCxnSpPr/>
          <p:nvPr/>
        </p:nvCxnSpPr>
        <p:spPr>
          <a:xfrm>
            <a:off x="8608220" y="3812397"/>
            <a:ext cx="2828400" cy="0"/>
          </a:xfrm>
          <a:prstGeom prst="straightConnector1">
            <a:avLst/>
          </a:prstGeom>
          <a:noFill/>
          <a:ln w="9525" cap="flat" cmpd="sng">
            <a:solidFill>
              <a:srgbClr val="D3D3D3"/>
            </a:solidFill>
            <a:prstDash val="solid"/>
            <a:round/>
            <a:headEnd type="none" w="sm" len="sm"/>
            <a:tailEnd type="none" w="sm" len="sm"/>
          </a:ln>
        </p:spPr>
      </p:cxnSp>
      <p:sp>
        <p:nvSpPr>
          <p:cNvPr id="2156" name="Google Shape;2156;p106"/>
          <p:cNvSpPr txBox="1"/>
          <p:nvPr/>
        </p:nvSpPr>
        <p:spPr>
          <a:xfrm>
            <a:off x="4851377" y="4032139"/>
            <a:ext cx="26277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rgbClr val="000000"/>
                </a:solidFill>
                <a:latin typeface="Roboto Condensed"/>
                <a:ea typeface="Roboto Condensed"/>
                <a:cs typeface="Roboto Condensed"/>
                <a:sym typeface="Roboto Condensed"/>
              </a:rPr>
              <a:t>Workflow agents </a:t>
            </a:r>
            <a:r>
              <a:rPr lang="en-US" sz="1200" b="0" i="0" u="none" strike="noStrike" cap="none">
                <a:solidFill>
                  <a:srgbClr val="000000"/>
                </a:solidFill>
                <a:latin typeface="Roboto Condensed"/>
                <a:ea typeface="Roboto Condensed"/>
                <a:cs typeface="Roboto Condensed"/>
                <a:sym typeface="Roboto Condensed"/>
              </a:rPr>
              <a:t>are specialized components in ADK designed purely for </a:t>
            </a:r>
            <a:r>
              <a:rPr lang="en-US" sz="1200" b="1" i="0" u="none" strike="noStrike" cap="none">
                <a:solidFill>
                  <a:srgbClr val="000000"/>
                </a:solidFill>
                <a:latin typeface="Roboto Condensed"/>
                <a:ea typeface="Roboto Condensed"/>
                <a:cs typeface="Roboto Condensed"/>
                <a:sym typeface="Roboto Condensed"/>
              </a:rPr>
              <a:t>orchestrating the execution flow of sub-agents</a:t>
            </a:r>
            <a:r>
              <a:rPr lang="en-US" sz="1200" b="0" i="0" u="none" strike="noStrike" cap="none">
                <a:solidFill>
                  <a:srgbClr val="000000"/>
                </a:solidFill>
                <a:latin typeface="Roboto Condensed"/>
                <a:ea typeface="Roboto Condensed"/>
                <a:cs typeface="Roboto Condensed"/>
                <a:sym typeface="Roboto Condensed"/>
              </a:rPr>
              <a:t>. Their primary role is to manage </a:t>
            </a:r>
            <a:r>
              <a:rPr lang="en-US" sz="1200" b="0" i="1" u="none" strike="noStrike" cap="none">
                <a:solidFill>
                  <a:srgbClr val="000000"/>
                </a:solidFill>
                <a:latin typeface="Roboto Condensed"/>
                <a:ea typeface="Roboto Condensed"/>
                <a:cs typeface="Roboto Condensed"/>
                <a:sym typeface="Roboto Condensed"/>
              </a:rPr>
              <a:t>how</a:t>
            </a:r>
            <a:r>
              <a:rPr lang="en-US" sz="1200" b="0" i="0" u="none" strike="noStrike" cap="none">
                <a:solidFill>
                  <a:srgbClr val="000000"/>
                </a:solidFill>
                <a:latin typeface="Roboto Condensed"/>
                <a:ea typeface="Roboto Condensed"/>
                <a:cs typeface="Roboto Condensed"/>
                <a:sym typeface="Roboto Condensed"/>
              </a:rPr>
              <a:t> and </a:t>
            </a:r>
            <a:r>
              <a:rPr lang="en-US" sz="1200" b="0" i="1" u="none" strike="noStrike" cap="none">
                <a:solidFill>
                  <a:srgbClr val="000000"/>
                </a:solidFill>
                <a:latin typeface="Roboto Condensed"/>
                <a:ea typeface="Roboto Condensed"/>
                <a:cs typeface="Roboto Condensed"/>
                <a:sym typeface="Roboto Condensed"/>
              </a:rPr>
              <a:t>when</a:t>
            </a:r>
            <a:r>
              <a:rPr lang="en-US" sz="1200" b="0" i="0" u="none" strike="noStrike" cap="none">
                <a:solidFill>
                  <a:srgbClr val="000000"/>
                </a:solidFill>
                <a:latin typeface="Roboto Condensed"/>
                <a:ea typeface="Roboto Condensed"/>
                <a:cs typeface="Roboto Condensed"/>
                <a:sym typeface="Roboto Condensed"/>
              </a:rPr>
              <a:t> other agents run, defining the control flow of a process.</a:t>
            </a:r>
            <a:endParaRPr/>
          </a:p>
        </p:txBody>
      </p:sp>
      <p:sp>
        <p:nvSpPr>
          <p:cNvPr id="2157" name="Google Shape;2157;p106"/>
          <p:cNvSpPr txBox="1"/>
          <p:nvPr/>
        </p:nvSpPr>
        <p:spPr>
          <a:xfrm>
            <a:off x="8474793" y="4016009"/>
            <a:ext cx="30951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rgbClr val="000000"/>
                </a:solidFill>
                <a:latin typeface="Roboto Condensed"/>
                <a:ea typeface="Roboto Condensed"/>
                <a:cs typeface="Roboto Condensed"/>
                <a:sym typeface="Roboto Condensed"/>
              </a:rPr>
              <a:t>The </a:t>
            </a:r>
            <a:r>
              <a:rPr lang="en-US" sz="1200" b="1" i="1" u="none" strike="noStrike" cap="none">
                <a:solidFill>
                  <a:srgbClr val="36464E"/>
                </a:solidFill>
                <a:latin typeface="Roboto Condensed"/>
                <a:ea typeface="Roboto Condensed"/>
                <a:cs typeface="Roboto Condensed"/>
                <a:sym typeface="Roboto Condensed"/>
              </a:rPr>
              <a:t>LlmAgent</a:t>
            </a:r>
            <a:r>
              <a:rPr lang="en-US" sz="1200" b="1" i="0" u="none" strike="noStrike" cap="none">
                <a:solidFill>
                  <a:srgbClr val="000000"/>
                </a:solidFill>
                <a:latin typeface="Roboto Condensed"/>
                <a:ea typeface="Roboto Condensed"/>
                <a:cs typeface="Roboto Condensed"/>
                <a:sym typeface="Roboto Condensed"/>
              </a:rPr>
              <a:t> </a:t>
            </a:r>
            <a:r>
              <a:rPr lang="en-US" sz="1200" b="0" i="0" u="none" strike="noStrike" cap="none">
                <a:solidFill>
                  <a:srgbClr val="000000"/>
                </a:solidFill>
                <a:latin typeface="Roboto Condensed"/>
                <a:ea typeface="Roboto Condensed"/>
                <a:cs typeface="Roboto Condensed"/>
                <a:sym typeface="Roboto Condensed"/>
              </a:rPr>
              <a:t>(often aliased simply as </a:t>
            </a:r>
            <a:r>
              <a:rPr lang="en-US" sz="1200" b="0" i="0" u="none" strike="noStrike" cap="none">
                <a:solidFill>
                  <a:srgbClr val="36464E"/>
                </a:solidFill>
                <a:latin typeface="Roboto Condensed"/>
                <a:ea typeface="Roboto Condensed"/>
                <a:cs typeface="Roboto Condensed"/>
                <a:sym typeface="Roboto Condensed"/>
              </a:rPr>
              <a:t>Agent</a:t>
            </a:r>
            <a:r>
              <a:rPr lang="en-US" sz="1200" b="0" i="0" u="none" strike="noStrike" cap="none">
                <a:solidFill>
                  <a:srgbClr val="000000"/>
                </a:solidFill>
                <a:latin typeface="Roboto Condensed"/>
                <a:ea typeface="Roboto Condensed"/>
                <a:cs typeface="Roboto Condensed"/>
                <a:sym typeface="Roboto Condensed"/>
              </a:rPr>
              <a:t>) is a core component in ADK, acting as the "thinking" part of your application. It leverages the power of a Large Language Model (LLM) for reasoning, understanding natural language, making decisions, generating responses, and interacting with tools.</a:t>
            </a:r>
            <a:endParaRPr/>
          </a:p>
        </p:txBody>
      </p:sp>
      <p:sp>
        <p:nvSpPr>
          <p:cNvPr id="2158" name="Google Shape;2158;p106"/>
          <p:cNvSpPr/>
          <p:nvPr/>
        </p:nvSpPr>
        <p:spPr>
          <a:xfrm>
            <a:off x="602472" y="3866922"/>
            <a:ext cx="3413700" cy="1325400"/>
          </a:xfrm>
          <a:prstGeom prst="rect">
            <a:avLst/>
          </a:prstGeom>
          <a:solidFill>
            <a:srgbClr val="DEEB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ADK has </a:t>
            </a:r>
            <a:r>
              <a:rPr lang="en-US" sz="1200" b="1" i="0" u="none" strike="noStrike" cap="none">
                <a:solidFill>
                  <a:srgbClr val="000000"/>
                </a:solidFill>
                <a:latin typeface="Roboto Condensed"/>
                <a:ea typeface="Roboto Condensed"/>
                <a:cs typeface="Roboto Condensed"/>
                <a:sym typeface="Roboto Condensed"/>
              </a:rPr>
              <a:t>two types of agents</a:t>
            </a:r>
            <a:r>
              <a:rPr lang="en-US" sz="1200" b="0" i="0" u="none" strike="noStrike" cap="none">
                <a:solidFill>
                  <a:srgbClr val="000000"/>
                </a:solidFill>
                <a:latin typeface="Roboto Condensed"/>
                <a:ea typeface="Roboto Condensed"/>
                <a:cs typeface="Roboto Condensed"/>
                <a:sym typeface="Roboto Condensed"/>
              </a:rPr>
              <a:t> to realize controlled flow and controlled Autonomy patterns</a:t>
            </a:r>
            <a:endParaRPr/>
          </a:p>
        </p:txBody>
      </p:sp>
      <p:sp>
        <p:nvSpPr>
          <p:cNvPr id="2159" name="Google Shape;2159;p106"/>
          <p:cNvSpPr/>
          <p:nvPr/>
        </p:nvSpPr>
        <p:spPr>
          <a:xfrm>
            <a:off x="5989122" y="3669996"/>
            <a:ext cx="274200" cy="274200"/>
          </a:xfrm>
          <a:prstGeom prst="ellipse">
            <a:avLst/>
          </a:prstGeom>
          <a:solidFill>
            <a:srgbClr val="0033A0"/>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Roboto Condensed"/>
                <a:ea typeface="Roboto Condensed"/>
                <a:cs typeface="Roboto Condensed"/>
                <a:sym typeface="Roboto Condensed"/>
              </a:rPr>
              <a:t>1</a:t>
            </a:r>
            <a:endParaRPr/>
          </a:p>
        </p:txBody>
      </p:sp>
      <p:sp>
        <p:nvSpPr>
          <p:cNvPr id="2160" name="Google Shape;2160;p106"/>
          <p:cNvSpPr/>
          <p:nvPr/>
        </p:nvSpPr>
        <p:spPr>
          <a:xfrm>
            <a:off x="9846302" y="3677177"/>
            <a:ext cx="274200" cy="274200"/>
          </a:xfrm>
          <a:prstGeom prst="ellipse">
            <a:avLst/>
          </a:prstGeom>
          <a:solidFill>
            <a:srgbClr val="0033A0"/>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Roboto Condensed"/>
                <a:ea typeface="Roboto Condensed"/>
                <a:cs typeface="Roboto Condensed"/>
                <a:sym typeface="Roboto Condensed"/>
              </a:rPr>
              <a:t>2</a:t>
            </a:r>
            <a:endParaRPr/>
          </a:p>
        </p:txBody>
      </p:sp>
      <p:sp>
        <p:nvSpPr>
          <p:cNvPr id="2161" name="Google Shape;2161;p106"/>
          <p:cNvSpPr/>
          <p:nvPr/>
        </p:nvSpPr>
        <p:spPr>
          <a:xfrm>
            <a:off x="460054" y="5440766"/>
            <a:ext cx="11418300" cy="690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Roboto Condensed"/>
                <a:ea typeface="Roboto Condensed"/>
                <a:cs typeface="Roboto Condensed"/>
                <a:sym typeface="Roboto Condensed"/>
              </a:rPr>
              <a:t>Note:</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n-US" sz="1100" b="0" i="1" u="none" strike="noStrike" cap="none">
                <a:solidFill>
                  <a:srgbClr val="000000"/>
                </a:solidFill>
                <a:latin typeface="Roboto Condensed"/>
                <a:ea typeface="Roboto Condensed"/>
                <a:cs typeface="Roboto Condensed"/>
                <a:sym typeface="Roboto Condensed"/>
              </a:rPr>
              <a:t>Favor deterministic behavior, where possible</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n-US" sz="1100" b="0" i="1" u="none" strike="noStrike" cap="none">
                <a:solidFill>
                  <a:srgbClr val="000000"/>
                </a:solidFill>
                <a:latin typeface="Roboto Condensed"/>
                <a:ea typeface="Roboto Condensed"/>
                <a:cs typeface="Roboto Condensed"/>
                <a:sym typeface="Roboto Condensed"/>
              </a:rPr>
              <a:t>Avoid leveraging fully autonomous agents</a:t>
            </a:r>
            <a:endParaRPr/>
          </a:p>
        </p:txBody>
      </p:sp>
      <p:sp>
        <p:nvSpPr>
          <p:cNvPr id="2162" name="Google Shape;2162;p106"/>
          <p:cNvSpPr/>
          <p:nvPr/>
        </p:nvSpPr>
        <p:spPr>
          <a:xfrm>
            <a:off x="4308938" y="1655548"/>
            <a:ext cx="3712500" cy="3739800"/>
          </a:xfrm>
          <a:prstGeom prst="rect">
            <a:avLst/>
          </a:prstGeom>
          <a:noFill/>
          <a:ln w="19050" cap="flat" cmpd="sng">
            <a:solidFill>
              <a:srgbClr val="D8D8D8"/>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94"/>
              <a:buFont typeface="Arial"/>
              <a:buNone/>
            </a:pPr>
            <a:endParaRPr sz="893" b="0" i="0" u="none" strike="noStrike" cap="none">
              <a:solidFill>
                <a:srgbClr val="000000"/>
              </a:solidFill>
              <a:latin typeface="Arial"/>
              <a:ea typeface="Arial"/>
              <a:cs typeface="Arial"/>
              <a:sym typeface="Arial"/>
            </a:endParaRPr>
          </a:p>
        </p:txBody>
      </p:sp>
      <p:sp>
        <p:nvSpPr>
          <p:cNvPr id="2163" name="Google Shape;2163;p106"/>
          <p:cNvSpPr/>
          <p:nvPr/>
        </p:nvSpPr>
        <p:spPr>
          <a:xfrm>
            <a:off x="8166118" y="1655548"/>
            <a:ext cx="3712500" cy="3739800"/>
          </a:xfrm>
          <a:prstGeom prst="rect">
            <a:avLst/>
          </a:prstGeom>
          <a:noFill/>
          <a:ln w="19050" cap="flat" cmpd="sng">
            <a:solidFill>
              <a:srgbClr val="D8D8D8"/>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94"/>
              <a:buFont typeface="Arial"/>
              <a:buNone/>
            </a:pPr>
            <a:endParaRPr sz="893" b="0" i="0" u="none" strike="noStrike" cap="none">
              <a:solidFill>
                <a:srgbClr val="000000"/>
              </a:solidFill>
              <a:latin typeface="Arial"/>
              <a:ea typeface="Arial"/>
              <a:cs typeface="Arial"/>
              <a:sym typeface="Arial"/>
            </a:endParaRPr>
          </a:p>
        </p:txBody>
      </p:sp>
      <p:sp>
        <p:nvSpPr>
          <p:cNvPr id="2164" name="Google Shape;2164;p106"/>
          <p:cNvSpPr/>
          <p:nvPr/>
        </p:nvSpPr>
        <p:spPr>
          <a:xfrm>
            <a:off x="602472" y="1859016"/>
            <a:ext cx="3413700" cy="15699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C5ADB"/>
                </a:solidFill>
                <a:latin typeface="Roboto Condensed"/>
                <a:ea typeface="Roboto Condensed"/>
                <a:cs typeface="Roboto Condensed"/>
                <a:sym typeface="Roboto Condensed"/>
              </a:rPr>
              <a:t>RPA Based workflow</a:t>
            </a:r>
            <a:endParaRPr sz="12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1200" b="0" i="0" u="none" strike="noStrike" cap="none">
                <a:solidFill>
                  <a:srgbClr val="000000"/>
                </a:solidFill>
                <a:latin typeface="Roboto Condensed"/>
                <a:ea typeface="Roboto Condensed"/>
                <a:cs typeface="Roboto Condensed"/>
                <a:sym typeface="Roboto Condensed"/>
              </a:rPr>
              <a:t>Scripted, rule-based bots that follow predefined steps and assume structured and consistent input and output. It is best for repetitive, high-volume work with little ambiguity, but becomes brittle when anything changes</a:t>
            </a: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200" b="0" i="0" u="none" strike="noStrike" cap="none">
                <a:solidFill>
                  <a:srgbClr val="000000"/>
                </a:solidFill>
                <a:latin typeface="Roboto Condensed"/>
                <a:ea typeface="Roboto Condensed"/>
                <a:cs typeface="Roboto Condensed"/>
                <a:sym typeface="Roboto Condensed"/>
              </a:rPr>
            </a:br>
            <a:br>
              <a:rPr lang="en-US" sz="1200" b="0" i="0" u="none" strike="noStrike" cap="none">
                <a:solidFill>
                  <a:srgbClr val="000000"/>
                </a:solidFill>
                <a:latin typeface="Roboto Condensed"/>
                <a:ea typeface="Roboto Condensed"/>
                <a:cs typeface="Roboto Condensed"/>
                <a:sym typeface="Roboto Condensed"/>
              </a:rPr>
            </a:br>
            <a:endParaRPr sz="1200" b="0" i="0" u="none" strike="noStrike" cap="none">
              <a:solidFill>
                <a:srgbClr val="000000"/>
              </a:solidFill>
              <a:latin typeface="Roboto Condensed"/>
              <a:ea typeface="Roboto Condensed"/>
              <a:cs typeface="Roboto Condensed"/>
              <a:sym typeface="Roboto Condensed"/>
            </a:endParaRPr>
          </a:p>
        </p:txBody>
      </p:sp>
      <p:sp>
        <p:nvSpPr>
          <p:cNvPr id="2165" name="Google Shape;2165;p106"/>
          <p:cNvSpPr/>
          <p:nvPr/>
        </p:nvSpPr>
        <p:spPr>
          <a:xfrm>
            <a:off x="4851377" y="1859016"/>
            <a:ext cx="2627700" cy="15699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C5ADB"/>
                </a:solidFill>
                <a:latin typeface="Roboto Condensed"/>
                <a:ea typeface="Roboto Condensed"/>
                <a:cs typeface="Roboto Condensed"/>
                <a:sym typeface="Roboto Condensed"/>
              </a:rPr>
              <a:t>Controlled flow engineering</a:t>
            </a:r>
            <a:endParaRPr sz="12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1200" b="0" i="0" u="none" strike="noStrike" cap="none">
                <a:solidFill>
                  <a:srgbClr val="000000"/>
                </a:solidFill>
                <a:latin typeface="Roboto Condensed"/>
                <a:ea typeface="Roboto Condensed"/>
                <a:cs typeface="Roboto Condensed"/>
                <a:sym typeface="Roboto Condensed"/>
              </a:rPr>
              <a:t>Human defines the adaptive flow of the agents. The flow is pre-defined, but within the flow, agents can decide the next step based on predefined conditional paths</a:t>
            </a: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200" b="0" i="0" u="none" strike="noStrike" cap="none">
                <a:solidFill>
                  <a:srgbClr val="000000"/>
                </a:solidFill>
                <a:latin typeface="Roboto Condensed"/>
                <a:ea typeface="Roboto Condensed"/>
                <a:cs typeface="Roboto Condensed"/>
                <a:sym typeface="Roboto Condensed"/>
              </a:rPr>
            </a:br>
            <a:br>
              <a:rPr lang="en-US" sz="1200" b="0" i="0" u="none" strike="noStrike" cap="none">
                <a:solidFill>
                  <a:srgbClr val="000000"/>
                </a:solidFill>
                <a:latin typeface="Roboto Condensed"/>
                <a:ea typeface="Roboto Condensed"/>
                <a:cs typeface="Roboto Condensed"/>
                <a:sym typeface="Roboto Condensed"/>
              </a:rPr>
            </a:br>
            <a:endParaRPr sz="1200" b="0" i="0" u="none" strike="noStrike" cap="none">
              <a:solidFill>
                <a:srgbClr val="000000"/>
              </a:solidFill>
              <a:latin typeface="Roboto Condensed"/>
              <a:ea typeface="Roboto Condensed"/>
              <a:cs typeface="Roboto Condensed"/>
              <a:sym typeface="Roboto Condensed"/>
            </a:endParaRPr>
          </a:p>
        </p:txBody>
      </p:sp>
      <p:sp>
        <p:nvSpPr>
          <p:cNvPr id="2166" name="Google Shape;2166;p106"/>
          <p:cNvSpPr/>
          <p:nvPr/>
        </p:nvSpPr>
        <p:spPr>
          <a:xfrm>
            <a:off x="8474792" y="1887891"/>
            <a:ext cx="3095100" cy="1569900"/>
          </a:xfrm>
          <a:prstGeom prst="rect">
            <a:avLst/>
          </a:prstGeom>
          <a:solidFill>
            <a:srgbClr val="FFFFFF"/>
          </a:solidFill>
          <a:ln w="9525" cap="flat" cmpd="sng">
            <a:solidFill>
              <a:srgbClr val="D9D9D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C5ADB"/>
                </a:solidFill>
                <a:latin typeface="Roboto Condensed"/>
                <a:ea typeface="Roboto Condensed"/>
                <a:cs typeface="Roboto Condensed"/>
                <a:sym typeface="Roboto Condensed"/>
              </a:rPr>
              <a:t>Controlled autonomy</a:t>
            </a:r>
            <a:endParaRPr sz="1200" b="0" i="0" u="none" strike="noStrike" cap="none">
              <a:solidFill>
                <a:srgbClr val="0C5ADB"/>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r>
              <a:rPr lang="en-US" sz="1200" b="0" i="0" u="none" strike="noStrike" cap="none">
                <a:solidFill>
                  <a:srgbClr val="000000"/>
                </a:solidFill>
                <a:latin typeface="Roboto Condensed"/>
                <a:ea typeface="Roboto Condensed"/>
                <a:cs typeface="Roboto Condensed"/>
                <a:sym typeface="Roboto Condensed"/>
              </a:rPr>
              <a:t>In this pattern, the root or the supervisor agent determines the next state or step in the flow, however its autonomy is still constrained using a defined knowledge model, prompt and set of purpose driven tools</a:t>
            </a: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200" b="0" i="0" u="none" strike="noStrike" cap="none">
                <a:solidFill>
                  <a:srgbClr val="000000"/>
                </a:solidFill>
                <a:latin typeface="Roboto Condensed"/>
                <a:ea typeface="Roboto Condensed"/>
                <a:cs typeface="Roboto Condensed"/>
                <a:sym typeface="Roboto Condensed"/>
              </a:rPr>
            </a:br>
            <a:br>
              <a:rPr lang="en-US" sz="1200" b="0" i="0" u="none" strike="noStrike" cap="none">
                <a:solidFill>
                  <a:srgbClr val="000000"/>
                </a:solidFill>
                <a:latin typeface="Roboto Condensed"/>
                <a:ea typeface="Roboto Condensed"/>
                <a:cs typeface="Roboto Condensed"/>
                <a:sym typeface="Roboto Condensed"/>
              </a:rPr>
            </a:br>
            <a:endParaRPr sz="1200" b="0" i="0" u="none" strike="noStrike" cap="none">
              <a:solidFill>
                <a:srgbClr val="000000"/>
              </a:solidFill>
              <a:latin typeface="Roboto Condensed"/>
              <a:ea typeface="Roboto Condensed"/>
              <a:cs typeface="Roboto Condensed"/>
              <a:sym typeface="Roboto Condensed"/>
            </a:endParaRPr>
          </a:p>
        </p:txBody>
      </p:sp>
      <p:sp>
        <p:nvSpPr>
          <p:cNvPr id="2167" name="Google Shape;2167;p106"/>
          <p:cNvSpPr/>
          <p:nvPr/>
        </p:nvSpPr>
        <p:spPr>
          <a:xfrm>
            <a:off x="602472" y="1859016"/>
            <a:ext cx="3413700" cy="4392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Roboto Condensed"/>
                <a:ea typeface="Roboto Condensed"/>
                <a:cs typeface="Roboto Condensed"/>
                <a:sym typeface="Roboto Condensed"/>
              </a:rPr>
              <a:t>RPA Based Workflow</a:t>
            </a:r>
            <a:endParaRPr/>
          </a:p>
        </p:txBody>
      </p:sp>
      <p:sp>
        <p:nvSpPr>
          <p:cNvPr id="2168" name="Google Shape;2168;p106"/>
          <p:cNvSpPr/>
          <p:nvPr/>
        </p:nvSpPr>
        <p:spPr>
          <a:xfrm>
            <a:off x="4851377" y="1861348"/>
            <a:ext cx="2627700" cy="4392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Roboto Condensed"/>
                <a:ea typeface="Roboto Condensed"/>
                <a:cs typeface="Roboto Condensed"/>
                <a:sym typeface="Roboto Condensed"/>
              </a:rPr>
              <a:t>Controlled Flow Engineering</a:t>
            </a:r>
            <a:endParaRPr/>
          </a:p>
        </p:txBody>
      </p:sp>
      <p:sp>
        <p:nvSpPr>
          <p:cNvPr id="2169" name="Google Shape;2169;p106"/>
          <p:cNvSpPr/>
          <p:nvPr/>
        </p:nvSpPr>
        <p:spPr>
          <a:xfrm>
            <a:off x="8474792" y="1882231"/>
            <a:ext cx="3114600" cy="4392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Roboto Condensed"/>
                <a:ea typeface="Roboto Condensed"/>
                <a:cs typeface="Roboto Condensed"/>
                <a:sym typeface="Roboto Condensed"/>
              </a:rPr>
              <a:t>Controlled Autonomy</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173"/>
        <p:cNvGrpSpPr/>
        <p:nvPr/>
      </p:nvGrpSpPr>
      <p:grpSpPr>
        <a:xfrm>
          <a:off x="0" y="0"/>
          <a:ext cx="0" cy="0"/>
          <a:chOff x="0" y="0"/>
          <a:chExt cx="0" cy="0"/>
        </a:xfrm>
      </p:grpSpPr>
      <p:sp>
        <p:nvSpPr>
          <p:cNvPr id="2174" name="Google Shape;2174;p107"/>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Orchestration | Workflow patterns  </a:t>
            </a:r>
            <a:endParaRPr/>
          </a:p>
        </p:txBody>
      </p:sp>
      <p:sp>
        <p:nvSpPr>
          <p:cNvPr id="2175" name="Google Shape;2175;p107"/>
          <p:cNvSpPr/>
          <p:nvPr/>
        </p:nvSpPr>
        <p:spPr>
          <a:xfrm>
            <a:off x="971924" y="1545948"/>
            <a:ext cx="738300" cy="219900"/>
          </a:xfrm>
          <a:prstGeom prst="rect">
            <a:avLst/>
          </a:prstGeom>
          <a:solidFill>
            <a:srgbClr val="DEEBF7"/>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Roboto Condensed"/>
                <a:ea typeface="Roboto Condensed"/>
                <a:cs typeface="Roboto Condensed"/>
                <a:sym typeface="Roboto Condensed"/>
              </a:rPr>
              <a:t>User Input</a:t>
            </a:r>
            <a:endParaRPr sz="1200" b="0" i="0" u="none" strike="noStrike" cap="none">
              <a:solidFill>
                <a:srgbClr val="000000"/>
              </a:solidFill>
              <a:latin typeface="Roboto Condensed"/>
              <a:ea typeface="Roboto Condensed"/>
              <a:cs typeface="Roboto Condensed"/>
              <a:sym typeface="Roboto Condensed"/>
            </a:endParaRPr>
          </a:p>
        </p:txBody>
      </p:sp>
      <p:sp>
        <p:nvSpPr>
          <p:cNvPr id="2176" name="Google Shape;2176;p107"/>
          <p:cNvSpPr/>
          <p:nvPr/>
        </p:nvSpPr>
        <p:spPr>
          <a:xfrm>
            <a:off x="971924" y="2034374"/>
            <a:ext cx="738300" cy="219900"/>
          </a:xfrm>
          <a:prstGeom prst="rect">
            <a:avLst/>
          </a:prstGeom>
          <a:solidFill>
            <a:srgbClr val="0033A0"/>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FFFFFF"/>
                </a:solidFill>
                <a:latin typeface="Roboto Condensed"/>
                <a:ea typeface="Roboto Condensed"/>
                <a:cs typeface="Roboto Condensed"/>
                <a:sym typeface="Roboto Condensed"/>
              </a:rPr>
              <a:t>Agent 1</a:t>
            </a:r>
            <a:endParaRPr sz="1200" b="0" i="0" u="none" strike="noStrike" cap="none">
              <a:solidFill>
                <a:srgbClr val="000000"/>
              </a:solidFill>
              <a:latin typeface="Roboto Condensed"/>
              <a:ea typeface="Roboto Condensed"/>
              <a:cs typeface="Roboto Condensed"/>
              <a:sym typeface="Roboto Condensed"/>
            </a:endParaRPr>
          </a:p>
        </p:txBody>
      </p:sp>
      <p:sp>
        <p:nvSpPr>
          <p:cNvPr id="2177" name="Google Shape;2177;p107"/>
          <p:cNvSpPr/>
          <p:nvPr/>
        </p:nvSpPr>
        <p:spPr>
          <a:xfrm>
            <a:off x="971924" y="2522799"/>
            <a:ext cx="738300" cy="219900"/>
          </a:xfrm>
          <a:prstGeom prst="rect">
            <a:avLst/>
          </a:prstGeom>
          <a:solidFill>
            <a:srgbClr val="0033A0"/>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FFFFFF"/>
                </a:solidFill>
                <a:latin typeface="Roboto Condensed"/>
                <a:ea typeface="Roboto Condensed"/>
                <a:cs typeface="Roboto Condensed"/>
                <a:sym typeface="Roboto Condensed"/>
              </a:rPr>
              <a:t>Agent 2</a:t>
            </a:r>
            <a:endParaRPr sz="1200" b="0" i="0" u="none" strike="noStrike" cap="none">
              <a:solidFill>
                <a:srgbClr val="000000"/>
              </a:solidFill>
              <a:latin typeface="Roboto Condensed"/>
              <a:ea typeface="Roboto Condensed"/>
              <a:cs typeface="Roboto Condensed"/>
              <a:sym typeface="Roboto Condensed"/>
            </a:endParaRPr>
          </a:p>
        </p:txBody>
      </p:sp>
      <p:sp>
        <p:nvSpPr>
          <p:cNvPr id="2178" name="Google Shape;2178;p107"/>
          <p:cNvSpPr/>
          <p:nvPr/>
        </p:nvSpPr>
        <p:spPr>
          <a:xfrm>
            <a:off x="971923" y="3122897"/>
            <a:ext cx="738300" cy="219900"/>
          </a:xfrm>
          <a:prstGeom prst="rect">
            <a:avLst/>
          </a:prstGeom>
          <a:solidFill>
            <a:srgbClr val="0033A0"/>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FFFFFF"/>
                </a:solidFill>
                <a:latin typeface="Roboto Condensed"/>
                <a:ea typeface="Roboto Condensed"/>
                <a:cs typeface="Roboto Condensed"/>
                <a:sym typeface="Roboto Condensed"/>
              </a:rPr>
              <a:t>Agent n</a:t>
            </a:r>
            <a:endParaRPr sz="1200" b="0" i="0" u="none" strike="noStrike" cap="none">
              <a:solidFill>
                <a:srgbClr val="000000"/>
              </a:solidFill>
              <a:latin typeface="Roboto Condensed"/>
              <a:ea typeface="Roboto Condensed"/>
              <a:cs typeface="Roboto Condensed"/>
              <a:sym typeface="Roboto Condensed"/>
            </a:endParaRPr>
          </a:p>
        </p:txBody>
      </p:sp>
      <p:cxnSp>
        <p:nvCxnSpPr>
          <p:cNvPr id="2179" name="Google Shape;2179;p107"/>
          <p:cNvCxnSpPr>
            <a:stCxn id="2175" idx="2"/>
            <a:endCxn id="2176" idx="0"/>
          </p:cNvCxnSpPr>
          <p:nvPr/>
        </p:nvCxnSpPr>
        <p:spPr>
          <a:xfrm>
            <a:off x="1341074" y="1765848"/>
            <a:ext cx="0" cy="268500"/>
          </a:xfrm>
          <a:prstGeom prst="straightConnector1">
            <a:avLst/>
          </a:prstGeom>
          <a:noFill/>
          <a:ln w="9525" cap="flat" cmpd="sng">
            <a:solidFill>
              <a:srgbClr val="D3D3D3"/>
            </a:solidFill>
            <a:prstDash val="solid"/>
            <a:round/>
            <a:headEnd type="none" w="sm" len="sm"/>
            <a:tailEnd type="triangle" w="med" len="med"/>
          </a:ln>
        </p:spPr>
      </p:cxnSp>
      <p:cxnSp>
        <p:nvCxnSpPr>
          <p:cNvPr id="2180" name="Google Shape;2180;p107"/>
          <p:cNvCxnSpPr>
            <a:stCxn id="2176" idx="2"/>
            <a:endCxn id="2177" idx="0"/>
          </p:cNvCxnSpPr>
          <p:nvPr/>
        </p:nvCxnSpPr>
        <p:spPr>
          <a:xfrm>
            <a:off x="1341074" y="2254274"/>
            <a:ext cx="0" cy="268500"/>
          </a:xfrm>
          <a:prstGeom prst="straightConnector1">
            <a:avLst/>
          </a:prstGeom>
          <a:noFill/>
          <a:ln w="9525" cap="flat" cmpd="sng">
            <a:solidFill>
              <a:srgbClr val="D3D3D3"/>
            </a:solidFill>
            <a:prstDash val="solid"/>
            <a:round/>
            <a:headEnd type="none" w="sm" len="sm"/>
            <a:tailEnd type="triangle" w="med" len="med"/>
          </a:ln>
        </p:spPr>
      </p:cxnSp>
      <p:cxnSp>
        <p:nvCxnSpPr>
          <p:cNvPr id="2181" name="Google Shape;2181;p107"/>
          <p:cNvCxnSpPr>
            <a:stCxn id="2177" idx="2"/>
            <a:endCxn id="2178" idx="0"/>
          </p:cNvCxnSpPr>
          <p:nvPr/>
        </p:nvCxnSpPr>
        <p:spPr>
          <a:xfrm>
            <a:off x="1341074" y="2742699"/>
            <a:ext cx="0" cy="380100"/>
          </a:xfrm>
          <a:prstGeom prst="straightConnector1">
            <a:avLst/>
          </a:prstGeom>
          <a:noFill/>
          <a:ln w="9525" cap="flat" cmpd="sng">
            <a:solidFill>
              <a:srgbClr val="D3D3D3"/>
            </a:solidFill>
            <a:prstDash val="dash"/>
            <a:round/>
            <a:headEnd type="none" w="sm" len="sm"/>
            <a:tailEnd type="triangle" w="med" len="med"/>
          </a:ln>
        </p:spPr>
      </p:cxnSp>
      <p:sp>
        <p:nvSpPr>
          <p:cNvPr id="2182" name="Google Shape;2182;p107"/>
          <p:cNvSpPr/>
          <p:nvPr/>
        </p:nvSpPr>
        <p:spPr>
          <a:xfrm>
            <a:off x="971922" y="3613014"/>
            <a:ext cx="738300" cy="219900"/>
          </a:xfrm>
          <a:prstGeom prst="rect">
            <a:avLst/>
          </a:prstGeom>
          <a:solidFill>
            <a:srgbClr val="DEEBF7"/>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Roboto Condensed"/>
                <a:ea typeface="Roboto Condensed"/>
                <a:cs typeface="Roboto Condensed"/>
                <a:sym typeface="Roboto Condensed"/>
              </a:rPr>
              <a:t>Response</a:t>
            </a:r>
            <a:endParaRPr sz="1200" b="0" i="0" u="none" strike="noStrike" cap="none">
              <a:solidFill>
                <a:srgbClr val="000000"/>
              </a:solidFill>
              <a:latin typeface="Roboto Condensed"/>
              <a:ea typeface="Roboto Condensed"/>
              <a:cs typeface="Roboto Condensed"/>
              <a:sym typeface="Roboto Condensed"/>
            </a:endParaRPr>
          </a:p>
        </p:txBody>
      </p:sp>
      <p:cxnSp>
        <p:nvCxnSpPr>
          <p:cNvPr id="2183" name="Google Shape;2183;p107"/>
          <p:cNvCxnSpPr>
            <a:stCxn id="2178" idx="2"/>
            <a:endCxn id="2182" idx="0"/>
          </p:cNvCxnSpPr>
          <p:nvPr/>
        </p:nvCxnSpPr>
        <p:spPr>
          <a:xfrm>
            <a:off x="1341073" y="3342797"/>
            <a:ext cx="0" cy="270300"/>
          </a:xfrm>
          <a:prstGeom prst="straightConnector1">
            <a:avLst/>
          </a:prstGeom>
          <a:noFill/>
          <a:ln w="9525" cap="flat" cmpd="sng">
            <a:solidFill>
              <a:srgbClr val="D3D3D3"/>
            </a:solidFill>
            <a:prstDash val="solid"/>
            <a:round/>
            <a:headEnd type="none" w="sm" len="sm"/>
            <a:tailEnd type="triangle" w="med" len="med"/>
          </a:ln>
        </p:spPr>
      </p:cxnSp>
      <p:sp>
        <p:nvSpPr>
          <p:cNvPr id="2184" name="Google Shape;2184;p107"/>
          <p:cNvSpPr/>
          <p:nvPr/>
        </p:nvSpPr>
        <p:spPr>
          <a:xfrm>
            <a:off x="469063" y="5197936"/>
            <a:ext cx="1743900" cy="82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050" b="0" i="0" u="none" strike="noStrike" cap="none">
                <a:solidFill>
                  <a:srgbClr val="000000"/>
                </a:solidFill>
                <a:latin typeface="Roboto Condensed"/>
                <a:ea typeface="Roboto Condensed"/>
                <a:cs typeface="Roboto Condensed"/>
                <a:sym typeface="Roboto Condensed"/>
              </a:rPr>
              <a:t>Executes sub-agents one after another in a defined order. Each agent completes before the next starts</a:t>
            </a:r>
            <a:endParaRPr sz="1100" b="0" i="0" u="none" strike="noStrike" cap="none">
              <a:solidFill>
                <a:srgbClr val="000000"/>
              </a:solidFill>
              <a:latin typeface="Roboto Condensed"/>
              <a:ea typeface="Roboto Condensed"/>
              <a:cs typeface="Roboto Condensed"/>
              <a:sym typeface="Roboto Condensed"/>
            </a:endParaRPr>
          </a:p>
        </p:txBody>
      </p:sp>
      <p:sp>
        <p:nvSpPr>
          <p:cNvPr id="2185" name="Google Shape;2185;p107"/>
          <p:cNvSpPr/>
          <p:nvPr/>
        </p:nvSpPr>
        <p:spPr>
          <a:xfrm>
            <a:off x="2732549" y="5197936"/>
            <a:ext cx="2105700" cy="82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050" b="0" i="0" u="none" strike="noStrike" cap="none">
                <a:solidFill>
                  <a:srgbClr val="000000"/>
                </a:solidFill>
                <a:latin typeface="Roboto Condensed"/>
                <a:ea typeface="Roboto Condensed"/>
                <a:cs typeface="Roboto Condensed"/>
                <a:sym typeface="Roboto Condensed"/>
              </a:rPr>
              <a:t>Executes multiple sub-agents concurrently with isolated contexts. Each agent works independently and cannot see others output</a:t>
            </a:r>
            <a:endParaRPr sz="1100" b="0" i="0" u="none" strike="noStrike" cap="none">
              <a:solidFill>
                <a:srgbClr val="000000"/>
              </a:solidFill>
              <a:latin typeface="Roboto Condensed"/>
              <a:ea typeface="Roboto Condensed"/>
              <a:cs typeface="Roboto Condensed"/>
              <a:sym typeface="Roboto Condensed"/>
            </a:endParaRPr>
          </a:p>
        </p:txBody>
      </p:sp>
      <p:sp>
        <p:nvSpPr>
          <p:cNvPr id="2186" name="Google Shape;2186;p107"/>
          <p:cNvSpPr/>
          <p:nvPr/>
        </p:nvSpPr>
        <p:spPr>
          <a:xfrm>
            <a:off x="3313349" y="1545949"/>
            <a:ext cx="738300" cy="219900"/>
          </a:xfrm>
          <a:prstGeom prst="rect">
            <a:avLst/>
          </a:prstGeom>
          <a:solidFill>
            <a:srgbClr val="DEEBF7"/>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Roboto Condensed"/>
                <a:ea typeface="Roboto Condensed"/>
                <a:cs typeface="Roboto Condensed"/>
                <a:sym typeface="Roboto Condensed"/>
              </a:rPr>
              <a:t>User Input</a:t>
            </a:r>
            <a:endParaRPr sz="1200" b="0" i="0" u="none" strike="noStrike" cap="none">
              <a:solidFill>
                <a:srgbClr val="000000"/>
              </a:solidFill>
              <a:latin typeface="Roboto Condensed"/>
              <a:ea typeface="Roboto Condensed"/>
              <a:cs typeface="Roboto Condensed"/>
              <a:sym typeface="Roboto Condensed"/>
            </a:endParaRPr>
          </a:p>
        </p:txBody>
      </p:sp>
      <p:sp>
        <p:nvSpPr>
          <p:cNvPr id="2187" name="Google Shape;2187;p107"/>
          <p:cNvSpPr/>
          <p:nvPr/>
        </p:nvSpPr>
        <p:spPr>
          <a:xfrm>
            <a:off x="3313349" y="2021787"/>
            <a:ext cx="738300" cy="219900"/>
          </a:xfrm>
          <a:prstGeom prst="rect">
            <a:avLst/>
          </a:prstGeom>
          <a:solidFill>
            <a:srgbClr val="0033A0"/>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FFFFFF"/>
                </a:solidFill>
                <a:latin typeface="Roboto Condensed"/>
                <a:ea typeface="Roboto Condensed"/>
                <a:cs typeface="Roboto Condensed"/>
                <a:sym typeface="Roboto Condensed"/>
              </a:rPr>
              <a:t>Parallel Agent</a:t>
            </a:r>
            <a:endParaRPr sz="1200" b="0" i="0" u="none" strike="noStrike" cap="none">
              <a:solidFill>
                <a:srgbClr val="000000"/>
              </a:solidFill>
              <a:latin typeface="Roboto Condensed"/>
              <a:ea typeface="Roboto Condensed"/>
              <a:cs typeface="Roboto Condensed"/>
              <a:sym typeface="Roboto Condensed"/>
            </a:endParaRPr>
          </a:p>
        </p:txBody>
      </p:sp>
      <p:sp>
        <p:nvSpPr>
          <p:cNvPr id="2188" name="Google Shape;2188;p107"/>
          <p:cNvSpPr/>
          <p:nvPr/>
        </p:nvSpPr>
        <p:spPr>
          <a:xfrm>
            <a:off x="2442300" y="2522801"/>
            <a:ext cx="738300" cy="219900"/>
          </a:xfrm>
          <a:prstGeom prst="rect">
            <a:avLst/>
          </a:prstGeom>
          <a:solidFill>
            <a:srgbClr val="0033A0"/>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FFFFFF"/>
                </a:solidFill>
                <a:latin typeface="Roboto Condensed"/>
                <a:ea typeface="Roboto Condensed"/>
                <a:cs typeface="Roboto Condensed"/>
                <a:sym typeface="Roboto Condensed"/>
              </a:rPr>
              <a:t>Agent 1</a:t>
            </a:r>
            <a:endParaRPr sz="1200" b="0" i="0" u="none" strike="noStrike" cap="none">
              <a:solidFill>
                <a:srgbClr val="000000"/>
              </a:solidFill>
              <a:latin typeface="Roboto Condensed"/>
              <a:ea typeface="Roboto Condensed"/>
              <a:cs typeface="Roboto Condensed"/>
              <a:sym typeface="Roboto Condensed"/>
            </a:endParaRPr>
          </a:p>
        </p:txBody>
      </p:sp>
      <p:sp>
        <p:nvSpPr>
          <p:cNvPr id="2189" name="Google Shape;2189;p107"/>
          <p:cNvSpPr/>
          <p:nvPr/>
        </p:nvSpPr>
        <p:spPr>
          <a:xfrm>
            <a:off x="3395782" y="2522800"/>
            <a:ext cx="738300" cy="219900"/>
          </a:xfrm>
          <a:prstGeom prst="rect">
            <a:avLst/>
          </a:prstGeom>
          <a:solidFill>
            <a:srgbClr val="0033A0"/>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FFFFFF"/>
                </a:solidFill>
                <a:latin typeface="Roboto Condensed"/>
                <a:ea typeface="Roboto Condensed"/>
                <a:cs typeface="Roboto Condensed"/>
                <a:sym typeface="Roboto Condensed"/>
              </a:rPr>
              <a:t>Agent 2</a:t>
            </a:r>
            <a:endParaRPr sz="1200" b="0" i="0" u="none" strike="noStrike" cap="none">
              <a:solidFill>
                <a:srgbClr val="000000"/>
              </a:solidFill>
              <a:latin typeface="Roboto Condensed"/>
              <a:ea typeface="Roboto Condensed"/>
              <a:cs typeface="Roboto Condensed"/>
              <a:sym typeface="Roboto Condensed"/>
            </a:endParaRPr>
          </a:p>
        </p:txBody>
      </p:sp>
      <p:sp>
        <p:nvSpPr>
          <p:cNvPr id="2190" name="Google Shape;2190;p107"/>
          <p:cNvSpPr/>
          <p:nvPr/>
        </p:nvSpPr>
        <p:spPr>
          <a:xfrm>
            <a:off x="4349265" y="2522801"/>
            <a:ext cx="738300" cy="219900"/>
          </a:xfrm>
          <a:prstGeom prst="rect">
            <a:avLst/>
          </a:prstGeom>
          <a:solidFill>
            <a:srgbClr val="0033A0"/>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FFFFFF"/>
                </a:solidFill>
                <a:latin typeface="Roboto Condensed"/>
                <a:ea typeface="Roboto Condensed"/>
                <a:cs typeface="Roboto Condensed"/>
                <a:sym typeface="Roboto Condensed"/>
              </a:rPr>
              <a:t>Agent n</a:t>
            </a:r>
            <a:endParaRPr sz="1200" b="0" i="0" u="none" strike="noStrike" cap="none">
              <a:solidFill>
                <a:srgbClr val="000000"/>
              </a:solidFill>
              <a:latin typeface="Roboto Condensed"/>
              <a:ea typeface="Roboto Condensed"/>
              <a:cs typeface="Roboto Condensed"/>
              <a:sym typeface="Roboto Condensed"/>
            </a:endParaRPr>
          </a:p>
        </p:txBody>
      </p:sp>
      <p:cxnSp>
        <p:nvCxnSpPr>
          <p:cNvPr id="2191" name="Google Shape;2191;p107"/>
          <p:cNvCxnSpPr>
            <a:stCxn id="2186" idx="2"/>
            <a:endCxn id="2187" idx="0"/>
          </p:cNvCxnSpPr>
          <p:nvPr/>
        </p:nvCxnSpPr>
        <p:spPr>
          <a:xfrm>
            <a:off x="3682499" y="1765849"/>
            <a:ext cx="0" cy="255900"/>
          </a:xfrm>
          <a:prstGeom prst="straightConnector1">
            <a:avLst/>
          </a:prstGeom>
          <a:noFill/>
          <a:ln w="9525" cap="flat" cmpd="sng">
            <a:solidFill>
              <a:srgbClr val="D3D3D3"/>
            </a:solidFill>
            <a:prstDash val="solid"/>
            <a:round/>
            <a:headEnd type="none" w="sm" len="sm"/>
            <a:tailEnd type="triangle" w="med" len="med"/>
          </a:ln>
        </p:spPr>
      </p:cxnSp>
      <p:sp>
        <p:nvSpPr>
          <p:cNvPr id="2192" name="Google Shape;2192;p107"/>
          <p:cNvSpPr/>
          <p:nvPr/>
        </p:nvSpPr>
        <p:spPr>
          <a:xfrm>
            <a:off x="3354565" y="3083442"/>
            <a:ext cx="820800" cy="219900"/>
          </a:xfrm>
          <a:prstGeom prst="rect">
            <a:avLst/>
          </a:prstGeom>
          <a:solidFill>
            <a:srgbClr val="0033A0"/>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FFFFFF"/>
                </a:solidFill>
                <a:latin typeface="Roboto Condensed"/>
                <a:ea typeface="Roboto Condensed"/>
                <a:cs typeface="Roboto Condensed"/>
                <a:sym typeface="Roboto Condensed"/>
              </a:rPr>
              <a:t>Merged Results</a:t>
            </a:r>
            <a:endParaRPr sz="1200" b="0" i="0" u="none" strike="noStrike" cap="none">
              <a:solidFill>
                <a:srgbClr val="000000"/>
              </a:solidFill>
              <a:latin typeface="Roboto Condensed"/>
              <a:ea typeface="Roboto Condensed"/>
              <a:cs typeface="Roboto Condensed"/>
              <a:sym typeface="Roboto Condensed"/>
            </a:endParaRPr>
          </a:p>
        </p:txBody>
      </p:sp>
      <p:sp>
        <p:nvSpPr>
          <p:cNvPr id="2193" name="Google Shape;2193;p107"/>
          <p:cNvSpPr/>
          <p:nvPr/>
        </p:nvSpPr>
        <p:spPr>
          <a:xfrm>
            <a:off x="3395781" y="3613016"/>
            <a:ext cx="738300" cy="219900"/>
          </a:xfrm>
          <a:prstGeom prst="rect">
            <a:avLst/>
          </a:prstGeom>
          <a:solidFill>
            <a:srgbClr val="DEEBF7"/>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Roboto Condensed"/>
                <a:ea typeface="Roboto Condensed"/>
                <a:cs typeface="Roboto Condensed"/>
                <a:sym typeface="Roboto Condensed"/>
              </a:rPr>
              <a:t>Response</a:t>
            </a:r>
            <a:endParaRPr sz="1200" b="0" i="0" u="none" strike="noStrike" cap="none">
              <a:solidFill>
                <a:srgbClr val="000000"/>
              </a:solidFill>
              <a:latin typeface="Roboto Condensed"/>
              <a:ea typeface="Roboto Condensed"/>
              <a:cs typeface="Roboto Condensed"/>
              <a:sym typeface="Roboto Condensed"/>
            </a:endParaRPr>
          </a:p>
        </p:txBody>
      </p:sp>
      <p:cxnSp>
        <p:nvCxnSpPr>
          <p:cNvPr id="2194" name="Google Shape;2194;p107"/>
          <p:cNvCxnSpPr>
            <a:stCxn id="2192" idx="2"/>
            <a:endCxn id="2193" idx="0"/>
          </p:cNvCxnSpPr>
          <p:nvPr/>
        </p:nvCxnSpPr>
        <p:spPr>
          <a:xfrm>
            <a:off x="3764965" y="3303342"/>
            <a:ext cx="0" cy="309600"/>
          </a:xfrm>
          <a:prstGeom prst="straightConnector1">
            <a:avLst/>
          </a:prstGeom>
          <a:noFill/>
          <a:ln w="9525" cap="flat" cmpd="sng">
            <a:solidFill>
              <a:srgbClr val="D3D3D3"/>
            </a:solidFill>
            <a:prstDash val="solid"/>
            <a:round/>
            <a:headEnd type="none" w="sm" len="sm"/>
            <a:tailEnd type="triangle" w="med" len="med"/>
          </a:ln>
        </p:spPr>
      </p:cxnSp>
      <p:cxnSp>
        <p:nvCxnSpPr>
          <p:cNvPr id="2195" name="Google Shape;2195;p107"/>
          <p:cNvCxnSpPr>
            <a:stCxn id="2187" idx="2"/>
            <a:endCxn id="2188" idx="0"/>
          </p:cNvCxnSpPr>
          <p:nvPr/>
        </p:nvCxnSpPr>
        <p:spPr>
          <a:xfrm rot="5400000">
            <a:off x="3106499" y="1946787"/>
            <a:ext cx="281100" cy="870900"/>
          </a:xfrm>
          <a:prstGeom prst="bentConnector3">
            <a:avLst>
              <a:gd name="adj1" fmla="val 50000"/>
            </a:avLst>
          </a:prstGeom>
          <a:noFill/>
          <a:ln w="9525" cap="flat" cmpd="sng">
            <a:solidFill>
              <a:srgbClr val="D3D3D3"/>
            </a:solidFill>
            <a:prstDash val="solid"/>
            <a:round/>
            <a:headEnd type="none" w="sm" len="sm"/>
            <a:tailEnd type="triangle" w="med" len="med"/>
          </a:ln>
        </p:spPr>
      </p:cxnSp>
      <p:cxnSp>
        <p:nvCxnSpPr>
          <p:cNvPr id="2196" name="Google Shape;2196;p107"/>
          <p:cNvCxnSpPr>
            <a:stCxn id="2187" idx="2"/>
            <a:endCxn id="2190" idx="0"/>
          </p:cNvCxnSpPr>
          <p:nvPr/>
        </p:nvCxnSpPr>
        <p:spPr>
          <a:xfrm rot="-5400000" flipH="1">
            <a:off x="4059899" y="1864287"/>
            <a:ext cx="281100" cy="1035900"/>
          </a:xfrm>
          <a:prstGeom prst="bentConnector3">
            <a:avLst>
              <a:gd name="adj1" fmla="val 50000"/>
            </a:avLst>
          </a:prstGeom>
          <a:noFill/>
          <a:ln w="9525" cap="flat" cmpd="sng">
            <a:solidFill>
              <a:srgbClr val="D3D3D3"/>
            </a:solidFill>
            <a:prstDash val="solid"/>
            <a:round/>
            <a:headEnd type="none" w="sm" len="sm"/>
            <a:tailEnd type="triangle" w="med" len="med"/>
          </a:ln>
        </p:spPr>
      </p:cxnSp>
      <p:cxnSp>
        <p:nvCxnSpPr>
          <p:cNvPr id="2197" name="Google Shape;2197;p107"/>
          <p:cNvCxnSpPr>
            <a:stCxn id="2187" idx="2"/>
            <a:endCxn id="2189" idx="0"/>
          </p:cNvCxnSpPr>
          <p:nvPr/>
        </p:nvCxnSpPr>
        <p:spPr>
          <a:xfrm rot="-5400000" flipH="1">
            <a:off x="3583199" y="2340987"/>
            <a:ext cx="281100" cy="82500"/>
          </a:xfrm>
          <a:prstGeom prst="bentConnector3">
            <a:avLst>
              <a:gd name="adj1" fmla="val 50000"/>
            </a:avLst>
          </a:prstGeom>
          <a:noFill/>
          <a:ln w="9525" cap="flat" cmpd="sng">
            <a:solidFill>
              <a:srgbClr val="D3D3D3"/>
            </a:solidFill>
            <a:prstDash val="solid"/>
            <a:round/>
            <a:headEnd type="none" w="sm" len="sm"/>
            <a:tailEnd type="triangle" w="med" len="med"/>
          </a:ln>
        </p:spPr>
      </p:cxnSp>
      <p:cxnSp>
        <p:nvCxnSpPr>
          <p:cNvPr id="2198" name="Google Shape;2198;p107"/>
          <p:cNvCxnSpPr>
            <a:stCxn id="2188" idx="2"/>
            <a:endCxn id="2192" idx="0"/>
          </p:cNvCxnSpPr>
          <p:nvPr/>
        </p:nvCxnSpPr>
        <p:spPr>
          <a:xfrm rot="-5400000" flipH="1">
            <a:off x="3117750" y="2436401"/>
            <a:ext cx="340800" cy="953400"/>
          </a:xfrm>
          <a:prstGeom prst="bentConnector3">
            <a:avLst>
              <a:gd name="adj1" fmla="val 50000"/>
            </a:avLst>
          </a:prstGeom>
          <a:noFill/>
          <a:ln w="9525" cap="flat" cmpd="sng">
            <a:solidFill>
              <a:srgbClr val="D3D3D3"/>
            </a:solidFill>
            <a:prstDash val="solid"/>
            <a:round/>
            <a:headEnd type="none" w="sm" len="sm"/>
            <a:tailEnd type="triangle" w="med" len="med"/>
          </a:ln>
        </p:spPr>
      </p:cxnSp>
      <p:cxnSp>
        <p:nvCxnSpPr>
          <p:cNvPr id="2199" name="Google Shape;2199;p107"/>
          <p:cNvCxnSpPr>
            <a:stCxn id="2190" idx="2"/>
            <a:endCxn id="2192" idx="0"/>
          </p:cNvCxnSpPr>
          <p:nvPr/>
        </p:nvCxnSpPr>
        <p:spPr>
          <a:xfrm rot="5400000">
            <a:off x="4071315" y="2436401"/>
            <a:ext cx="340800" cy="953400"/>
          </a:xfrm>
          <a:prstGeom prst="bentConnector3">
            <a:avLst>
              <a:gd name="adj1" fmla="val 50000"/>
            </a:avLst>
          </a:prstGeom>
          <a:noFill/>
          <a:ln w="9525" cap="flat" cmpd="sng">
            <a:solidFill>
              <a:srgbClr val="D3D3D3"/>
            </a:solidFill>
            <a:prstDash val="solid"/>
            <a:round/>
            <a:headEnd type="none" w="sm" len="sm"/>
            <a:tailEnd type="triangle" w="med" len="med"/>
          </a:ln>
        </p:spPr>
      </p:cxnSp>
      <p:cxnSp>
        <p:nvCxnSpPr>
          <p:cNvPr id="2200" name="Google Shape;2200;p107"/>
          <p:cNvCxnSpPr>
            <a:stCxn id="2189" idx="2"/>
            <a:endCxn id="2192" idx="0"/>
          </p:cNvCxnSpPr>
          <p:nvPr/>
        </p:nvCxnSpPr>
        <p:spPr>
          <a:xfrm rot="-5400000" flipH="1">
            <a:off x="3594832" y="2912800"/>
            <a:ext cx="340800" cy="600"/>
          </a:xfrm>
          <a:prstGeom prst="bentConnector3">
            <a:avLst>
              <a:gd name="adj1" fmla="val 50000"/>
            </a:avLst>
          </a:prstGeom>
          <a:noFill/>
          <a:ln w="9525" cap="flat" cmpd="sng">
            <a:solidFill>
              <a:srgbClr val="D3D3D3"/>
            </a:solidFill>
            <a:prstDash val="solid"/>
            <a:round/>
            <a:headEnd type="none" w="sm" len="sm"/>
            <a:tailEnd type="triangle" w="med" len="med"/>
          </a:ln>
        </p:spPr>
      </p:cxnSp>
      <p:sp>
        <p:nvSpPr>
          <p:cNvPr id="2201" name="Google Shape;2201;p107"/>
          <p:cNvSpPr/>
          <p:nvPr/>
        </p:nvSpPr>
        <p:spPr>
          <a:xfrm>
            <a:off x="6612524" y="1545949"/>
            <a:ext cx="738300" cy="219900"/>
          </a:xfrm>
          <a:prstGeom prst="rect">
            <a:avLst/>
          </a:prstGeom>
          <a:solidFill>
            <a:srgbClr val="DEEBF7"/>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Roboto Condensed"/>
                <a:ea typeface="Roboto Condensed"/>
                <a:cs typeface="Roboto Condensed"/>
                <a:sym typeface="Roboto Condensed"/>
              </a:rPr>
              <a:t>User Input</a:t>
            </a:r>
            <a:endParaRPr sz="1200" b="0" i="0" u="none" strike="noStrike" cap="none">
              <a:solidFill>
                <a:srgbClr val="000000"/>
              </a:solidFill>
              <a:latin typeface="Roboto Condensed"/>
              <a:ea typeface="Roboto Condensed"/>
              <a:cs typeface="Roboto Condensed"/>
              <a:sym typeface="Roboto Condensed"/>
            </a:endParaRPr>
          </a:p>
        </p:txBody>
      </p:sp>
      <p:sp>
        <p:nvSpPr>
          <p:cNvPr id="2202" name="Google Shape;2202;p107"/>
          <p:cNvSpPr/>
          <p:nvPr/>
        </p:nvSpPr>
        <p:spPr>
          <a:xfrm>
            <a:off x="6612525" y="2019773"/>
            <a:ext cx="738300" cy="219900"/>
          </a:xfrm>
          <a:prstGeom prst="rect">
            <a:avLst/>
          </a:prstGeom>
          <a:solidFill>
            <a:srgbClr val="0033A0"/>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FFFFFF"/>
                </a:solidFill>
                <a:latin typeface="Roboto Condensed"/>
                <a:ea typeface="Roboto Condensed"/>
                <a:cs typeface="Roboto Condensed"/>
                <a:sym typeface="Roboto Condensed"/>
              </a:rPr>
              <a:t>Loop Agent</a:t>
            </a:r>
            <a:endParaRPr sz="1200" b="0" i="0" u="none" strike="noStrike" cap="none">
              <a:solidFill>
                <a:srgbClr val="000000"/>
              </a:solidFill>
              <a:latin typeface="Roboto Condensed"/>
              <a:ea typeface="Roboto Condensed"/>
              <a:cs typeface="Roboto Condensed"/>
              <a:sym typeface="Roboto Condensed"/>
            </a:endParaRPr>
          </a:p>
        </p:txBody>
      </p:sp>
      <p:cxnSp>
        <p:nvCxnSpPr>
          <p:cNvPr id="2203" name="Google Shape;2203;p107"/>
          <p:cNvCxnSpPr>
            <a:stCxn id="2201" idx="2"/>
            <a:endCxn id="2202" idx="0"/>
          </p:cNvCxnSpPr>
          <p:nvPr/>
        </p:nvCxnSpPr>
        <p:spPr>
          <a:xfrm>
            <a:off x="6981674" y="1765849"/>
            <a:ext cx="0" cy="253800"/>
          </a:xfrm>
          <a:prstGeom prst="straightConnector1">
            <a:avLst/>
          </a:prstGeom>
          <a:noFill/>
          <a:ln w="9525" cap="flat" cmpd="sng">
            <a:solidFill>
              <a:srgbClr val="D3D3D3"/>
            </a:solidFill>
            <a:prstDash val="solid"/>
            <a:round/>
            <a:headEnd type="none" w="sm" len="sm"/>
            <a:tailEnd type="triangle" w="med" len="med"/>
          </a:ln>
        </p:spPr>
      </p:cxnSp>
      <p:sp>
        <p:nvSpPr>
          <p:cNvPr id="2204" name="Google Shape;2204;p107"/>
          <p:cNvSpPr/>
          <p:nvPr/>
        </p:nvSpPr>
        <p:spPr>
          <a:xfrm>
            <a:off x="6636050" y="2424242"/>
            <a:ext cx="691200" cy="417300"/>
          </a:xfrm>
          <a:prstGeom prst="diamond">
            <a:avLst/>
          </a:prstGeom>
          <a:solidFill>
            <a:srgbClr val="EBF1F7"/>
          </a:solidFill>
          <a:ln w="9525" cap="flat" cmpd="sng">
            <a:solidFill>
              <a:srgbClr val="5B5B5B"/>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Roboto Condensed"/>
                <a:ea typeface="Roboto Condensed"/>
                <a:cs typeface="Roboto Condensed"/>
                <a:sym typeface="Roboto Condensed"/>
              </a:rPr>
              <a:t>Iteration &lt;Max?</a:t>
            </a:r>
            <a:endParaRPr/>
          </a:p>
        </p:txBody>
      </p:sp>
      <p:cxnSp>
        <p:nvCxnSpPr>
          <p:cNvPr id="2205" name="Google Shape;2205;p107"/>
          <p:cNvCxnSpPr>
            <a:stCxn id="2202" idx="2"/>
            <a:endCxn id="2204" idx="0"/>
          </p:cNvCxnSpPr>
          <p:nvPr/>
        </p:nvCxnSpPr>
        <p:spPr>
          <a:xfrm>
            <a:off x="6981675" y="2239673"/>
            <a:ext cx="0" cy="184500"/>
          </a:xfrm>
          <a:prstGeom prst="straightConnector1">
            <a:avLst/>
          </a:prstGeom>
          <a:noFill/>
          <a:ln w="9525" cap="flat" cmpd="sng">
            <a:solidFill>
              <a:srgbClr val="D3D3D3"/>
            </a:solidFill>
            <a:prstDash val="solid"/>
            <a:round/>
            <a:headEnd type="none" w="sm" len="sm"/>
            <a:tailEnd type="triangle" w="med" len="med"/>
          </a:ln>
        </p:spPr>
      </p:cxnSp>
      <p:sp>
        <p:nvSpPr>
          <p:cNvPr id="2206" name="Google Shape;2206;p107"/>
          <p:cNvSpPr/>
          <p:nvPr/>
        </p:nvSpPr>
        <p:spPr>
          <a:xfrm>
            <a:off x="5823398" y="3117759"/>
            <a:ext cx="738300" cy="219900"/>
          </a:xfrm>
          <a:prstGeom prst="rect">
            <a:avLst/>
          </a:prstGeom>
          <a:solidFill>
            <a:srgbClr val="0033A0"/>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FFFFFF"/>
                </a:solidFill>
                <a:latin typeface="Roboto Condensed"/>
                <a:ea typeface="Roboto Condensed"/>
                <a:cs typeface="Roboto Condensed"/>
                <a:sym typeface="Roboto Condensed"/>
              </a:rPr>
              <a:t>Agent 1</a:t>
            </a:r>
            <a:endParaRPr sz="1200" b="0" i="0" u="none" strike="noStrike" cap="none">
              <a:solidFill>
                <a:srgbClr val="000000"/>
              </a:solidFill>
              <a:latin typeface="Roboto Condensed"/>
              <a:ea typeface="Roboto Condensed"/>
              <a:cs typeface="Roboto Condensed"/>
              <a:sym typeface="Roboto Condensed"/>
            </a:endParaRPr>
          </a:p>
        </p:txBody>
      </p:sp>
      <p:sp>
        <p:nvSpPr>
          <p:cNvPr id="2207" name="Google Shape;2207;p107"/>
          <p:cNvSpPr/>
          <p:nvPr/>
        </p:nvSpPr>
        <p:spPr>
          <a:xfrm>
            <a:off x="5832075" y="3638649"/>
            <a:ext cx="738300" cy="219900"/>
          </a:xfrm>
          <a:prstGeom prst="rect">
            <a:avLst/>
          </a:prstGeom>
          <a:solidFill>
            <a:srgbClr val="0033A0"/>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FFFFFF"/>
                </a:solidFill>
                <a:latin typeface="Roboto Condensed"/>
                <a:ea typeface="Roboto Condensed"/>
                <a:cs typeface="Roboto Condensed"/>
                <a:sym typeface="Roboto Condensed"/>
              </a:rPr>
              <a:t>Agent 2</a:t>
            </a:r>
            <a:endParaRPr sz="1200" b="0" i="0" u="none" strike="noStrike" cap="none">
              <a:solidFill>
                <a:srgbClr val="000000"/>
              </a:solidFill>
              <a:latin typeface="Roboto Condensed"/>
              <a:ea typeface="Roboto Condensed"/>
              <a:cs typeface="Roboto Condensed"/>
              <a:sym typeface="Roboto Condensed"/>
            </a:endParaRPr>
          </a:p>
        </p:txBody>
      </p:sp>
      <p:sp>
        <p:nvSpPr>
          <p:cNvPr id="2208" name="Google Shape;2208;p107"/>
          <p:cNvSpPr/>
          <p:nvPr/>
        </p:nvSpPr>
        <p:spPr>
          <a:xfrm>
            <a:off x="5862362" y="4112396"/>
            <a:ext cx="691200" cy="417300"/>
          </a:xfrm>
          <a:prstGeom prst="diamond">
            <a:avLst/>
          </a:prstGeom>
          <a:solidFill>
            <a:srgbClr val="EBF1F7"/>
          </a:solidFill>
          <a:ln w="9525" cap="flat" cmpd="sng">
            <a:solidFill>
              <a:srgbClr val="5B5B5B"/>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Roboto Condensed"/>
                <a:ea typeface="Roboto Condensed"/>
                <a:cs typeface="Roboto Condensed"/>
                <a:sym typeface="Roboto Condensed"/>
              </a:rPr>
              <a:t>Iterate?</a:t>
            </a:r>
            <a:endParaRPr sz="2000" b="0" i="0" u="none" strike="noStrike" cap="none">
              <a:solidFill>
                <a:srgbClr val="000000"/>
              </a:solidFill>
              <a:latin typeface="Roboto Condensed"/>
              <a:ea typeface="Roboto Condensed"/>
              <a:cs typeface="Roboto Condensed"/>
              <a:sym typeface="Roboto Condensed"/>
            </a:endParaRPr>
          </a:p>
        </p:txBody>
      </p:sp>
      <p:cxnSp>
        <p:nvCxnSpPr>
          <p:cNvPr id="2209" name="Google Shape;2209;p107"/>
          <p:cNvCxnSpPr>
            <a:stCxn id="2207" idx="2"/>
            <a:endCxn id="2208" idx="0"/>
          </p:cNvCxnSpPr>
          <p:nvPr/>
        </p:nvCxnSpPr>
        <p:spPr>
          <a:xfrm>
            <a:off x="6201225" y="3858549"/>
            <a:ext cx="6600" cy="253800"/>
          </a:xfrm>
          <a:prstGeom prst="straightConnector1">
            <a:avLst/>
          </a:prstGeom>
          <a:noFill/>
          <a:ln w="9525" cap="flat" cmpd="sng">
            <a:solidFill>
              <a:srgbClr val="D3D3D3"/>
            </a:solidFill>
            <a:prstDash val="solid"/>
            <a:round/>
            <a:headEnd type="none" w="sm" len="sm"/>
            <a:tailEnd type="triangle" w="med" len="med"/>
          </a:ln>
        </p:spPr>
      </p:cxnSp>
      <p:cxnSp>
        <p:nvCxnSpPr>
          <p:cNvPr id="2210" name="Google Shape;2210;p107"/>
          <p:cNvCxnSpPr>
            <a:stCxn id="2204" idx="1"/>
            <a:endCxn id="2206" idx="0"/>
          </p:cNvCxnSpPr>
          <p:nvPr/>
        </p:nvCxnSpPr>
        <p:spPr>
          <a:xfrm flipH="1">
            <a:off x="6192650" y="2632892"/>
            <a:ext cx="443400" cy="484800"/>
          </a:xfrm>
          <a:prstGeom prst="bentConnector2">
            <a:avLst/>
          </a:prstGeom>
          <a:noFill/>
          <a:ln w="9525" cap="flat" cmpd="sng">
            <a:solidFill>
              <a:srgbClr val="D3D3D3"/>
            </a:solidFill>
            <a:prstDash val="solid"/>
            <a:round/>
            <a:headEnd type="none" w="sm" len="sm"/>
            <a:tailEnd type="triangle" w="med" len="med"/>
          </a:ln>
        </p:spPr>
      </p:cxnSp>
      <p:cxnSp>
        <p:nvCxnSpPr>
          <p:cNvPr id="2211" name="Google Shape;2211;p107"/>
          <p:cNvCxnSpPr>
            <a:stCxn id="2206" idx="2"/>
            <a:endCxn id="2207" idx="0"/>
          </p:cNvCxnSpPr>
          <p:nvPr/>
        </p:nvCxnSpPr>
        <p:spPr>
          <a:xfrm>
            <a:off x="6192548" y="3337659"/>
            <a:ext cx="8700" cy="300900"/>
          </a:xfrm>
          <a:prstGeom prst="straightConnector1">
            <a:avLst/>
          </a:prstGeom>
          <a:noFill/>
          <a:ln w="9525" cap="flat" cmpd="sng">
            <a:solidFill>
              <a:srgbClr val="D3D3D3"/>
            </a:solidFill>
            <a:prstDash val="solid"/>
            <a:round/>
            <a:headEnd type="none" w="sm" len="sm"/>
            <a:tailEnd type="triangle" w="med" len="med"/>
          </a:ln>
        </p:spPr>
      </p:cxnSp>
      <p:sp>
        <p:nvSpPr>
          <p:cNvPr id="2212" name="Google Shape;2212;p107"/>
          <p:cNvSpPr/>
          <p:nvPr/>
        </p:nvSpPr>
        <p:spPr>
          <a:xfrm>
            <a:off x="7495173" y="3960860"/>
            <a:ext cx="738300" cy="219900"/>
          </a:xfrm>
          <a:prstGeom prst="rect">
            <a:avLst/>
          </a:prstGeom>
          <a:solidFill>
            <a:srgbClr val="0033A0"/>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FFFFFF"/>
                </a:solidFill>
                <a:latin typeface="Roboto Condensed"/>
                <a:ea typeface="Roboto Condensed"/>
                <a:cs typeface="Roboto Condensed"/>
                <a:sym typeface="Roboto Condensed"/>
              </a:rPr>
              <a:t>Exit</a:t>
            </a:r>
            <a:endParaRPr sz="1200" b="0" i="0" u="none" strike="noStrike" cap="none">
              <a:solidFill>
                <a:srgbClr val="000000"/>
              </a:solidFill>
              <a:latin typeface="Roboto Condensed"/>
              <a:ea typeface="Roboto Condensed"/>
              <a:cs typeface="Roboto Condensed"/>
              <a:sym typeface="Roboto Condensed"/>
            </a:endParaRPr>
          </a:p>
        </p:txBody>
      </p:sp>
      <p:sp>
        <p:nvSpPr>
          <p:cNvPr id="2213" name="Google Shape;2213;p107"/>
          <p:cNvSpPr/>
          <p:nvPr/>
        </p:nvSpPr>
        <p:spPr>
          <a:xfrm>
            <a:off x="7495173" y="4357025"/>
            <a:ext cx="738300" cy="219900"/>
          </a:xfrm>
          <a:prstGeom prst="rect">
            <a:avLst/>
          </a:prstGeom>
          <a:solidFill>
            <a:srgbClr val="DEEBF7"/>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Roboto Condensed"/>
                <a:ea typeface="Roboto Condensed"/>
                <a:cs typeface="Roboto Condensed"/>
                <a:sym typeface="Roboto Condensed"/>
              </a:rPr>
              <a:t>Response</a:t>
            </a:r>
            <a:endParaRPr sz="1200" b="0" i="0" u="none" strike="noStrike" cap="none">
              <a:solidFill>
                <a:srgbClr val="000000"/>
              </a:solidFill>
              <a:latin typeface="Roboto Condensed"/>
              <a:ea typeface="Roboto Condensed"/>
              <a:cs typeface="Roboto Condensed"/>
              <a:sym typeface="Roboto Condensed"/>
            </a:endParaRPr>
          </a:p>
        </p:txBody>
      </p:sp>
      <p:cxnSp>
        <p:nvCxnSpPr>
          <p:cNvPr id="2214" name="Google Shape;2214;p107"/>
          <p:cNvCxnSpPr>
            <a:stCxn id="2212" idx="2"/>
            <a:endCxn id="2213" idx="0"/>
          </p:cNvCxnSpPr>
          <p:nvPr/>
        </p:nvCxnSpPr>
        <p:spPr>
          <a:xfrm>
            <a:off x="7864323" y="4180760"/>
            <a:ext cx="0" cy="176400"/>
          </a:xfrm>
          <a:prstGeom prst="straightConnector1">
            <a:avLst/>
          </a:prstGeom>
          <a:noFill/>
          <a:ln w="9525" cap="flat" cmpd="sng">
            <a:solidFill>
              <a:srgbClr val="D3D3D3"/>
            </a:solidFill>
            <a:prstDash val="solid"/>
            <a:round/>
            <a:headEnd type="none" w="sm" len="sm"/>
            <a:tailEnd type="triangle" w="med" len="med"/>
          </a:ln>
        </p:spPr>
      </p:cxnSp>
      <p:cxnSp>
        <p:nvCxnSpPr>
          <p:cNvPr id="2215" name="Google Shape;2215;p107"/>
          <p:cNvCxnSpPr>
            <a:stCxn id="2204" idx="3"/>
            <a:endCxn id="2212" idx="0"/>
          </p:cNvCxnSpPr>
          <p:nvPr/>
        </p:nvCxnSpPr>
        <p:spPr>
          <a:xfrm>
            <a:off x="7327250" y="2632892"/>
            <a:ext cx="537000" cy="1328100"/>
          </a:xfrm>
          <a:prstGeom prst="bentConnector2">
            <a:avLst/>
          </a:prstGeom>
          <a:noFill/>
          <a:ln w="9525" cap="flat" cmpd="sng">
            <a:solidFill>
              <a:srgbClr val="D3D3D3"/>
            </a:solidFill>
            <a:prstDash val="solid"/>
            <a:round/>
            <a:headEnd type="none" w="sm" len="sm"/>
            <a:tailEnd type="triangle" w="med" len="med"/>
          </a:ln>
        </p:spPr>
      </p:cxnSp>
      <p:sp>
        <p:nvSpPr>
          <p:cNvPr id="2216" name="Google Shape;2216;p107"/>
          <p:cNvSpPr/>
          <p:nvPr/>
        </p:nvSpPr>
        <p:spPr>
          <a:xfrm>
            <a:off x="6207913" y="2424173"/>
            <a:ext cx="412800" cy="219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Roboto Condensed"/>
                <a:ea typeface="Roboto Condensed"/>
                <a:cs typeface="Roboto Condensed"/>
                <a:sym typeface="Roboto Condensed"/>
              </a:rPr>
              <a:t>Yes</a:t>
            </a:r>
            <a:endParaRPr sz="1200" b="0" i="0" u="none" strike="noStrike" cap="none">
              <a:solidFill>
                <a:srgbClr val="000000"/>
              </a:solidFill>
              <a:latin typeface="Roboto Condensed"/>
              <a:ea typeface="Roboto Condensed"/>
              <a:cs typeface="Roboto Condensed"/>
              <a:sym typeface="Roboto Condensed"/>
            </a:endParaRPr>
          </a:p>
        </p:txBody>
      </p:sp>
      <p:sp>
        <p:nvSpPr>
          <p:cNvPr id="2217" name="Google Shape;2217;p107"/>
          <p:cNvSpPr/>
          <p:nvPr/>
        </p:nvSpPr>
        <p:spPr>
          <a:xfrm>
            <a:off x="7521277" y="2434697"/>
            <a:ext cx="351600" cy="219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Roboto Condensed"/>
                <a:ea typeface="Roboto Condensed"/>
                <a:cs typeface="Roboto Condensed"/>
                <a:sym typeface="Roboto Condensed"/>
              </a:rPr>
              <a:t>No</a:t>
            </a:r>
            <a:endParaRPr sz="1200" b="0" i="0" u="none" strike="noStrike" cap="none">
              <a:solidFill>
                <a:srgbClr val="000000"/>
              </a:solidFill>
              <a:latin typeface="Roboto Condensed"/>
              <a:ea typeface="Roboto Condensed"/>
              <a:cs typeface="Roboto Condensed"/>
              <a:sym typeface="Roboto Condensed"/>
            </a:endParaRPr>
          </a:p>
        </p:txBody>
      </p:sp>
      <p:sp>
        <p:nvSpPr>
          <p:cNvPr id="2218" name="Google Shape;2218;p107"/>
          <p:cNvSpPr/>
          <p:nvPr/>
        </p:nvSpPr>
        <p:spPr>
          <a:xfrm>
            <a:off x="5569124" y="4298333"/>
            <a:ext cx="412800" cy="219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Roboto Condensed"/>
                <a:ea typeface="Roboto Condensed"/>
                <a:cs typeface="Roboto Condensed"/>
                <a:sym typeface="Roboto Condensed"/>
              </a:rPr>
              <a:t>Yes</a:t>
            </a:r>
            <a:endParaRPr sz="1200" b="0" i="0" u="none" strike="noStrike" cap="none">
              <a:solidFill>
                <a:srgbClr val="000000"/>
              </a:solidFill>
              <a:latin typeface="Roboto Condensed"/>
              <a:ea typeface="Roboto Condensed"/>
              <a:cs typeface="Roboto Condensed"/>
              <a:sym typeface="Roboto Condensed"/>
            </a:endParaRPr>
          </a:p>
        </p:txBody>
      </p:sp>
      <p:sp>
        <p:nvSpPr>
          <p:cNvPr id="2219" name="Google Shape;2219;p107"/>
          <p:cNvSpPr/>
          <p:nvPr/>
        </p:nvSpPr>
        <p:spPr>
          <a:xfrm>
            <a:off x="7106513" y="3862305"/>
            <a:ext cx="351600" cy="219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Roboto Condensed"/>
                <a:ea typeface="Roboto Condensed"/>
                <a:cs typeface="Roboto Condensed"/>
                <a:sym typeface="Roboto Condensed"/>
              </a:rPr>
              <a:t>No</a:t>
            </a:r>
            <a:endParaRPr sz="1200" b="0" i="0" u="none" strike="noStrike" cap="none">
              <a:solidFill>
                <a:srgbClr val="000000"/>
              </a:solidFill>
              <a:latin typeface="Roboto Condensed"/>
              <a:ea typeface="Roboto Condensed"/>
              <a:cs typeface="Roboto Condensed"/>
              <a:sym typeface="Roboto Condensed"/>
            </a:endParaRPr>
          </a:p>
        </p:txBody>
      </p:sp>
      <p:cxnSp>
        <p:nvCxnSpPr>
          <p:cNvPr id="2220" name="Google Shape;2220;p107"/>
          <p:cNvCxnSpPr>
            <a:stCxn id="2208" idx="1"/>
            <a:endCxn id="2202" idx="1"/>
          </p:cNvCxnSpPr>
          <p:nvPr/>
        </p:nvCxnSpPr>
        <p:spPr>
          <a:xfrm rot="10800000" flipH="1">
            <a:off x="5862362" y="2129846"/>
            <a:ext cx="750300" cy="2191200"/>
          </a:xfrm>
          <a:prstGeom prst="bentConnector3">
            <a:avLst>
              <a:gd name="adj1" fmla="val -30468"/>
            </a:avLst>
          </a:prstGeom>
          <a:noFill/>
          <a:ln w="9525" cap="flat" cmpd="sng">
            <a:solidFill>
              <a:srgbClr val="D3D3D3"/>
            </a:solidFill>
            <a:prstDash val="solid"/>
            <a:round/>
            <a:headEnd type="none" w="sm" len="sm"/>
            <a:tailEnd type="triangle" w="med" len="med"/>
          </a:ln>
        </p:spPr>
      </p:cxnSp>
      <p:cxnSp>
        <p:nvCxnSpPr>
          <p:cNvPr id="2221" name="Google Shape;2221;p107"/>
          <p:cNvCxnSpPr>
            <a:stCxn id="2208" idx="3"/>
            <a:endCxn id="2212" idx="1"/>
          </p:cNvCxnSpPr>
          <p:nvPr/>
        </p:nvCxnSpPr>
        <p:spPr>
          <a:xfrm rot="10800000" flipH="1">
            <a:off x="6553562" y="4070846"/>
            <a:ext cx="941700" cy="250200"/>
          </a:xfrm>
          <a:prstGeom prst="bentConnector3">
            <a:avLst>
              <a:gd name="adj1" fmla="val 50000"/>
            </a:avLst>
          </a:prstGeom>
          <a:noFill/>
          <a:ln w="9525" cap="flat" cmpd="sng">
            <a:solidFill>
              <a:srgbClr val="D3D3D3"/>
            </a:solidFill>
            <a:prstDash val="solid"/>
            <a:round/>
            <a:headEnd type="none" w="sm" len="sm"/>
            <a:tailEnd type="triangle" w="med" len="med"/>
          </a:ln>
        </p:spPr>
      </p:cxnSp>
      <p:sp>
        <p:nvSpPr>
          <p:cNvPr id="2222" name="Google Shape;2222;p107"/>
          <p:cNvSpPr/>
          <p:nvPr/>
        </p:nvSpPr>
        <p:spPr>
          <a:xfrm>
            <a:off x="5924624" y="5197936"/>
            <a:ext cx="1953300" cy="667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050" b="0" i="0" u="none" strike="noStrike" cap="none">
                <a:solidFill>
                  <a:srgbClr val="000000"/>
                </a:solidFill>
                <a:latin typeface="Roboto Condensed"/>
                <a:ea typeface="Roboto Condensed"/>
                <a:cs typeface="Roboto Condensed"/>
                <a:sym typeface="Roboto Condensed"/>
              </a:rPr>
              <a:t>Executes sub-agents repeatedly in a loop until termination condition is met </a:t>
            </a:r>
            <a:endParaRPr/>
          </a:p>
          <a:p>
            <a:pPr marL="0" marR="0" lvl="0" indent="0" algn="ctr" rtl="0">
              <a:lnSpc>
                <a:spcPct val="100000"/>
              </a:lnSpc>
              <a:spcBef>
                <a:spcPts val="0"/>
              </a:spcBef>
              <a:spcAft>
                <a:spcPts val="0"/>
              </a:spcAft>
              <a:buNone/>
            </a:pPr>
            <a:r>
              <a:rPr lang="en-US" sz="1050" b="0" i="0" u="none" strike="noStrike" cap="none">
                <a:solidFill>
                  <a:srgbClr val="000000"/>
                </a:solidFill>
                <a:latin typeface="Roboto Condensed"/>
                <a:ea typeface="Roboto Condensed"/>
                <a:cs typeface="Roboto Condensed"/>
                <a:sym typeface="Roboto Condensed"/>
              </a:rPr>
              <a:t>(escalation or max iterations)</a:t>
            </a:r>
            <a:endParaRPr/>
          </a:p>
        </p:txBody>
      </p:sp>
      <p:sp>
        <p:nvSpPr>
          <p:cNvPr id="2223" name="Google Shape;2223;p107"/>
          <p:cNvSpPr/>
          <p:nvPr/>
        </p:nvSpPr>
        <p:spPr>
          <a:xfrm>
            <a:off x="9666133" y="1571016"/>
            <a:ext cx="837600" cy="258000"/>
          </a:xfrm>
          <a:prstGeom prst="rect">
            <a:avLst/>
          </a:prstGeom>
          <a:solidFill>
            <a:srgbClr val="DEEBF7"/>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Roboto Condensed"/>
                <a:ea typeface="Roboto Condensed"/>
                <a:cs typeface="Roboto Condensed"/>
                <a:sym typeface="Roboto Condensed"/>
              </a:rPr>
              <a:t>User Input</a:t>
            </a:r>
            <a:endParaRPr sz="1200" b="0" i="0" u="none" strike="noStrike" cap="none">
              <a:solidFill>
                <a:srgbClr val="000000"/>
              </a:solidFill>
              <a:latin typeface="Roboto Condensed"/>
              <a:ea typeface="Roboto Condensed"/>
              <a:cs typeface="Roboto Condensed"/>
              <a:sym typeface="Roboto Condensed"/>
            </a:endParaRPr>
          </a:p>
        </p:txBody>
      </p:sp>
      <p:sp>
        <p:nvSpPr>
          <p:cNvPr id="2224" name="Google Shape;2224;p107"/>
          <p:cNvSpPr/>
          <p:nvPr/>
        </p:nvSpPr>
        <p:spPr>
          <a:xfrm>
            <a:off x="9586332" y="2072483"/>
            <a:ext cx="997200" cy="274200"/>
          </a:xfrm>
          <a:prstGeom prst="rect">
            <a:avLst/>
          </a:prstGeom>
          <a:solidFill>
            <a:srgbClr val="0033A0"/>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FFFFFF"/>
                </a:solidFill>
                <a:latin typeface="Roboto Condensed"/>
                <a:ea typeface="Roboto Condensed"/>
                <a:cs typeface="Roboto Condensed"/>
                <a:sym typeface="Roboto Condensed"/>
              </a:rPr>
              <a:t>Sequential Agent</a:t>
            </a:r>
            <a:endParaRPr sz="1200" b="0" i="0" u="none" strike="noStrike" cap="none">
              <a:solidFill>
                <a:srgbClr val="000000"/>
              </a:solidFill>
              <a:latin typeface="Roboto Condensed"/>
              <a:ea typeface="Roboto Condensed"/>
              <a:cs typeface="Roboto Condensed"/>
              <a:sym typeface="Roboto Condensed"/>
            </a:endParaRPr>
          </a:p>
        </p:txBody>
      </p:sp>
      <p:sp>
        <p:nvSpPr>
          <p:cNvPr id="2225" name="Google Shape;2225;p107"/>
          <p:cNvSpPr/>
          <p:nvPr/>
        </p:nvSpPr>
        <p:spPr>
          <a:xfrm>
            <a:off x="8765735" y="2937102"/>
            <a:ext cx="997200" cy="274200"/>
          </a:xfrm>
          <a:prstGeom prst="rect">
            <a:avLst/>
          </a:prstGeom>
          <a:solidFill>
            <a:srgbClr val="0033A0"/>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FFFFFF"/>
                </a:solidFill>
                <a:latin typeface="Roboto Condensed"/>
                <a:ea typeface="Roboto Condensed"/>
                <a:cs typeface="Roboto Condensed"/>
                <a:sym typeface="Roboto Condensed"/>
              </a:rPr>
              <a:t>Parallel Agent</a:t>
            </a:r>
            <a:endParaRPr sz="1200" b="0" i="0" u="none" strike="noStrike" cap="none">
              <a:solidFill>
                <a:srgbClr val="000000"/>
              </a:solidFill>
              <a:latin typeface="Roboto Condensed"/>
              <a:ea typeface="Roboto Condensed"/>
              <a:cs typeface="Roboto Condensed"/>
              <a:sym typeface="Roboto Condensed"/>
            </a:endParaRPr>
          </a:p>
        </p:txBody>
      </p:sp>
      <p:sp>
        <p:nvSpPr>
          <p:cNvPr id="2226" name="Google Shape;2226;p107"/>
          <p:cNvSpPr/>
          <p:nvPr/>
        </p:nvSpPr>
        <p:spPr>
          <a:xfrm>
            <a:off x="10434963" y="2923635"/>
            <a:ext cx="997200" cy="274200"/>
          </a:xfrm>
          <a:prstGeom prst="rect">
            <a:avLst/>
          </a:prstGeom>
          <a:solidFill>
            <a:srgbClr val="0033A0"/>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FFFFFF"/>
                </a:solidFill>
                <a:latin typeface="Roboto Condensed"/>
                <a:ea typeface="Roboto Condensed"/>
                <a:cs typeface="Roboto Condensed"/>
                <a:sym typeface="Roboto Condensed"/>
              </a:rPr>
              <a:t>Loop Agent</a:t>
            </a:r>
            <a:endParaRPr sz="1200" b="0" i="0" u="none" strike="noStrike" cap="none">
              <a:solidFill>
                <a:srgbClr val="000000"/>
              </a:solidFill>
              <a:latin typeface="Roboto Condensed"/>
              <a:ea typeface="Roboto Condensed"/>
              <a:cs typeface="Roboto Condensed"/>
              <a:sym typeface="Roboto Condensed"/>
            </a:endParaRPr>
          </a:p>
        </p:txBody>
      </p:sp>
      <p:sp>
        <p:nvSpPr>
          <p:cNvPr id="2227" name="Google Shape;2227;p107"/>
          <p:cNvSpPr/>
          <p:nvPr/>
        </p:nvSpPr>
        <p:spPr>
          <a:xfrm>
            <a:off x="8848910" y="3554127"/>
            <a:ext cx="837600" cy="258000"/>
          </a:xfrm>
          <a:prstGeom prst="rect">
            <a:avLst/>
          </a:prstGeom>
          <a:solidFill>
            <a:srgbClr val="DEEBF7"/>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Roboto Condensed"/>
                <a:ea typeface="Roboto Condensed"/>
                <a:cs typeface="Roboto Condensed"/>
                <a:sym typeface="Roboto Condensed"/>
              </a:rPr>
              <a:t>Response</a:t>
            </a:r>
            <a:endParaRPr sz="1200" b="0" i="0" u="none" strike="noStrike" cap="none">
              <a:solidFill>
                <a:srgbClr val="000000"/>
              </a:solidFill>
              <a:latin typeface="Roboto Condensed"/>
              <a:ea typeface="Roboto Condensed"/>
              <a:cs typeface="Roboto Condensed"/>
              <a:sym typeface="Roboto Condensed"/>
            </a:endParaRPr>
          </a:p>
        </p:txBody>
      </p:sp>
      <p:sp>
        <p:nvSpPr>
          <p:cNvPr id="2228" name="Google Shape;2228;p107"/>
          <p:cNvSpPr/>
          <p:nvPr/>
        </p:nvSpPr>
        <p:spPr>
          <a:xfrm>
            <a:off x="10514763" y="3531034"/>
            <a:ext cx="837600" cy="258000"/>
          </a:xfrm>
          <a:prstGeom prst="rect">
            <a:avLst/>
          </a:prstGeom>
          <a:solidFill>
            <a:srgbClr val="DEEBF7"/>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Roboto Condensed"/>
                <a:ea typeface="Roboto Condensed"/>
                <a:cs typeface="Roboto Condensed"/>
                <a:sym typeface="Roboto Condensed"/>
              </a:rPr>
              <a:t>Response</a:t>
            </a:r>
            <a:endParaRPr sz="1200" b="0" i="0" u="none" strike="noStrike" cap="none">
              <a:solidFill>
                <a:srgbClr val="000000"/>
              </a:solidFill>
              <a:latin typeface="Roboto Condensed"/>
              <a:ea typeface="Roboto Condensed"/>
              <a:cs typeface="Roboto Condensed"/>
              <a:sym typeface="Roboto Condensed"/>
            </a:endParaRPr>
          </a:p>
        </p:txBody>
      </p:sp>
      <p:sp>
        <p:nvSpPr>
          <p:cNvPr id="2229" name="Google Shape;2229;p107"/>
          <p:cNvSpPr/>
          <p:nvPr/>
        </p:nvSpPr>
        <p:spPr>
          <a:xfrm>
            <a:off x="9524980" y="4191136"/>
            <a:ext cx="1058700" cy="274200"/>
          </a:xfrm>
          <a:prstGeom prst="rect">
            <a:avLst/>
          </a:prstGeom>
          <a:solidFill>
            <a:srgbClr val="DEEBF7"/>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Roboto Condensed"/>
                <a:ea typeface="Roboto Condensed"/>
                <a:cs typeface="Roboto Condensed"/>
                <a:sym typeface="Roboto Condensed"/>
              </a:rPr>
              <a:t>Final Summarization</a:t>
            </a:r>
            <a:endParaRPr sz="1200" b="0" i="0" u="none" strike="noStrike" cap="none">
              <a:solidFill>
                <a:srgbClr val="000000"/>
              </a:solidFill>
              <a:latin typeface="Roboto Condensed"/>
              <a:ea typeface="Roboto Condensed"/>
              <a:cs typeface="Roboto Condensed"/>
              <a:sym typeface="Roboto Condensed"/>
            </a:endParaRPr>
          </a:p>
        </p:txBody>
      </p:sp>
      <p:sp>
        <p:nvSpPr>
          <p:cNvPr id="2230" name="Google Shape;2230;p107"/>
          <p:cNvSpPr/>
          <p:nvPr/>
        </p:nvSpPr>
        <p:spPr>
          <a:xfrm>
            <a:off x="9524832" y="4782336"/>
            <a:ext cx="1058700" cy="274200"/>
          </a:xfrm>
          <a:prstGeom prst="rect">
            <a:avLst/>
          </a:prstGeom>
          <a:solidFill>
            <a:srgbClr val="DEEBF7"/>
          </a:solidFill>
          <a:ln w="9525" cap="flat" cmpd="sng">
            <a:solidFill>
              <a:srgbClr val="5B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Roboto Condensed"/>
                <a:ea typeface="Roboto Condensed"/>
                <a:cs typeface="Roboto Condensed"/>
                <a:sym typeface="Roboto Condensed"/>
              </a:rPr>
              <a:t>Final response</a:t>
            </a:r>
            <a:endParaRPr sz="1200" b="0" i="0" u="none" strike="noStrike" cap="none">
              <a:solidFill>
                <a:srgbClr val="000000"/>
              </a:solidFill>
              <a:latin typeface="Roboto Condensed"/>
              <a:ea typeface="Roboto Condensed"/>
              <a:cs typeface="Roboto Condensed"/>
              <a:sym typeface="Roboto Condensed"/>
            </a:endParaRPr>
          </a:p>
        </p:txBody>
      </p:sp>
      <p:cxnSp>
        <p:nvCxnSpPr>
          <p:cNvPr id="2231" name="Google Shape;2231;p107"/>
          <p:cNvCxnSpPr>
            <a:stCxn id="2224" idx="2"/>
            <a:endCxn id="2225" idx="0"/>
          </p:cNvCxnSpPr>
          <p:nvPr/>
        </p:nvCxnSpPr>
        <p:spPr>
          <a:xfrm rot="5400000">
            <a:off x="9379482" y="2231633"/>
            <a:ext cx="590400" cy="820500"/>
          </a:xfrm>
          <a:prstGeom prst="bentConnector3">
            <a:avLst>
              <a:gd name="adj1" fmla="val 50002"/>
            </a:avLst>
          </a:prstGeom>
          <a:noFill/>
          <a:ln w="9525" cap="flat" cmpd="sng">
            <a:solidFill>
              <a:srgbClr val="D3D3D3"/>
            </a:solidFill>
            <a:prstDash val="solid"/>
            <a:round/>
            <a:headEnd type="none" w="sm" len="sm"/>
            <a:tailEnd type="triangle" w="med" len="med"/>
          </a:ln>
        </p:spPr>
      </p:cxnSp>
      <p:cxnSp>
        <p:nvCxnSpPr>
          <p:cNvPr id="2232" name="Google Shape;2232;p107"/>
          <p:cNvCxnSpPr>
            <a:stCxn id="2229" idx="2"/>
            <a:endCxn id="2230" idx="0"/>
          </p:cNvCxnSpPr>
          <p:nvPr/>
        </p:nvCxnSpPr>
        <p:spPr>
          <a:xfrm>
            <a:off x="10054330" y="4465336"/>
            <a:ext cx="0" cy="317100"/>
          </a:xfrm>
          <a:prstGeom prst="straightConnector1">
            <a:avLst/>
          </a:prstGeom>
          <a:noFill/>
          <a:ln w="9525" cap="flat" cmpd="sng">
            <a:solidFill>
              <a:srgbClr val="D3D3D3"/>
            </a:solidFill>
            <a:prstDash val="solid"/>
            <a:round/>
            <a:headEnd type="none" w="sm" len="sm"/>
            <a:tailEnd type="triangle" w="med" len="med"/>
          </a:ln>
        </p:spPr>
      </p:cxnSp>
      <p:cxnSp>
        <p:nvCxnSpPr>
          <p:cNvPr id="2233" name="Google Shape;2233;p107"/>
          <p:cNvCxnSpPr>
            <a:stCxn id="2224" idx="2"/>
            <a:endCxn id="2226" idx="0"/>
          </p:cNvCxnSpPr>
          <p:nvPr/>
        </p:nvCxnSpPr>
        <p:spPr>
          <a:xfrm rot="-5400000" flipH="1">
            <a:off x="10220832" y="2210783"/>
            <a:ext cx="576900" cy="848700"/>
          </a:xfrm>
          <a:prstGeom prst="bentConnector3">
            <a:avLst>
              <a:gd name="adj1" fmla="val 50000"/>
            </a:avLst>
          </a:prstGeom>
          <a:noFill/>
          <a:ln w="9525" cap="flat" cmpd="sng">
            <a:solidFill>
              <a:srgbClr val="D3D3D3"/>
            </a:solidFill>
            <a:prstDash val="solid"/>
            <a:round/>
            <a:headEnd type="none" w="sm" len="sm"/>
            <a:tailEnd type="triangle" w="med" len="med"/>
          </a:ln>
        </p:spPr>
      </p:cxnSp>
      <p:cxnSp>
        <p:nvCxnSpPr>
          <p:cNvPr id="2234" name="Google Shape;2234;p107"/>
          <p:cNvCxnSpPr>
            <a:stCxn id="2225" idx="2"/>
            <a:endCxn id="2227" idx="0"/>
          </p:cNvCxnSpPr>
          <p:nvPr/>
        </p:nvCxnSpPr>
        <p:spPr>
          <a:xfrm>
            <a:off x="9264335" y="3211302"/>
            <a:ext cx="3300" cy="342900"/>
          </a:xfrm>
          <a:prstGeom prst="straightConnector1">
            <a:avLst/>
          </a:prstGeom>
          <a:noFill/>
          <a:ln w="9525" cap="flat" cmpd="sng">
            <a:solidFill>
              <a:srgbClr val="D3D3D3"/>
            </a:solidFill>
            <a:prstDash val="solid"/>
            <a:round/>
            <a:headEnd type="none" w="sm" len="sm"/>
            <a:tailEnd type="triangle" w="med" len="med"/>
          </a:ln>
        </p:spPr>
      </p:cxnSp>
      <p:cxnSp>
        <p:nvCxnSpPr>
          <p:cNvPr id="2235" name="Google Shape;2235;p107"/>
          <p:cNvCxnSpPr>
            <a:stCxn id="2226" idx="2"/>
            <a:endCxn id="2228" idx="0"/>
          </p:cNvCxnSpPr>
          <p:nvPr/>
        </p:nvCxnSpPr>
        <p:spPr>
          <a:xfrm>
            <a:off x="10933563" y="3197835"/>
            <a:ext cx="0" cy="333300"/>
          </a:xfrm>
          <a:prstGeom prst="straightConnector1">
            <a:avLst/>
          </a:prstGeom>
          <a:noFill/>
          <a:ln w="9525" cap="flat" cmpd="sng">
            <a:solidFill>
              <a:srgbClr val="D3D3D3"/>
            </a:solidFill>
            <a:prstDash val="solid"/>
            <a:round/>
            <a:headEnd type="none" w="sm" len="sm"/>
            <a:tailEnd type="triangle" w="med" len="med"/>
          </a:ln>
        </p:spPr>
      </p:cxnSp>
      <p:cxnSp>
        <p:nvCxnSpPr>
          <p:cNvPr id="2236" name="Google Shape;2236;p107"/>
          <p:cNvCxnSpPr>
            <a:stCxn id="2227" idx="2"/>
            <a:endCxn id="2229" idx="0"/>
          </p:cNvCxnSpPr>
          <p:nvPr/>
        </p:nvCxnSpPr>
        <p:spPr>
          <a:xfrm rot="-5400000" flipH="1">
            <a:off x="9471560" y="3608277"/>
            <a:ext cx="378900" cy="786600"/>
          </a:xfrm>
          <a:prstGeom prst="bentConnector3">
            <a:avLst>
              <a:gd name="adj1" fmla="val 50000"/>
            </a:avLst>
          </a:prstGeom>
          <a:noFill/>
          <a:ln w="9525" cap="flat" cmpd="sng">
            <a:solidFill>
              <a:srgbClr val="D3D3D3"/>
            </a:solidFill>
            <a:prstDash val="solid"/>
            <a:round/>
            <a:headEnd type="none" w="sm" len="sm"/>
            <a:tailEnd type="triangle" w="med" len="med"/>
          </a:ln>
        </p:spPr>
      </p:cxnSp>
      <p:cxnSp>
        <p:nvCxnSpPr>
          <p:cNvPr id="2237" name="Google Shape;2237;p107"/>
          <p:cNvCxnSpPr>
            <a:stCxn id="2228" idx="2"/>
            <a:endCxn id="2229" idx="0"/>
          </p:cNvCxnSpPr>
          <p:nvPr/>
        </p:nvCxnSpPr>
        <p:spPr>
          <a:xfrm rot="5400000">
            <a:off x="10292913" y="3550384"/>
            <a:ext cx="402000" cy="879300"/>
          </a:xfrm>
          <a:prstGeom prst="bentConnector3">
            <a:avLst>
              <a:gd name="adj1" fmla="val 50000"/>
            </a:avLst>
          </a:prstGeom>
          <a:noFill/>
          <a:ln w="9525" cap="flat" cmpd="sng">
            <a:solidFill>
              <a:srgbClr val="D3D3D3"/>
            </a:solidFill>
            <a:prstDash val="solid"/>
            <a:round/>
            <a:headEnd type="none" w="sm" len="sm"/>
            <a:tailEnd type="triangle" w="med" len="med"/>
          </a:ln>
        </p:spPr>
      </p:cxnSp>
      <p:sp>
        <p:nvSpPr>
          <p:cNvPr id="2238" name="Google Shape;2238;p107"/>
          <p:cNvSpPr/>
          <p:nvPr/>
        </p:nvSpPr>
        <p:spPr>
          <a:xfrm>
            <a:off x="8773458" y="5197936"/>
            <a:ext cx="2651100" cy="82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050" b="0" i="0" u="none" strike="noStrike" cap="none">
                <a:solidFill>
                  <a:srgbClr val="000000"/>
                </a:solidFill>
                <a:latin typeface="Roboto Condensed"/>
                <a:ea typeface="Roboto Condensed"/>
                <a:cs typeface="Roboto Condensed"/>
                <a:sym typeface="Roboto Condensed"/>
              </a:rPr>
              <a:t>Combines multiple orchestration hierarchically to create sophisticated multi-stage workflows. Any pattern can contain other patterns as sub-agents, enabling complex logic</a:t>
            </a:r>
            <a:endParaRPr/>
          </a:p>
        </p:txBody>
      </p:sp>
      <p:sp>
        <p:nvSpPr>
          <p:cNvPr id="2239" name="Google Shape;2239;p107"/>
          <p:cNvSpPr/>
          <p:nvPr/>
        </p:nvSpPr>
        <p:spPr>
          <a:xfrm>
            <a:off x="465644" y="1112205"/>
            <a:ext cx="1750800" cy="4913700"/>
          </a:xfrm>
          <a:prstGeom prst="rect">
            <a:avLst/>
          </a:prstGeom>
          <a:noFill/>
          <a:ln w="19050" cap="flat" cmpd="sng">
            <a:solidFill>
              <a:srgbClr val="D8D8D8"/>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94"/>
              <a:buFont typeface="Arial"/>
              <a:buNone/>
            </a:pPr>
            <a:endParaRPr sz="893" b="0" i="0" u="none" strike="noStrike" cap="none">
              <a:solidFill>
                <a:srgbClr val="000000"/>
              </a:solidFill>
              <a:latin typeface="Arial"/>
              <a:ea typeface="Arial"/>
              <a:cs typeface="Arial"/>
              <a:sym typeface="Arial"/>
            </a:endParaRPr>
          </a:p>
        </p:txBody>
      </p:sp>
      <p:sp>
        <p:nvSpPr>
          <p:cNvPr id="2240" name="Google Shape;2240;p107"/>
          <p:cNvSpPr/>
          <p:nvPr/>
        </p:nvSpPr>
        <p:spPr>
          <a:xfrm>
            <a:off x="2320568" y="1112204"/>
            <a:ext cx="2929800" cy="4913700"/>
          </a:xfrm>
          <a:prstGeom prst="rect">
            <a:avLst/>
          </a:prstGeom>
          <a:noFill/>
          <a:ln w="19050" cap="flat" cmpd="sng">
            <a:solidFill>
              <a:srgbClr val="D8D8D8"/>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94"/>
              <a:buFont typeface="Arial"/>
              <a:buNone/>
            </a:pPr>
            <a:endParaRPr sz="893" b="0" i="0" u="none" strike="noStrike" cap="none">
              <a:solidFill>
                <a:srgbClr val="000000"/>
              </a:solidFill>
              <a:latin typeface="Arial"/>
              <a:ea typeface="Arial"/>
              <a:cs typeface="Arial"/>
              <a:sym typeface="Arial"/>
            </a:endParaRPr>
          </a:p>
        </p:txBody>
      </p:sp>
      <p:sp>
        <p:nvSpPr>
          <p:cNvPr id="2241" name="Google Shape;2241;p107"/>
          <p:cNvSpPr/>
          <p:nvPr/>
        </p:nvSpPr>
        <p:spPr>
          <a:xfrm>
            <a:off x="5354473" y="1112203"/>
            <a:ext cx="3093600" cy="4913700"/>
          </a:xfrm>
          <a:prstGeom prst="rect">
            <a:avLst/>
          </a:prstGeom>
          <a:noFill/>
          <a:ln w="19050" cap="flat" cmpd="sng">
            <a:solidFill>
              <a:srgbClr val="D8D8D8"/>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94"/>
              <a:buFont typeface="Arial"/>
              <a:buNone/>
            </a:pPr>
            <a:endParaRPr sz="893" b="0" i="0" u="none" strike="noStrike" cap="none">
              <a:solidFill>
                <a:srgbClr val="000000"/>
              </a:solidFill>
              <a:latin typeface="Arial"/>
              <a:ea typeface="Arial"/>
              <a:cs typeface="Arial"/>
              <a:sym typeface="Arial"/>
            </a:endParaRPr>
          </a:p>
        </p:txBody>
      </p:sp>
      <p:sp>
        <p:nvSpPr>
          <p:cNvPr id="2242" name="Google Shape;2242;p107"/>
          <p:cNvSpPr/>
          <p:nvPr/>
        </p:nvSpPr>
        <p:spPr>
          <a:xfrm>
            <a:off x="8552192" y="1111212"/>
            <a:ext cx="3093600" cy="4913700"/>
          </a:xfrm>
          <a:prstGeom prst="rect">
            <a:avLst/>
          </a:prstGeom>
          <a:noFill/>
          <a:ln w="19050" cap="flat" cmpd="sng">
            <a:solidFill>
              <a:srgbClr val="D8D8D8"/>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94"/>
              <a:buFont typeface="Arial"/>
              <a:buNone/>
            </a:pPr>
            <a:endParaRPr sz="893" b="0" i="0" u="none" strike="noStrike" cap="none">
              <a:solidFill>
                <a:srgbClr val="000000"/>
              </a:solidFill>
              <a:latin typeface="Arial"/>
              <a:ea typeface="Arial"/>
              <a:cs typeface="Arial"/>
              <a:sym typeface="Arial"/>
            </a:endParaRPr>
          </a:p>
        </p:txBody>
      </p:sp>
      <p:cxnSp>
        <p:nvCxnSpPr>
          <p:cNvPr id="2243" name="Google Shape;2243;p107"/>
          <p:cNvCxnSpPr/>
          <p:nvPr/>
        </p:nvCxnSpPr>
        <p:spPr>
          <a:xfrm>
            <a:off x="10103978" y="1829016"/>
            <a:ext cx="0" cy="243600"/>
          </a:xfrm>
          <a:prstGeom prst="straightConnector1">
            <a:avLst/>
          </a:prstGeom>
          <a:noFill/>
          <a:ln w="9525" cap="flat" cmpd="sng">
            <a:solidFill>
              <a:srgbClr val="D3D3D3"/>
            </a:solidFill>
            <a:prstDash val="solid"/>
            <a:round/>
            <a:headEnd type="none" w="sm" len="sm"/>
            <a:tailEnd type="triangle" w="med" len="med"/>
          </a:ln>
        </p:spPr>
      </p:cxnSp>
      <p:sp>
        <p:nvSpPr>
          <p:cNvPr id="2244" name="Google Shape;2244;p107"/>
          <p:cNvSpPr/>
          <p:nvPr/>
        </p:nvSpPr>
        <p:spPr>
          <a:xfrm>
            <a:off x="768672" y="1193828"/>
            <a:ext cx="1144800" cy="237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Condensed"/>
                <a:ea typeface="Roboto Condensed"/>
                <a:cs typeface="Roboto Condensed"/>
                <a:sym typeface="Roboto Condensed"/>
              </a:rPr>
              <a:t>Sequential</a:t>
            </a:r>
            <a:endParaRPr/>
          </a:p>
        </p:txBody>
      </p:sp>
      <p:sp>
        <p:nvSpPr>
          <p:cNvPr id="2245" name="Google Shape;2245;p107"/>
          <p:cNvSpPr/>
          <p:nvPr/>
        </p:nvSpPr>
        <p:spPr>
          <a:xfrm>
            <a:off x="3213086" y="1193828"/>
            <a:ext cx="1144800" cy="237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Condensed"/>
                <a:ea typeface="Roboto Condensed"/>
                <a:cs typeface="Roboto Condensed"/>
                <a:sym typeface="Roboto Condensed"/>
              </a:rPr>
              <a:t>Parallel</a:t>
            </a:r>
            <a:endParaRPr/>
          </a:p>
        </p:txBody>
      </p:sp>
      <p:sp>
        <p:nvSpPr>
          <p:cNvPr id="2246" name="Google Shape;2246;p107"/>
          <p:cNvSpPr/>
          <p:nvPr/>
        </p:nvSpPr>
        <p:spPr>
          <a:xfrm>
            <a:off x="6328898" y="1193828"/>
            <a:ext cx="1144800" cy="237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Condensed"/>
                <a:ea typeface="Roboto Condensed"/>
                <a:cs typeface="Roboto Condensed"/>
                <a:sym typeface="Roboto Condensed"/>
              </a:rPr>
              <a:t>Loop</a:t>
            </a:r>
            <a:endParaRPr/>
          </a:p>
        </p:txBody>
      </p:sp>
      <p:sp>
        <p:nvSpPr>
          <p:cNvPr id="2247" name="Google Shape;2247;p107"/>
          <p:cNvSpPr/>
          <p:nvPr/>
        </p:nvSpPr>
        <p:spPr>
          <a:xfrm>
            <a:off x="9526617" y="1193828"/>
            <a:ext cx="1144800" cy="237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Condensed"/>
                <a:ea typeface="Roboto Condensed"/>
                <a:cs typeface="Roboto Condensed"/>
                <a:sym typeface="Roboto Condensed"/>
              </a:rPr>
              <a:t>Nested/Custom</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251"/>
        <p:cNvGrpSpPr/>
        <p:nvPr/>
      </p:nvGrpSpPr>
      <p:grpSpPr>
        <a:xfrm>
          <a:off x="0" y="0"/>
          <a:ext cx="0" cy="0"/>
          <a:chOff x="0" y="0"/>
          <a:chExt cx="0" cy="0"/>
        </a:xfrm>
      </p:grpSpPr>
      <p:sp>
        <p:nvSpPr>
          <p:cNvPr id="2252" name="Google Shape;2252;p108"/>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Orchestration | Macros Vs Micro Agent Pattern </a:t>
            </a:r>
            <a:endParaRPr/>
          </a:p>
        </p:txBody>
      </p:sp>
      <p:sp>
        <p:nvSpPr>
          <p:cNvPr id="2253" name="Google Shape;2253;p108"/>
          <p:cNvSpPr/>
          <p:nvPr/>
        </p:nvSpPr>
        <p:spPr>
          <a:xfrm>
            <a:off x="1678922" y="1565230"/>
            <a:ext cx="4034400" cy="977400"/>
          </a:xfrm>
          <a:prstGeom prst="rect">
            <a:avLst/>
          </a:prstGeom>
          <a:solidFill>
            <a:schemeClr val="lt1"/>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33A0"/>
                </a:solidFill>
                <a:latin typeface="Roboto Condensed"/>
                <a:ea typeface="Roboto Condensed"/>
                <a:cs typeface="Roboto Condensed"/>
                <a:sym typeface="Roboto Condensed"/>
              </a:rPr>
              <a:t>Channels and Consumers</a:t>
            </a:r>
            <a:endParaRPr sz="1100" b="0" i="0" u="none" strike="noStrike" cap="none">
              <a:solidFill>
                <a:srgbClr val="0033A0"/>
              </a:solidFill>
              <a:latin typeface="Roboto Condensed"/>
              <a:ea typeface="Roboto Condensed"/>
              <a:cs typeface="Roboto Condensed"/>
              <a:sym typeface="Roboto Condensed"/>
            </a:endParaRPr>
          </a:p>
        </p:txBody>
      </p:sp>
      <p:sp>
        <p:nvSpPr>
          <p:cNvPr id="2254" name="Google Shape;2254;p108"/>
          <p:cNvSpPr/>
          <p:nvPr/>
        </p:nvSpPr>
        <p:spPr>
          <a:xfrm>
            <a:off x="1877528" y="1978805"/>
            <a:ext cx="1092300" cy="390300"/>
          </a:xfrm>
          <a:prstGeom prst="rect">
            <a:avLst/>
          </a:prstGeom>
          <a:solidFill>
            <a:srgbClr val="D8E6FC"/>
          </a:solidFill>
          <a:ln>
            <a:noFill/>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00" b="0" i="0" u="none" strike="noStrike" cap="none">
                <a:solidFill>
                  <a:srgbClr val="000000"/>
                </a:solidFill>
                <a:latin typeface="Roboto Condensed"/>
                <a:ea typeface="Roboto Condensed"/>
                <a:cs typeface="Roboto Condensed"/>
                <a:sym typeface="Roboto Condensed"/>
              </a:rPr>
              <a:t>Web/Mobile</a:t>
            </a:r>
            <a:endParaRPr sz="1000" b="0" i="0" u="none" strike="noStrike" cap="none">
              <a:solidFill>
                <a:srgbClr val="000000"/>
              </a:solidFill>
              <a:latin typeface="Roboto Condensed"/>
              <a:ea typeface="Roboto Condensed"/>
              <a:cs typeface="Roboto Condensed"/>
              <a:sym typeface="Roboto Condensed"/>
            </a:endParaRPr>
          </a:p>
        </p:txBody>
      </p:sp>
      <p:sp>
        <p:nvSpPr>
          <p:cNvPr id="2255" name="Google Shape;2255;p108"/>
          <p:cNvSpPr/>
          <p:nvPr/>
        </p:nvSpPr>
        <p:spPr>
          <a:xfrm>
            <a:off x="3114597" y="1978805"/>
            <a:ext cx="1171500" cy="390300"/>
          </a:xfrm>
          <a:prstGeom prst="rect">
            <a:avLst/>
          </a:prstGeom>
          <a:solidFill>
            <a:srgbClr val="D8E6FC"/>
          </a:solidFill>
          <a:ln>
            <a:noFill/>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00" b="0" i="0" u="none" strike="noStrike" cap="none">
                <a:solidFill>
                  <a:srgbClr val="000000"/>
                </a:solidFill>
                <a:latin typeface="Roboto Condensed"/>
                <a:ea typeface="Roboto Condensed"/>
                <a:cs typeface="Roboto Condensed"/>
                <a:sym typeface="Roboto Condensed"/>
              </a:rPr>
              <a:t>Contact Center</a:t>
            </a:r>
            <a:endParaRPr sz="1000" b="0" i="0" u="none" strike="noStrike" cap="none">
              <a:solidFill>
                <a:srgbClr val="000000"/>
              </a:solidFill>
              <a:latin typeface="Roboto Condensed"/>
              <a:ea typeface="Roboto Condensed"/>
              <a:cs typeface="Roboto Condensed"/>
              <a:sym typeface="Roboto Condensed"/>
            </a:endParaRPr>
          </a:p>
        </p:txBody>
      </p:sp>
      <p:sp>
        <p:nvSpPr>
          <p:cNvPr id="2256" name="Google Shape;2256;p108"/>
          <p:cNvSpPr/>
          <p:nvPr/>
        </p:nvSpPr>
        <p:spPr>
          <a:xfrm>
            <a:off x="4405878" y="1978805"/>
            <a:ext cx="1171500" cy="390300"/>
          </a:xfrm>
          <a:prstGeom prst="rect">
            <a:avLst/>
          </a:prstGeom>
          <a:solidFill>
            <a:srgbClr val="D8E6FC"/>
          </a:solidFill>
          <a:ln>
            <a:noFill/>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00" b="0" i="0" u="none" strike="noStrike" cap="none">
                <a:solidFill>
                  <a:srgbClr val="000000"/>
                </a:solidFill>
                <a:latin typeface="Roboto Condensed"/>
                <a:ea typeface="Roboto Condensed"/>
                <a:cs typeface="Roboto Condensed"/>
                <a:sym typeface="Roboto Condensed"/>
              </a:rPr>
              <a:t>Partner/3rd Party</a:t>
            </a:r>
            <a:endParaRPr sz="1000" b="0" i="0" u="none" strike="noStrike" cap="none">
              <a:solidFill>
                <a:srgbClr val="000000"/>
              </a:solidFill>
              <a:latin typeface="Roboto Condensed"/>
              <a:ea typeface="Roboto Condensed"/>
              <a:cs typeface="Roboto Condensed"/>
              <a:sym typeface="Roboto Condensed"/>
            </a:endParaRPr>
          </a:p>
        </p:txBody>
      </p:sp>
      <p:sp>
        <p:nvSpPr>
          <p:cNvPr id="2257" name="Google Shape;2257;p108"/>
          <p:cNvSpPr/>
          <p:nvPr/>
        </p:nvSpPr>
        <p:spPr>
          <a:xfrm>
            <a:off x="1678922" y="2770081"/>
            <a:ext cx="4034400" cy="506700"/>
          </a:xfrm>
          <a:prstGeom prst="rect">
            <a:avLst/>
          </a:prstGeom>
          <a:solidFill>
            <a:schemeClr val="lt1"/>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33A0"/>
                </a:solidFill>
                <a:latin typeface="Roboto Condensed"/>
                <a:ea typeface="Roboto Condensed"/>
                <a:cs typeface="Roboto Condensed"/>
                <a:sym typeface="Roboto Condensed"/>
              </a:rPr>
              <a:t>AI Gateway</a:t>
            </a:r>
            <a:endParaRPr sz="1100" b="0" i="0" u="none" strike="noStrike" cap="none">
              <a:solidFill>
                <a:srgbClr val="0033A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100"/>
              <a:buFont typeface="Arial"/>
              <a:buNone/>
            </a:pPr>
            <a:r>
              <a:rPr lang="en-US" sz="1100" b="0" i="1" u="none" strike="noStrike" cap="none">
                <a:solidFill>
                  <a:srgbClr val="0033A0"/>
                </a:solidFill>
                <a:latin typeface="Roboto Condensed"/>
                <a:ea typeface="Roboto Condensed"/>
                <a:cs typeface="Roboto Condensed"/>
                <a:sym typeface="Roboto Condensed"/>
              </a:rPr>
              <a:t>(AuthZ/N, Resource Policies, Telemetry, Routing)</a:t>
            </a:r>
            <a:endParaRPr sz="1100" b="0" i="1" u="none" strike="noStrike" cap="none">
              <a:solidFill>
                <a:srgbClr val="0033A0"/>
              </a:solidFill>
              <a:latin typeface="Roboto Condensed"/>
              <a:ea typeface="Roboto Condensed"/>
              <a:cs typeface="Roboto Condensed"/>
              <a:sym typeface="Roboto Condensed"/>
            </a:endParaRPr>
          </a:p>
        </p:txBody>
      </p:sp>
      <p:sp>
        <p:nvSpPr>
          <p:cNvPr id="2258" name="Google Shape;2258;p108"/>
          <p:cNvSpPr/>
          <p:nvPr/>
        </p:nvSpPr>
        <p:spPr>
          <a:xfrm>
            <a:off x="1678922" y="4212455"/>
            <a:ext cx="4034400" cy="977400"/>
          </a:xfrm>
          <a:prstGeom prst="rect">
            <a:avLst/>
          </a:prstGeom>
          <a:solidFill>
            <a:schemeClr val="lt1"/>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33A0"/>
                </a:solidFill>
                <a:latin typeface="Roboto Condensed"/>
                <a:ea typeface="Roboto Condensed"/>
                <a:cs typeface="Roboto Condensed"/>
                <a:sym typeface="Roboto Condensed"/>
              </a:rPr>
              <a:t>Return Management Agent</a:t>
            </a:r>
            <a:endParaRPr sz="1100" b="0" i="1" u="none" strike="noStrike" cap="none">
              <a:solidFill>
                <a:srgbClr val="0033A0"/>
              </a:solidFill>
              <a:latin typeface="Roboto Condensed"/>
              <a:ea typeface="Roboto Condensed"/>
              <a:cs typeface="Roboto Condensed"/>
              <a:sym typeface="Roboto Condensed"/>
            </a:endParaRPr>
          </a:p>
        </p:txBody>
      </p:sp>
      <p:sp>
        <p:nvSpPr>
          <p:cNvPr id="2259" name="Google Shape;2259;p108"/>
          <p:cNvSpPr/>
          <p:nvPr/>
        </p:nvSpPr>
        <p:spPr>
          <a:xfrm>
            <a:off x="1877517" y="4630951"/>
            <a:ext cx="997200" cy="390300"/>
          </a:xfrm>
          <a:prstGeom prst="rect">
            <a:avLst/>
          </a:prstGeom>
          <a:solidFill>
            <a:srgbClr val="D8E6FC"/>
          </a:solidFill>
          <a:ln>
            <a:noFill/>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789"/>
              <a:buFont typeface="Arial"/>
              <a:buNone/>
            </a:pPr>
            <a:r>
              <a:rPr lang="en-US" sz="1000" b="0" i="0" u="none" strike="noStrike" cap="none">
                <a:solidFill>
                  <a:srgbClr val="000000"/>
                </a:solidFill>
                <a:latin typeface="Roboto Condensed"/>
                <a:ea typeface="Roboto Condensed"/>
                <a:cs typeface="Roboto Condensed"/>
                <a:sym typeface="Roboto Condensed"/>
              </a:rPr>
              <a:t>Eligibility Check Agent</a:t>
            </a:r>
            <a:endParaRPr sz="1000" b="0" i="0" u="none" strike="noStrike" cap="none">
              <a:solidFill>
                <a:srgbClr val="000000"/>
              </a:solidFill>
              <a:latin typeface="Roboto Condensed"/>
              <a:ea typeface="Roboto Condensed"/>
              <a:cs typeface="Roboto Condensed"/>
              <a:sym typeface="Roboto Condensed"/>
            </a:endParaRPr>
          </a:p>
        </p:txBody>
      </p:sp>
      <p:sp>
        <p:nvSpPr>
          <p:cNvPr id="2260" name="Google Shape;2260;p108"/>
          <p:cNvSpPr/>
          <p:nvPr/>
        </p:nvSpPr>
        <p:spPr>
          <a:xfrm>
            <a:off x="3189259" y="4630951"/>
            <a:ext cx="997200" cy="390300"/>
          </a:xfrm>
          <a:prstGeom prst="rect">
            <a:avLst/>
          </a:prstGeom>
          <a:solidFill>
            <a:srgbClr val="D8E6FC"/>
          </a:solidFill>
          <a:ln>
            <a:noFill/>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789"/>
              <a:buFont typeface="Arial"/>
              <a:buNone/>
            </a:pPr>
            <a:r>
              <a:rPr lang="en-US" sz="1000" b="0" i="0" u="none" strike="noStrike" cap="none">
                <a:solidFill>
                  <a:srgbClr val="000000"/>
                </a:solidFill>
                <a:latin typeface="Roboto Condensed"/>
                <a:ea typeface="Roboto Condensed"/>
                <a:cs typeface="Roboto Condensed"/>
                <a:sym typeface="Roboto Condensed"/>
              </a:rPr>
              <a:t>Label Creation Agent</a:t>
            </a:r>
            <a:endParaRPr sz="1000" b="0" i="0" u="none" strike="noStrike" cap="none">
              <a:solidFill>
                <a:srgbClr val="000000"/>
              </a:solidFill>
              <a:latin typeface="Roboto Condensed"/>
              <a:ea typeface="Roboto Condensed"/>
              <a:cs typeface="Roboto Condensed"/>
              <a:sym typeface="Roboto Condensed"/>
            </a:endParaRPr>
          </a:p>
        </p:txBody>
      </p:sp>
      <p:sp>
        <p:nvSpPr>
          <p:cNvPr id="2261" name="Google Shape;2261;p108"/>
          <p:cNvSpPr/>
          <p:nvPr/>
        </p:nvSpPr>
        <p:spPr>
          <a:xfrm>
            <a:off x="4505537" y="4630951"/>
            <a:ext cx="997200" cy="390300"/>
          </a:xfrm>
          <a:prstGeom prst="rect">
            <a:avLst/>
          </a:prstGeom>
          <a:solidFill>
            <a:srgbClr val="D8E6FC"/>
          </a:solidFill>
          <a:ln>
            <a:noFill/>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789"/>
              <a:buFont typeface="Arial"/>
              <a:buNone/>
            </a:pPr>
            <a:r>
              <a:rPr lang="en-US" sz="1000" b="0" i="0" u="none" strike="noStrike" cap="none">
                <a:solidFill>
                  <a:srgbClr val="000000"/>
                </a:solidFill>
                <a:latin typeface="Roboto Condensed"/>
                <a:ea typeface="Roboto Condensed"/>
                <a:cs typeface="Roboto Condensed"/>
                <a:sym typeface="Roboto Condensed"/>
              </a:rPr>
              <a:t>Refund Agent</a:t>
            </a:r>
            <a:endParaRPr sz="1000" b="0" i="0" u="none" strike="noStrike" cap="none">
              <a:solidFill>
                <a:srgbClr val="000000"/>
              </a:solidFill>
              <a:latin typeface="Roboto Condensed"/>
              <a:ea typeface="Roboto Condensed"/>
              <a:cs typeface="Roboto Condensed"/>
              <a:sym typeface="Roboto Condensed"/>
            </a:endParaRPr>
          </a:p>
        </p:txBody>
      </p:sp>
      <p:cxnSp>
        <p:nvCxnSpPr>
          <p:cNvPr id="2262" name="Google Shape;2262;p108"/>
          <p:cNvCxnSpPr>
            <a:stCxn id="2259" idx="3"/>
            <a:endCxn id="2260" idx="1"/>
          </p:cNvCxnSpPr>
          <p:nvPr/>
        </p:nvCxnSpPr>
        <p:spPr>
          <a:xfrm>
            <a:off x="2874717" y="4826101"/>
            <a:ext cx="314400" cy="0"/>
          </a:xfrm>
          <a:prstGeom prst="straightConnector1">
            <a:avLst/>
          </a:prstGeom>
          <a:noFill/>
          <a:ln w="9525" cap="flat" cmpd="sng">
            <a:solidFill>
              <a:srgbClr val="44546A"/>
            </a:solidFill>
            <a:prstDash val="solid"/>
            <a:round/>
            <a:headEnd type="none" w="sm" len="sm"/>
            <a:tailEnd type="triangle" w="med" len="med"/>
          </a:ln>
        </p:spPr>
      </p:cxnSp>
      <p:cxnSp>
        <p:nvCxnSpPr>
          <p:cNvPr id="2263" name="Google Shape;2263;p108"/>
          <p:cNvCxnSpPr>
            <a:stCxn id="2260" idx="3"/>
            <a:endCxn id="2261" idx="1"/>
          </p:cNvCxnSpPr>
          <p:nvPr/>
        </p:nvCxnSpPr>
        <p:spPr>
          <a:xfrm>
            <a:off x="4186459" y="4826101"/>
            <a:ext cx="319200" cy="0"/>
          </a:xfrm>
          <a:prstGeom prst="straightConnector1">
            <a:avLst/>
          </a:prstGeom>
          <a:noFill/>
          <a:ln w="9525" cap="flat" cmpd="sng">
            <a:solidFill>
              <a:srgbClr val="44546A"/>
            </a:solidFill>
            <a:prstDash val="solid"/>
            <a:round/>
            <a:headEnd type="none" w="sm" len="sm"/>
            <a:tailEnd type="triangle" w="med" len="med"/>
          </a:ln>
        </p:spPr>
      </p:cxnSp>
      <p:sp>
        <p:nvSpPr>
          <p:cNvPr id="2264" name="Google Shape;2264;p108"/>
          <p:cNvSpPr/>
          <p:nvPr/>
        </p:nvSpPr>
        <p:spPr>
          <a:xfrm>
            <a:off x="1678922" y="3518591"/>
            <a:ext cx="4034400" cy="390300"/>
          </a:xfrm>
          <a:prstGeom prst="rect">
            <a:avLst/>
          </a:prstGeom>
          <a:solidFill>
            <a:schemeClr val="lt1"/>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33A0"/>
                </a:solidFill>
                <a:latin typeface="Roboto Condensed"/>
                <a:ea typeface="Roboto Condensed"/>
                <a:cs typeface="Roboto Condensed"/>
                <a:sym typeface="Roboto Condensed"/>
              </a:rPr>
              <a:t>Orchestration</a:t>
            </a:r>
            <a:endParaRPr sz="1100" b="0" i="1" u="none" strike="noStrike" cap="none">
              <a:solidFill>
                <a:srgbClr val="0033A0"/>
              </a:solidFill>
              <a:latin typeface="Roboto Condensed"/>
              <a:ea typeface="Roboto Condensed"/>
              <a:cs typeface="Roboto Condensed"/>
              <a:sym typeface="Roboto Condensed"/>
            </a:endParaRPr>
          </a:p>
        </p:txBody>
      </p:sp>
      <p:sp>
        <p:nvSpPr>
          <p:cNvPr id="2265" name="Google Shape;2265;p108"/>
          <p:cNvSpPr/>
          <p:nvPr/>
        </p:nvSpPr>
        <p:spPr>
          <a:xfrm>
            <a:off x="342904" y="1565230"/>
            <a:ext cx="1092300" cy="3624600"/>
          </a:xfrm>
          <a:prstGeom prst="rect">
            <a:avLst/>
          </a:prstGeom>
          <a:solidFill>
            <a:schemeClr val="lt1"/>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33A0"/>
                </a:solidFill>
                <a:latin typeface="Roboto Condensed"/>
                <a:ea typeface="Roboto Condensed"/>
                <a:cs typeface="Roboto Condensed"/>
                <a:sym typeface="Roboto Condensed"/>
              </a:rPr>
              <a:t>Enterprise Apps</a:t>
            </a:r>
            <a:endParaRPr sz="1100" b="0" i="0" u="none" strike="noStrike" cap="none">
              <a:solidFill>
                <a:srgbClr val="0033A0"/>
              </a:solidFill>
              <a:latin typeface="Roboto Condensed"/>
              <a:ea typeface="Roboto Condensed"/>
              <a:cs typeface="Roboto Condensed"/>
              <a:sym typeface="Roboto Condensed"/>
            </a:endParaRPr>
          </a:p>
        </p:txBody>
      </p:sp>
      <p:sp>
        <p:nvSpPr>
          <p:cNvPr id="2266" name="Google Shape;2266;p108"/>
          <p:cNvSpPr/>
          <p:nvPr/>
        </p:nvSpPr>
        <p:spPr>
          <a:xfrm>
            <a:off x="499668" y="2630534"/>
            <a:ext cx="734100" cy="390300"/>
          </a:xfrm>
          <a:prstGeom prst="rect">
            <a:avLst/>
          </a:prstGeom>
          <a:solidFill>
            <a:srgbClr val="D8E6FC"/>
          </a:solidFill>
          <a:ln>
            <a:noFill/>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00" b="0" i="0" u="none" strike="noStrike" cap="none">
                <a:solidFill>
                  <a:srgbClr val="000000"/>
                </a:solidFill>
                <a:latin typeface="Roboto Condensed"/>
                <a:ea typeface="Roboto Condensed"/>
                <a:cs typeface="Roboto Condensed"/>
                <a:sym typeface="Roboto Condensed"/>
              </a:rPr>
              <a:t>OMS</a:t>
            </a:r>
            <a:endParaRPr sz="1000" b="0" i="0" u="none" strike="noStrike" cap="none">
              <a:solidFill>
                <a:srgbClr val="000000"/>
              </a:solidFill>
              <a:latin typeface="Roboto Condensed"/>
              <a:ea typeface="Roboto Condensed"/>
              <a:cs typeface="Roboto Condensed"/>
              <a:sym typeface="Roboto Condensed"/>
            </a:endParaRPr>
          </a:p>
        </p:txBody>
      </p:sp>
      <p:sp>
        <p:nvSpPr>
          <p:cNvPr id="2267" name="Google Shape;2267;p108"/>
          <p:cNvSpPr/>
          <p:nvPr/>
        </p:nvSpPr>
        <p:spPr>
          <a:xfrm>
            <a:off x="498851" y="3225809"/>
            <a:ext cx="734100" cy="390300"/>
          </a:xfrm>
          <a:prstGeom prst="rect">
            <a:avLst/>
          </a:prstGeom>
          <a:solidFill>
            <a:srgbClr val="D8E6FC"/>
          </a:solidFill>
          <a:ln>
            <a:noFill/>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00" b="0" i="0" u="none" strike="noStrike" cap="none">
                <a:solidFill>
                  <a:srgbClr val="000000"/>
                </a:solidFill>
                <a:latin typeface="Roboto Condensed"/>
                <a:ea typeface="Roboto Condensed"/>
                <a:cs typeface="Roboto Condensed"/>
                <a:sym typeface="Roboto Condensed"/>
              </a:rPr>
              <a:t>WMS</a:t>
            </a:r>
            <a:endParaRPr sz="1000" b="0" i="0" u="none" strike="noStrike" cap="none">
              <a:solidFill>
                <a:srgbClr val="000000"/>
              </a:solidFill>
              <a:latin typeface="Roboto Condensed"/>
              <a:ea typeface="Roboto Condensed"/>
              <a:cs typeface="Roboto Condensed"/>
              <a:sym typeface="Roboto Condensed"/>
            </a:endParaRPr>
          </a:p>
        </p:txBody>
      </p:sp>
      <p:cxnSp>
        <p:nvCxnSpPr>
          <p:cNvPr id="2268" name="Google Shape;2268;p108"/>
          <p:cNvCxnSpPr>
            <a:stCxn id="2254" idx="2"/>
            <a:endCxn id="2257" idx="0"/>
          </p:cNvCxnSpPr>
          <p:nvPr/>
        </p:nvCxnSpPr>
        <p:spPr>
          <a:xfrm rot="-5400000" flipH="1">
            <a:off x="2859278" y="1933505"/>
            <a:ext cx="401100" cy="1272300"/>
          </a:xfrm>
          <a:prstGeom prst="curvedConnector3">
            <a:avLst>
              <a:gd name="adj1" fmla="val 49985"/>
            </a:avLst>
          </a:prstGeom>
          <a:noFill/>
          <a:ln w="9525" cap="flat" cmpd="sng">
            <a:solidFill>
              <a:srgbClr val="44546A"/>
            </a:solidFill>
            <a:prstDash val="solid"/>
            <a:round/>
            <a:headEnd type="none" w="sm" len="sm"/>
            <a:tailEnd type="none" w="sm" len="sm"/>
          </a:ln>
        </p:spPr>
      </p:cxnSp>
      <p:cxnSp>
        <p:nvCxnSpPr>
          <p:cNvPr id="2269" name="Google Shape;2269;p108"/>
          <p:cNvCxnSpPr>
            <a:stCxn id="2256" idx="2"/>
            <a:endCxn id="2257" idx="0"/>
          </p:cNvCxnSpPr>
          <p:nvPr/>
        </p:nvCxnSpPr>
        <p:spPr>
          <a:xfrm rot="5400000">
            <a:off x="4143378" y="1921955"/>
            <a:ext cx="401100" cy="1295400"/>
          </a:xfrm>
          <a:prstGeom prst="curvedConnector3">
            <a:avLst>
              <a:gd name="adj1" fmla="val 49985"/>
            </a:avLst>
          </a:prstGeom>
          <a:noFill/>
          <a:ln w="9525" cap="flat" cmpd="sng">
            <a:solidFill>
              <a:srgbClr val="44546A"/>
            </a:solidFill>
            <a:prstDash val="solid"/>
            <a:round/>
            <a:headEnd type="none" w="sm" len="sm"/>
            <a:tailEnd type="none" w="sm" len="sm"/>
          </a:ln>
        </p:spPr>
      </p:cxnSp>
      <p:cxnSp>
        <p:nvCxnSpPr>
          <p:cNvPr id="2270" name="Google Shape;2270;p108"/>
          <p:cNvCxnSpPr>
            <a:stCxn id="2255" idx="2"/>
            <a:endCxn id="2257" idx="0"/>
          </p:cNvCxnSpPr>
          <p:nvPr/>
        </p:nvCxnSpPr>
        <p:spPr>
          <a:xfrm flipH="1">
            <a:off x="3696147" y="2369105"/>
            <a:ext cx="4200" cy="401100"/>
          </a:xfrm>
          <a:prstGeom prst="straightConnector1">
            <a:avLst/>
          </a:prstGeom>
          <a:noFill/>
          <a:ln w="9525" cap="flat" cmpd="sng">
            <a:solidFill>
              <a:srgbClr val="44546A"/>
            </a:solidFill>
            <a:prstDash val="solid"/>
            <a:round/>
            <a:headEnd type="none" w="sm" len="sm"/>
            <a:tailEnd type="triangle" w="med" len="med"/>
          </a:ln>
        </p:spPr>
      </p:cxnSp>
      <p:cxnSp>
        <p:nvCxnSpPr>
          <p:cNvPr id="2271" name="Google Shape;2271;p108"/>
          <p:cNvCxnSpPr>
            <a:stCxn id="2265" idx="3"/>
            <a:endCxn id="2257" idx="1"/>
          </p:cNvCxnSpPr>
          <p:nvPr/>
        </p:nvCxnSpPr>
        <p:spPr>
          <a:xfrm rot="10800000" flipH="1">
            <a:off x="1435204" y="3023530"/>
            <a:ext cx="243600" cy="354000"/>
          </a:xfrm>
          <a:prstGeom prst="bentConnector3">
            <a:avLst>
              <a:gd name="adj1" fmla="val 50020"/>
            </a:avLst>
          </a:prstGeom>
          <a:noFill/>
          <a:ln w="9525" cap="flat" cmpd="sng">
            <a:solidFill>
              <a:srgbClr val="44546A"/>
            </a:solidFill>
            <a:prstDash val="solid"/>
            <a:round/>
            <a:headEnd type="triangle" w="med" len="med"/>
            <a:tailEnd type="stealth" w="med" len="med"/>
          </a:ln>
        </p:spPr>
      </p:cxnSp>
      <p:cxnSp>
        <p:nvCxnSpPr>
          <p:cNvPr id="2272" name="Google Shape;2272;p108"/>
          <p:cNvCxnSpPr>
            <a:stCxn id="2257" idx="2"/>
            <a:endCxn id="2264" idx="0"/>
          </p:cNvCxnSpPr>
          <p:nvPr/>
        </p:nvCxnSpPr>
        <p:spPr>
          <a:xfrm rot="-5400000" flipH="1">
            <a:off x="3575522" y="3397381"/>
            <a:ext cx="241800" cy="600"/>
          </a:xfrm>
          <a:prstGeom prst="bentConnector3">
            <a:avLst>
              <a:gd name="adj1" fmla="val 50002"/>
            </a:avLst>
          </a:prstGeom>
          <a:noFill/>
          <a:ln w="9525" cap="flat" cmpd="sng">
            <a:solidFill>
              <a:srgbClr val="44546A"/>
            </a:solidFill>
            <a:prstDash val="solid"/>
            <a:round/>
            <a:headEnd type="stealth" w="med" len="med"/>
            <a:tailEnd type="stealth" w="med" len="med"/>
          </a:ln>
        </p:spPr>
      </p:cxnSp>
      <p:cxnSp>
        <p:nvCxnSpPr>
          <p:cNvPr id="2273" name="Google Shape;2273;p108"/>
          <p:cNvCxnSpPr/>
          <p:nvPr/>
        </p:nvCxnSpPr>
        <p:spPr>
          <a:xfrm rot="-5400000" flipH="1">
            <a:off x="3577511" y="4038564"/>
            <a:ext cx="241800" cy="600"/>
          </a:xfrm>
          <a:prstGeom prst="bentConnector3">
            <a:avLst>
              <a:gd name="adj1" fmla="val 50002"/>
            </a:avLst>
          </a:prstGeom>
          <a:noFill/>
          <a:ln w="9525" cap="flat" cmpd="sng">
            <a:solidFill>
              <a:srgbClr val="44546A"/>
            </a:solidFill>
            <a:prstDash val="solid"/>
            <a:round/>
            <a:headEnd type="stealth" w="med" len="med"/>
            <a:tailEnd type="stealth" w="med" len="med"/>
          </a:ln>
        </p:spPr>
      </p:cxnSp>
      <p:sp>
        <p:nvSpPr>
          <p:cNvPr id="2274" name="Google Shape;2274;p108"/>
          <p:cNvSpPr/>
          <p:nvPr/>
        </p:nvSpPr>
        <p:spPr>
          <a:xfrm>
            <a:off x="7931579" y="1565230"/>
            <a:ext cx="4034400" cy="977400"/>
          </a:xfrm>
          <a:prstGeom prst="rect">
            <a:avLst/>
          </a:prstGeom>
          <a:solidFill>
            <a:schemeClr val="lt1"/>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33A0"/>
                </a:solidFill>
                <a:latin typeface="Roboto Condensed"/>
                <a:ea typeface="Roboto Condensed"/>
                <a:cs typeface="Roboto Condensed"/>
                <a:sym typeface="Roboto Condensed"/>
              </a:rPr>
              <a:t>Channels and Consumers</a:t>
            </a:r>
            <a:endParaRPr sz="1100" b="0" i="0" u="none" strike="noStrike" cap="none">
              <a:solidFill>
                <a:srgbClr val="0033A0"/>
              </a:solidFill>
              <a:latin typeface="Roboto Condensed"/>
              <a:ea typeface="Roboto Condensed"/>
              <a:cs typeface="Roboto Condensed"/>
              <a:sym typeface="Roboto Condensed"/>
            </a:endParaRPr>
          </a:p>
        </p:txBody>
      </p:sp>
      <p:sp>
        <p:nvSpPr>
          <p:cNvPr id="2275" name="Google Shape;2275;p108"/>
          <p:cNvSpPr/>
          <p:nvPr/>
        </p:nvSpPr>
        <p:spPr>
          <a:xfrm>
            <a:off x="8130186" y="1997152"/>
            <a:ext cx="1092300" cy="390300"/>
          </a:xfrm>
          <a:prstGeom prst="rect">
            <a:avLst/>
          </a:prstGeom>
          <a:solidFill>
            <a:srgbClr val="D8E6FC"/>
          </a:solidFill>
          <a:ln>
            <a:noFill/>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00" b="0" i="0" u="none" strike="noStrike" cap="none">
                <a:solidFill>
                  <a:srgbClr val="000000"/>
                </a:solidFill>
                <a:latin typeface="Roboto Condensed"/>
                <a:ea typeface="Roboto Condensed"/>
                <a:cs typeface="Roboto Condensed"/>
                <a:sym typeface="Roboto Condensed"/>
              </a:rPr>
              <a:t>Web/Mobile</a:t>
            </a:r>
            <a:endParaRPr sz="1000" b="0" i="0" u="none" strike="noStrike" cap="none">
              <a:solidFill>
                <a:srgbClr val="000000"/>
              </a:solidFill>
              <a:latin typeface="Roboto Condensed"/>
              <a:ea typeface="Roboto Condensed"/>
              <a:cs typeface="Roboto Condensed"/>
              <a:sym typeface="Roboto Condensed"/>
            </a:endParaRPr>
          </a:p>
        </p:txBody>
      </p:sp>
      <p:sp>
        <p:nvSpPr>
          <p:cNvPr id="2276" name="Google Shape;2276;p108"/>
          <p:cNvSpPr/>
          <p:nvPr/>
        </p:nvSpPr>
        <p:spPr>
          <a:xfrm>
            <a:off x="9367255" y="1997152"/>
            <a:ext cx="1171500" cy="390300"/>
          </a:xfrm>
          <a:prstGeom prst="rect">
            <a:avLst/>
          </a:prstGeom>
          <a:solidFill>
            <a:srgbClr val="D8E6FC"/>
          </a:solidFill>
          <a:ln>
            <a:noFill/>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00" b="0" i="0" u="none" strike="noStrike" cap="none">
                <a:solidFill>
                  <a:srgbClr val="000000"/>
                </a:solidFill>
                <a:latin typeface="Roboto Condensed"/>
                <a:ea typeface="Roboto Condensed"/>
                <a:cs typeface="Roboto Condensed"/>
                <a:sym typeface="Roboto Condensed"/>
              </a:rPr>
              <a:t>Contact Center</a:t>
            </a:r>
            <a:endParaRPr sz="1000" b="0" i="0" u="none" strike="noStrike" cap="none">
              <a:solidFill>
                <a:srgbClr val="000000"/>
              </a:solidFill>
              <a:latin typeface="Roboto Condensed"/>
              <a:ea typeface="Roboto Condensed"/>
              <a:cs typeface="Roboto Condensed"/>
              <a:sym typeface="Roboto Condensed"/>
            </a:endParaRPr>
          </a:p>
        </p:txBody>
      </p:sp>
      <p:sp>
        <p:nvSpPr>
          <p:cNvPr id="2277" name="Google Shape;2277;p108"/>
          <p:cNvSpPr/>
          <p:nvPr/>
        </p:nvSpPr>
        <p:spPr>
          <a:xfrm>
            <a:off x="10658536" y="1997152"/>
            <a:ext cx="1171500" cy="390300"/>
          </a:xfrm>
          <a:prstGeom prst="rect">
            <a:avLst/>
          </a:prstGeom>
          <a:solidFill>
            <a:srgbClr val="D8E6FC"/>
          </a:solidFill>
          <a:ln>
            <a:noFill/>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00" b="0" i="0" u="none" strike="noStrike" cap="none">
                <a:solidFill>
                  <a:srgbClr val="000000"/>
                </a:solidFill>
                <a:latin typeface="Roboto Condensed"/>
                <a:ea typeface="Roboto Condensed"/>
                <a:cs typeface="Roboto Condensed"/>
                <a:sym typeface="Roboto Condensed"/>
              </a:rPr>
              <a:t>Partner/3rd Party</a:t>
            </a:r>
            <a:endParaRPr sz="1000" b="0" i="0" u="none" strike="noStrike" cap="none">
              <a:solidFill>
                <a:srgbClr val="000000"/>
              </a:solidFill>
              <a:latin typeface="Roboto Condensed"/>
              <a:ea typeface="Roboto Condensed"/>
              <a:cs typeface="Roboto Condensed"/>
              <a:sym typeface="Roboto Condensed"/>
            </a:endParaRPr>
          </a:p>
        </p:txBody>
      </p:sp>
      <p:sp>
        <p:nvSpPr>
          <p:cNvPr id="2278" name="Google Shape;2278;p108"/>
          <p:cNvSpPr/>
          <p:nvPr/>
        </p:nvSpPr>
        <p:spPr>
          <a:xfrm>
            <a:off x="7931579" y="2788428"/>
            <a:ext cx="4034400" cy="506700"/>
          </a:xfrm>
          <a:prstGeom prst="rect">
            <a:avLst/>
          </a:prstGeom>
          <a:solidFill>
            <a:schemeClr val="lt1"/>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33A0"/>
                </a:solidFill>
                <a:latin typeface="Roboto Condensed"/>
                <a:ea typeface="Roboto Condensed"/>
                <a:cs typeface="Roboto Condensed"/>
                <a:sym typeface="Roboto Condensed"/>
              </a:rPr>
              <a:t>AI Gateway</a:t>
            </a:r>
            <a:endParaRPr sz="1100" b="0" i="0" u="none" strike="noStrike" cap="none">
              <a:solidFill>
                <a:srgbClr val="0033A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100"/>
              <a:buFont typeface="Arial"/>
              <a:buNone/>
            </a:pPr>
            <a:r>
              <a:rPr lang="en-US" sz="1100" b="0" i="1" u="none" strike="noStrike" cap="none">
                <a:solidFill>
                  <a:srgbClr val="0033A0"/>
                </a:solidFill>
                <a:latin typeface="Roboto Condensed"/>
                <a:ea typeface="Roboto Condensed"/>
                <a:cs typeface="Roboto Condensed"/>
                <a:sym typeface="Roboto Condensed"/>
              </a:rPr>
              <a:t>(AuthZ/N, Resource Policies, Telemetry, Routing)</a:t>
            </a:r>
            <a:endParaRPr sz="1100" b="0" i="1" u="none" strike="noStrike" cap="none">
              <a:solidFill>
                <a:srgbClr val="0033A0"/>
              </a:solidFill>
              <a:latin typeface="Roboto Condensed"/>
              <a:ea typeface="Roboto Condensed"/>
              <a:cs typeface="Roboto Condensed"/>
              <a:sym typeface="Roboto Condensed"/>
            </a:endParaRPr>
          </a:p>
        </p:txBody>
      </p:sp>
      <p:sp>
        <p:nvSpPr>
          <p:cNvPr id="2279" name="Google Shape;2279;p108"/>
          <p:cNvSpPr/>
          <p:nvPr/>
        </p:nvSpPr>
        <p:spPr>
          <a:xfrm>
            <a:off x="8130174" y="4649298"/>
            <a:ext cx="997200" cy="390300"/>
          </a:xfrm>
          <a:prstGeom prst="rect">
            <a:avLst/>
          </a:prstGeom>
          <a:solidFill>
            <a:srgbClr val="D8E6FC"/>
          </a:solidFill>
          <a:ln>
            <a:noFill/>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789"/>
              <a:buFont typeface="Arial"/>
              <a:buNone/>
            </a:pPr>
            <a:r>
              <a:rPr lang="en-US" sz="1000" b="0" i="0" u="none" strike="noStrike" cap="none">
                <a:solidFill>
                  <a:srgbClr val="000000"/>
                </a:solidFill>
                <a:latin typeface="Roboto Condensed"/>
                <a:ea typeface="Roboto Condensed"/>
                <a:cs typeface="Roboto Condensed"/>
                <a:sym typeface="Roboto Condensed"/>
              </a:rPr>
              <a:t>Eligibility Check Agent</a:t>
            </a:r>
            <a:endParaRPr sz="1000" b="0" i="0" u="none" strike="noStrike" cap="none">
              <a:solidFill>
                <a:srgbClr val="000000"/>
              </a:solidFill>
              <a:latin typeface="Roboto Condensed"/>
              <a:ea typeface="Roboto Condensed"/>
              <a:cs typeface="Roboto Condensed"/>
              <a:sym typeface="Roboto Condensed"/>
            </a:endParaRPr>
          </a:p>
        </p:txBody>
      </p:sp>
      <p:sp>
        <p:nvSpPr>
          <p:cNvPr id="2280" name="Google Shape;2280;p108"/>
          <p:cNvSpPr/>
          <p:nvPr/>
        </p:nvSpPr>
        <p:spPr>
          <a:xfrm>
            <a:off x="9441917" y="4649298"/>
            <a:ext cx="997200" cy="390300"/>
          </a:xfrm>
          <a:prstGeom prst="rect">
            <a:avLst/>
          </a:prstGeom>
          <a:solidFill>
            <a:srgbClr val="D8E6FC"/>
          </a:solidFill>
          <a:ln>
            <a:noFill/>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789"/>
              <a:buFont typeface="Arial"/>
              <a:buNone/>
            </a:pPr>
            <a:r>
              <a:rPr lang="en-US" sz="1000" b="0" i="0" u="none" strike="noStrike" cap="none">
                <a:solidFill>
                  <a:srgbClr val="000000"/>
                </a:solidFill>
                <a:latin typeface="Roboto Condensed"/>
                <a:ea typeface="Roboto Condensed"/>
                <a:cs typeface="Roboto Condensed"/>
                <a:sym typeface="Roboto Condensed"/>
              </a:rPr>
              <a:t>Label Creation Agent</a:t>
            </a:r>
            <a:endParaRPr sz="1000" b="0" i="0" u="none" strike="noStrike" cap="none">
              <a:solidFill>
                <a:srgbClr val="000000"/>
              </a:solidFill>
              <a:latin typeface="Roboto Condensed"/>
              <a:ea typeface="Roboto Condensed"/>
              <a:cs typeface="Roboto Condensed"/>
              <a:sym typeface="Roboto Condensed"/>
            </a:endParaRPr>
          </a:p>
        </p:txBody>
      </p:sp>
      <p:sp>
        <p:nvSpPr>
          <p:cNvPr id="2281" name="Google Shape;2281;p108"/>
          <p:cNvSpPr/>
          <p:nvPr/>
        </p:nvSpPr>
        <p:spPr>
          <a:xfrm>
            <a:off x="10758194" y="4649298"/>
            <a:ext cx="997200" cy="390300"/>
          </a:xfrm>
          <a:prstGeom prst="rect">
            <a:avLst/>
          </a:prstGeom>
          <a:solidFill>
            <a:srgbClr val="D8E6FC"/>
          </a:solidFill>
          <a:ln>
            <a:noFill/>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789"/>
              <a:buFont typeface="Arial"/>
              <a:buNone/>
            </a:pPr>
            <a:r>
              <a:rPr lang="en-US" sz="1000" b="0" i="0" u="none" strike="noStrike" cap="none">
                <a:solidFill>
                  <a:srgbClr val="000000"/>
                </a:solidFill>
                <a:latin typeface="Roboto Condensed"/>
                <a:ea typeface="Roboto Condensed"/>
                <a:cs typeface="Roboto Condensed"/>
                <a:sym typeface="Roboto Condensed"/>
              </a:rPr>
              <a:t>Refund Agent</a:t>
            </a:r>
            <a:endParaRPr sz="1000" b="0" i="0" u="none" strike="noStrike" cap="none">
              <a:solidFill>
                <a:srgbClr val="000000"/>
              </a:solidFill>
              <a:latin typeface="Roboto Condensed"/>
              <a:ea typeface="Roboto Condensed"/>
              <a:cs typeface="Roboto Condensed"/>
              <a:sym typeface="Roboto Condensed"/>
            </a:endParaRPr>
          </a:p>
        </p:txBody>
      </p:sp>
      <p:sp>
        <p:nvSpPr>
          <p:cNvPr id="2282" name="Google Shape;2282;p108"/>
          <p:cNvSpPr/>
          <p:nvPr/>
        </p:nvSpPr>
        <p:spPr>
          <a:xfrm>
            <a:off x="7931579" y="3536938"/>
            <a:ext cx="4034400" cy="390300"/>
          </a:xfrm>
          <a:prstGeom prst="rect">
            <a:avLst/>
          </a:prstGeom>
          <a:solidFill>
            <a:schemeClr val="lt1"/>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33A0"/>
                </a:solidFill>
                <a:latin typeface="Roboto Condensed"/>
                <a:ea typeface="Roboto Condensed"/>
                <a:cs typeface="Roboto Condensed"/>
                <a:sym typeface="Roboto Condensed"/>
              </a:rPr>
              <a:t>Orchestration</a:t>
            </a:r>
            <a:endParaRPr sz="1100" b="0" i="1" u="none" strike="noStrike" cap="none">
              <a:solidFill>
                <a:srgbClr val="0033A0"/>
              </a:solidFill>
              <a:latin typeface="Roboto Condensed"/>
              <a:ea typeface="Roboto Condensed"/>
              <a:cs typeface="Roboto Condensed"/>
              <a:sym typeface="Roboto Condensed"/>
            </a:endParaRPr>
          </a:p>
        </p:txBody>
      </p:sp>
      <p:sp>
        <p:nvSpPr>
          <p:cNvPr id="2283" name="Google Shape;2283;p108"/>
          <p:cNvSpPr/>
          <p:nvPr/>
        </p:nvSpPr>
        <p:spPr>
          <a:xfrm>
            <a:off x="6595562" y="1583577"/>
            <a:ext cx="1092300" cy="3624600"/>
          </a:xfrm>
          <a:prstGeom prst="rect">
            <a:avLst/>
          </a:prstGeom>
          <a:solidFill>
            <a:schemeClr val="lt1"/>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33A0"/>
                </a:solidFill>
                <a:latin typeface="Roboto Condensed"/>
                <a:ea typeface="Roboto Condensed"/>
                <a:cs typeface="Roboto Condensed"/>
                <a:sym typeface="Roboto Condensed"/>
              </a:rPr>
              <a:t>Enterprise Apps</a:t>
            </a:r>
            <a:endParaRPr sz="1100" b="0" i="0" u="none" strike="noStrike" cap="none">
              <a:solidFill>
                <a:srgbClr val="0033A0"/>
              </a:solidFill>
              <a:latin typeface="Roboto Condensed"/>
              <a:ea typeface="Roboto Condensed"/>
              <a:cs typeface="Roboto Condensed"/>
              <a:sym typeface="Roboto Condensed"/>
            </a:endParaRPr>
          </a:p>
        </p:txBody>
      </p:sp>
      <p:sp>
        <p:nvSpPr>
          <p:cNvPr id="2284" name="Google Shape;2284;p108"/>
          <p:cNvSpPr/>
          <p:nvPr/>
        </p:nvSpPr>
        <p:spPr>
          <a:xfrm>
            <a:off x="6752325" y="2648881"/>
            <a:ext cx="734100" cy="390300"/>
          </a:xfrm>
          <a:prstGeom prst="rect">
            <a:avLst/>
          </a:prstGeom>
          <a:solidFill>
            <a:srgbClr val="D8E6FC"/>
          </a:solidFill>
          <a:ln>
            <a:noFill/>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00" b="0" i="0" u="none" strike="noStrike" cap="none">
                <a:solidFill>
                  <a:srgbClr val="000000"/>
                </a:solidFill>
                <a:latin typeface="Roboto Condensed"/>
                <a:ea typeface="Roboto Condensed"/>
                <a:cs typeface="Roboto Condensed"/>
                <a:sym typeface="Roboto Condensed"/>
              </a:rPr>
              <a:t>OMS</a:t>
            </a:r>
            <a:endParaRPr sz="1000" b="0" i="0" u="none" strike="noStrike" cap="none">
              <a:solidFill>
                <a:srgbClr val="000000"/>
              </a:solidFill>
              <a:latin typeface="Roboto Condensed"/>
              <a:ea typeface="Roboto Condensed"/>
              <a:cs typeface="Roboto Condensed"/>
              <a:sym typeface="Roboto Condensed"/>
            </a:endParaRPr>
          </a:p>
        </p:txBody>
      </p:sp>
      <p:sp>
        <p:nvSpPr>
          <p:cNvPr id="2285" name="Google Shape;2285;p108"/>
          <p:cNvSpPr/>
          <p:nvPr/>
        </p:nvSpPr>
        <p:spPr>
          <a:xfrm>
            <a:off x="6751508" y="3244156"/>
            <a:ext cx="734100" cy="390300"/>
          </a:xfrm>
          <a:prstGeom prst="rect">
            <a:avLst/>
          </a:prstGeom>
          <a:solidFill>
            <a:srgbClr val="D8E6FC"/>
          </a:solidFill>
          <a:ln>
            <a:noFill/>
          </a:ln>
        </p:spPr>
        <p:txBody>
          <a:bodyPr spcFirstLastPara="1" wrap="square" lIns="130100" tIns="130100" rIns="130100" bIns="130100" anchor="ctr" anchorCtr="0">
            <a:noAutofit/>
          </a:bodyPr>
          <a:lstStyle/>
          <a:p>
            <a:pPr marL="0" marR="0" lvl="0" indent="0" algn="ctr" rtl="0">
              <a:lnSpc>
                <a:spcPct val="100000"/>
              </a:lnSpc>
              <a:spcBef>
                <a:spcPts val="0"/>
              </a:spcBef>
              <a:spcAft>
                <a:spcPts val="0"/>
              </a:spcAft>
              <a:buClr>
                <a:srgbClr val="000000"/>
              </a:buClr>
              <a:buSzPts val="1089"/>
              <a:buFont typeface="Arial"/>
              <a:buNone/>
            </a:pPr>
            <a:r>
              <a:rPr lang="en-US" sz="1000" b="0" i="0" u="none" strike="noStrike" cap="none">
                <a:solidFill>
                  <a:srgbClr val="000000"/>
                </a:solidFill>
                <a:latin typeface="Roboto Condensed"/>
                <a:ea typeface="Roboto Condensed"/>
                <a:cs typeface="Roboto Condensed"/>
                <a:sym typeface="Roboto Condensed"/>
              </a:rPr>
              <a:t>WMS</a:t>
            </a:r>
            <a:endParaRPr sz="1000" b="0" i="0" u="none" strike="noStrike" cap="none">
              <a:solidFill>
                <a:srgbClr val="000000"/>
              </a:solidFill>
              <a:latin typeface="Roboto Condensed"/>
              <a:ea typeface="Roboto Condensed"/>
              <a:cs typeface="Roboto Condensed"/>
              <a:sym typeface="Roboto Condensed"/>
            </a:endParaRPr>
          </a:p>
        </p:txBody>
      </p:sp>
      <p:cxnSp>
        <p:nvCxnSpPr>
          <p:cNvPr id="2286" name="Google Shape;2286;p108"/>
          <p:cNvCxnSpPr>
            <a:stCxn id="2275" idx="2"/>
            <a:endCxn id="2278" idx="0"/>
          </p:cNvCxnSpPr>
          <p:nvPr/>
        </p:nvCxnSpPr>
        <p:spPr>
          <a:xfrm rot="-5400000" flipH="1">
            <a:off x="9111936" y="1951852"/>
            <a:ext cx="401100" cy="1272300"/>
          </a:xfrm>
          <a:prstGeom prst="curvedConnector3">
            <a:avLst>
              <a:gd name="adj1" fmla="val 49985"/>
            </a:avLst>
          </a:prstGeom>
          <a:noFill/>
          <a:ln w="9525" cap="flat" cmpd="sng">
            <a:solidFill>
              <a:srgbClr val="44546A"/>
            </a:solidFill>
            <a:prstDash val="solid"/>
            <a:round/>
            <a:headEnd type="none" w="sm" len="sm"/>
            <a:tailEnd type="none" w="sm" len="sm"/>
          </a:ln>
        </p:spPr>
      </p:cxnSp>
      <p:cxnSp>
        <p:nvCxnSpPr>
          <p:cNvPr id="2287" name="Google Shape;2287;p108"/>
          <p:cNvCxnSpPr>
            <a:stCxn id="2277" idx="2"/>
            <a:endCxn id="2278" idx="0"/>
          </p:cNvCxnSpPr>
          <p:nvPr/>
        </p:nvCxnSpPr>
        <p:spPr>
          <a:xfrm rot="5400000">
            <a:off x="10396036" y="1940302"/>
            <a:ext cx="401100" cy="1295400"/>
          </a:xfrm>
          <a:prstGeom prst="curvedConnector3">
            <a:avLst>
              <a:gd name="adj1" fmla="val 49985"/>
            </a:avLst>
          </a:prstGeom>
          <a:noFill/>
          <a:ln w="9525" cap="flat" cmpd="sng">
            <a:solidFill>
              <a:srgbClr val="44546A"/>
            </a:solidFill>
            <a:prstDash val="solid"/>
            <a:round/>
            <a:headEnd type="none" w="sm" len="sm"/>
            <a:tailEnd type="none" w="sm" len="sm"/>
          </a:ln>
        </p:spPr>
      </p:cxnSp>
      <p:cxnSp>
        <p:nvCxnSpPr>
          <p:cNvPr id="2288" name="Google Shape;2288;p108"/>
          <p:cNvCxnSpPr>
            <a:stCxn id="2276" idx="2"/>
            <a:endCxn id="2278" idx="0"/>
          </p:cNvCxnSpPr>
          <p:nvPr/>
        </p:nvCxnSpPr>
        <p:spPr>
          <a:xfrm flipH="1">
            <a:off x="9948805" y="2387452"/>
            <a:ext cx="4200" cy="401100"/>
          </a:xfrm>
          <a:prstGeom prst="straightConnector1">
            <a:avLst/>
          </a:prstGeom>
          <a:noFill/>
          <a:ln w="9525" cap="flat" cmpd="sng">
            <a:solidFill>
              <a:srgbClr val="44546A"/>
            </a:solidFill>
            <a:prstDash val="solid"/>
            <a:round/>
            <a:headEnd type="none" w="sm" len="sm"/>
            <a:tailEnd type="triangle" w="med" len="med"/>
          </a:ln>
        </p:spPr>
      </p:cxnSp>
      <p:cxnSp>
        <p:nvCxnSpPr>
          <p:cNvPr id="2289" name="Google Shape;2289;p108"/>
          <p:cNvCxnSpPr>
            <a:stCxn id="2283" idx="3"/>
            <a:endCxn id="2278" idx="1"/>
          </p:cNvCxnSpPr>
          <p:nvPr/>
        </p:nvCxnSpPr>
        <p:spPr>
          <a:xfrm rot="10800000" flipH="1">
            <a:off x="7687862" y="3041877"/>
            <a:ext cx="243600" cy="354000"/>
          </a:xfrm>
          <a:prstGeom prst="bentConnector3">
            <a:avLst>
              <a:gd name="adj1" fmla="val 50019"/>
            </a:avLst>
          </a:prstGeom>
          <a:noFill/>
          <a:ln w="9525" cap="flat" cmpd="sng">
            <a:solidFill>
              <a:srgbClr val="44546A"/>
            </a:solidFill>
            <a:prstDash val="solid"/>
            <a:round/>
            <a:headEnd type="triangle" w="med" len="med"/>
            <a:tailEnd type="stealth" w="med" len="med"/>
          </a:ln>
        </p:spPr>
      </p:cxnSp>
      <p:cxnSp>
        <p:nvCxnSpPr>
          <p:cNvPr id="2290" name="Google Shape;2290;p108"/>
          <p:cNvCxnSpPr>
            <a:stCxn id="2278" idx="2"/>
            <a:endCxn id="2282" idx="0"/>
          </p:cNvCxnSpPr>
          <p:nvPr/>
        </p:nvCxnSpPr>
        <p:spPr>
          <a:xfrm rot="-5400000" flipH="1">
            <a:off x="9828179" y="3415728"/>
            <a:ext cx="241800" cy="600"/>
          </a:xfrm>
          <a:prstGeom prst="bentConnector3">
            <a:avLst>
              <a:gd name="adj1" fmla="val 50002"/>
            </a:avLst>
          </a:prstGeom>
          <a:noFill/>
          <a:ln w="9525" cap="flat" cmpd="sng">
            <a:solidFill>
              <a:srgbClr val="44546A"/>
            </a:solidFill>
            <a:prstDash val="solid"/>
            <a:round/>
            <a:headEnd type="stealth" w="med" len="med"/>
            <a:tailEnd type="stealth" w="med" len="med"/>
          </a:ln>
        </p:spPr>
      </p:cxnSp>
      <p:cxnSp>
        <p:nvCxnSpPr>
          <p:cNvPr id="2291" name="Google Shape;2291;p108"/>
          <p:cNvCxnSpPr>
            <a:stCxn id="2282" idx="2"/>
            <a:endCxn id="2279" idx="0"/>
          </p:cNvCxnSpPr>
          <p:nvPr/>
        </p:nvCxnSpPr>
        <p:spPr>
          <a:xfrm rot="5400000">
            <a:off x="8927729" y="3628288"/>
            <a:ext cx="722100" cy="1320000"/>
          </a:xfrm>
          <a:prstGeom prst="curvedConnector3">
            <a:avLst>
              <a:gd name="adj1" fmla="val 49997"/>
            </a:avLst>
          </a:prstGeom>
          <a:noFill/>
          <a:ln w="9525" cap="flat" cmpd="sng">
            <a:solidFill>
              <a:srgbClr val="44546A"/>
            </a:solidFill>
            <a:prstDash val="solid"/>
            <a:round/>
            <a:headEnd type="triangle" w="med" len="med"/>
            <a:tailEnd type="stealth" w="med" len="med"/>
          </a:ln>
        </p:spPr>
      </p:cxnSp>
      <p:cxnSp>
        <p:nvCxnSpPr>
          <p:cNvPr id="2292" name="Google Shape;2292;p108"/>
          <p:cNvCxnSpPr>
            <a:stCxn id="2282" idx="2"/>
            <a:endCxn id="2280" idx="0"/>
          </p:cNvCxnSpPr>
          <p:nvPr/>
        </p:nvCxnSpPr>
        <p:spPr>
          <a:xfrm rot="5400000">
            <a:off x="9583529" y="4284088"/>
            <a:ext cx="722100" cy="8400"/>
          </a:xfrm>
          <a:prstGeom prst="curvedConnector3">
            <a:avLst>
              <a:gd name="adj1" fmla="val 49997"/>
            </a:avLst>
          </a:prstGeom>
          <a:noFill/>
          <a:ln w="9525" cap="flat" cmpd="sng">
            <a:solidFill>
              <a:srgbClr val="44546A"/>
            </a:solidFill>
            <a:prstDash val="solid"/>
            <a:round/>
            <a:headEnd type="triangle" w="med" len="med"/>
            <a:tailEnd type="stealth" w="med" len="med"/>
          </a:ln>
        </p:spPr>
      </p:cxnSp>
      <p:cxnSp>
        <p:nvCxnSpPr>
          <p:cNvPr id="2293" name="Google Shape;2293;p108"/>
          <p:cNvCxnSpPr>
            <a:stCxn id="2282" idx="2"/>
            <a:endCxn id="2281" idx="0"/>
          </p:cNvCxnSpPr>
          <p:nvPr/>
        </p:nvCxnSpPr>
        <p:spPr>
          <a:xfrm rot="-5400000" flipH="1">
            <a:off x="10241729" y="3634288"/>
            <a:ext cx="722100" cy="1308000"/>
          </a:xfrm>
          <a:prstGeom prst="curvedConnector3">
            <a:avLst>
              <a:gd name="adj1" fmla="val 49997"/>
            </a:avLst>
          </a:prstGeom>
          <a:noFill/>
          <a:ln w="9525" cap="flat" cmpd="sng">
            <a:solidFill>
              <a:srgbClr val="44546A"/>
            </a:solidFill>
            <a:prstDash val="solid"/>
            <a:round/>
            <a:headEnd type="triangle" w="med" len="med"/>
            <a:tailEnd type="stealth" w="med" len="med"/>
          </a:ln>
        </p:spPr>
      </p:cxnSp>
      <p:sp>
        <p:nvSpPr>
          <p:cNvPr id="2294" name="Google Shape;2294;p108"/>
          <p:cNvSpPr/>
          <p:nvPr/>
        </p:nvSpPr>
        <p:spPr>
          <a:xfrm>
            <a:off x="1729034" y="1013779"/>
            <a:ext cx="4034400" cy="401100"/>
          </a:xfrm>
          <a:prstGeom prst="rect">
            <a:avLst/>
          </a:prstGeom>
          <a:solidFill>
            <a:srgbClr val="0033A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Roboto Condensed"/>
                <a:ea typeface="Roboto Condensed"/>
                <a:cs typeface="Roboto Condensed"/>
                <a:sym typeface="Roboto Condensed"/>
              </a:rPr>
              <a:t>Macro Agent Pattern</a:t>
            </a:r>
            <a:endParaRPr sz="1400" b="1" i="0" u="none" strike="noStrike" cap="none">
              <a:solidFill>
                <a:schemeClr val="lt1"/>
              </a:solidFill>
              <a:latin typeface="Roboto Condensed"/>
              <a:ea typeface="Roboto Condensed"/>
              <a:cs typeface="Roboto Condensed"/>
              <a:sym typeface="Roboto Condensed"/>
            </a:endParaRPr>
          </a:p>
        </p:txBody>
      </p:sp>
      <p:sp>
        <p:nvSpPr>
          <p:cNvPr id="2295" name="Google Shape;2295;p108"/>
          <p:cNvSpPr/>
          <p:nvPr/>
        </p:nvSpPr>
        <p:spPr>
          <a:xfrm>
            <a:off x="7923327" y="1013779"/>
            <a:ext cx="4034400" cy="401100"/>
          </a:xfrm>
          <a:prstGeom prst="rect">
            <a:avLst/>
          </a:prstGeom>
          <a:solidFill>
            <a:srgbClr val="0033A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Roboto Condensed"/>
                <a:ea typeface="Roboto Condensed"/>
                <a:cs typeface="Roboto Condensed"/>
                <a:sym typeface="Roboto Condensed"/>
              </a:rPr>
              <a:t>Micro Agent Pattern</a:t>
            </a:r>
            <a:endParaRPr sz="1400" b="1" i="0" u="none" strike="noStrike" cap="none">
              <a:solidFill>
                <a:schemeClr val="lt1"/>
              </a:solidFill>
              <a:latin typeface="Roboto Condensed"/>
              <a:ea typeface="Roboto Condensed"/>
              <a:cs typeface="Roboto Condensed"/>
              <a:sym typeface="Roboto Condensed"/>
            </a:endParaRPr>
          </a:p>
        </p:txBody>
      </p:sp>
      <p:pic>
        <p:nvPicPr>
          <p:cNvPr id="2296" name="Google Shape;2296;p108"/>
          <p:cNvPicPr preferRelativeResize="0"/>
          <p:nvPr/>
        </p:nvPicPr>
        <p:blipFill rotWithShape="1">
          <a:blip r:embed="rId3">
            <a:alphaModFix/>
          </a:blip>
          <a:srcRect/>
          <a:stretch/>
        </p:blipFill>
        <p:spPr>
          <a:xfrm>
            <a:off x="4760833" y="1085287"/>
            <a:ext cx="365761" cy="274201"/>
          </a:xfrm>
          <a:prstGeom prst="rect">
            <a:avLst/>
          </a:prstGeom>
          <a:noFill/>
          <a:ln>
            <a:noFill/>
          </a:ln>
        </p:spPr>
      </p:pic>
      <p:pic>
        <p:nvPicPr>
          <p:cNvPr id="2297" name="Google Shape;2297;p108"/>
          <p:cNvPicPr preferRelativeResize="0"/>
          <p:nvPr/>
        </p:nvPicPr>
        <p:blipFill rotWithShape="1">
          <a:blip r:embed="rId4">
            <a:alphaModFix/>
          </a:blip>
          <a:srcRect/>
          <a:stretch/>
        </p:blipFill>
        <p:spPr>
          <a:xfrm>
            <a:off x="10951134" y="1085287"/>
            <a:ext cx="365761" cy="274201"/>
          </a:xfrm>
          <a:prstGeom prst="rect">
            <a:avLst/>
          </a:prstGeom>
          <a:noFill/>
          <a:ln>
            <a:noFill/>
          </a:ln>
        </p:spPr>
      </p:pic>
      <p:sp>
        <p:nvSpPr>
          <p:cNvPr id="2298" name="Google Shape;2298;p108"/>
          <p:cNvSpPr/>
          <p:nvPr/>
        </p:nvSpPr>
        <p:spPr>
          <a:xfrm>
            <a:off x="351100" y="5325104"/>
            <a:ext cx="5412300" cy="1316100"/>
          </a:xfrm>
          <a:prstGeom prst="rect">
            <a:avLst/>
          </a:prstGeom>
          <a:solidFill>
            <a:schemeClr val="lt1"/>
          </a:solidFill>
          <a:ln w="9525" cap="flat" cmpd="sng">
            <a:solidFill>
              <a:srgbClr val="D8D8D8"/>
            </a:solidFill>
            <a:prstDash val="solid"/>
            <a:round/>
            <a:headEnd type="none" w="sm" len="sm"/>
            <a:tailEnd type="none" w="sm" len="sm"/>
          </a:ln>
        </p:spPr>
        <p:txBody>
          <a:bodyPr spcFirstLastPara="1" wrap="square" lIns="91425" tIns="91425" rIns="91425" bIns="91425" anchor="t" anchorCtr="0">
            <a:noAutofit/>
          </a:bodyPr>
          <a:lstStyle/>
          <a:p>
            <a:pPr marL="457200" marR="0" lvl="0" indent="-292100" algn="l" rtl="0">
              <a:lnSpc>
                <a:spcPct val="100000"/>
              </a:lnSpc>
              <a:spcBef>
                <a:spcPts val="0"/>
              </a:spcBef>
              <a:spcAft>
                <a:spcPts val="0"/>
              </a:spcAft>
              <a:buClr>
                <a:srgbClr val="000000"/>
              </a:buClr>
              <a:buSzPts val="1000"/>
              <a:buFont typeface="Arial"/>
              <a:buAutoNum type="arabicPeriod"/>
            </a:pPr>
            <a:r>
              <a:rPr lang="en-US" sz="1000" b="1" i="0" u="none" strike="noStrike" cap="none">
                <a:solidFill>
                  <a:srgbClr val="0033A0"/>
                </a:solidFill>
                <a:latin typeface="Roboto Condensed"/>
                <a:ea typeface="Roboto Condensed"/>
                <a:cs typeface="Roboto Condensed"/>
                <a:sym typeface="Roboto Condensed"/>
              </a:rPr>
              <a:t>Stable contract</a:t>
            </a:r>
            <a:r>
              <a:rPr lang="en-US" sz="1000" b="0" i="0" u="none" strike="noStrike" cap="none">
                <a:solidFill>
                  <a:srgbClr val="0033A0"/>
                </a:solidFill>
                <a:latin typeface="Roboto Condensed"/>
                <a:ea typeface="Roboto Condensed"/>
                <a:cs typeface="Roboto Condensed"/>
                <a:sym typeface="Roboto Condensed"/>
              </a:rPr>
              <a:t> </a:t>
            </a:r>
            <a:r>
              <a:rPr lang="en-US" sz="1000" b="0" i="0" u="none" strike="noStrike" cap="none">
                <a:solidFill>
                  <a:srgbClr val="000000"/>
                </a:solidFill>
                <a:latin typeface="Roboto Condensed"/>
                <a:ea typeface="Roboto Condensed"/>
                <a:cs typeface="Roboto Condensed"/>
                <a:sym typeface="Roboto Condensed"/>
              </a:rPr>
              <a:t>: Consumers integrate to one outcome-driven API, so we can change internal decomposition without breaking clients</a:t>
            </a:r>
            <a:endParaRPr sz="1000" b="0" i="0" u="none" strike="noStrike" cap="none">
              <a:solidFill>
                <a:srgbClr val="000000"/>
              </a:solidFill>
              <a:latin typeface="Roboto Condensed"/>
              <a:ea typeface="Roboto Condensed"/>
              <a:cs typeface="Roboto Condensed"/>
              <a:sym typeface="Roboto Condensed"/>
            </a:endParaRPr>
          </a:p>
          <a:p>
            <a:pPr marL="457200" marR="0" lvl="0" indent="-292100" algn="l" rtl="0">
              <a:lnSpc>
                <a:spcPct val="100000"/>
              </a:lnSpc>
              <a:spcBef>
                <a:spcPts val="0"/>
              </a:spcBef>
              <a:spcAft>
                <a:spcPts val="0"/>
              </a:spcAft>
              <a:buClr>
                <a:srgbClr val="000000"/>
              </a:buClr>
              <a:buSzPts val="1000"/>
              <a:buFont typeface="Arial"/>
              <a:buAutoNum type="arabicPeriod"/>
            </a:pPr>
            <a:r>
              <a:rPr lang="en-US" sz="1000" b="1" i="0" u="none" strike="noStrike" cap="none">
                <a:solidFill>
                  <a:srgbClr val="0033A0"/>
                </a:solidFill>
                <a:latin typeface="Roboto Condensed"/>
                <a:ea typeface="Roboto Condensed"/>
                <a:cs typeface="Roboto Condensed"/>
                <a:sym typeface="Roboto Condensed"/>
              </a:rPr>
              <a:t>Efficient Governance:</a:t>
            </a:r>
            <a:r>
              <a:rPr lang="en-US" sz="1000" b="0" i="0" u="none" strike="noStrike" cap="none">
                <a:solidFill>
                  <a:srgbClr val="0033A0"/>
                </a:solidFill>
                <a:latin typeface="Roboto Condensed"/>
                <a:ea typeface="Roboto Condensed"/>
                <a:cs typeface="Roboto Condensed"/>
                <a:sym typeface="Roboto Condensed"/>
              </a:rPr>
              <a:t> </a:t>
            </a:r>
            <a:r>
              <a:rPr lang="en-US" sz="1000" b="0" i="0" u="none" strike="noStrike" cap="none">
                <a:solidFill>
                  <a:srgbClr val="000000"/>
                </a:solidFill>
                <a:latin typeface="Roboto Condensed"/>
                <a:ea typeface="Roboto Condensed"/>
                <a:cs typeface="Roboto Condensed"/>
                <a:sym typeface="Roboto Condensed"/>
              </a:rPr>
              <a:t>Easier to enforce least privilege, policy guardrails, audit logs and telemetry instead of replicating controls across many endpoints</a:t>
            </a:r>
            <a:endParaRPr sz="1000" b="0" i="0" u="none" strike="noStrike" cap="none">
              <a:solidFill>
                <a:srgbClr val="000000"/>
              </a:solidFill>
              <a:latin typeface="Roboto Condensed"/>
              <a:ea typeface="Roboto Condensed"/>
              <a:cs typeface="Roboto Condensed"/>
              <a:sym typeface="Roboto Condensed"/>
            </a:endParaRPr>
          </a:p>
          <a:p>
            <a:pPr marL="457200" marR="0" lvl="0" indent="-292100" algn="l" rtl="0">
              <a:lnSpc>
                <a:spcPct val="100000"/>
              </a:lnSpc>
              <a:spcBef>
                <a:spcPts val="0"/>
              </a:spcBef>
              <a:spcAft>
                <a:spcPts val="0"/>
              </a:spcAft>
              <a:buClr>
                <a:srgbClr val="000000"/>
              </a:buClr>
              <a:buSzPts val="1000"/>
              <a:buFont typeface="Arial"/>
              <a:buAutoNum type="arabicPeriod"/>
            </a:pPr>
            <a:r>
              <a:rPr lang="en-US" sz="1000" b="1" i="0" u="none" strike="noStrike" cap="none">
                <a:solidFill>
                  <a:srgbClr val="0033A0"/>
                </a:solidFill>
                <a:latin typeface="Roboto Condensed"/>
                <a:ea typeface="Roboto Condensed"/>
                <a:cs typeface="Roboto Condensed"/>
                <a:sym typeface="Roboto Condensed"/>
              </a:rPr>
              <a:t>Better reliability and debugging</a:t>
            </a:r>
            <a:r>
              <a:rPr lang="en-US" sz="1000" b="0" i="0" u="none" strike="noStrike" cap="none">
                <a:solidFill>
                  <a:srgbClr val="000000"/>
                </a:solidFill>
                <a:latin typeface="Roboto Condensed"/>
                <a:ea typeface="Roboto Condensed"/>
                <a:cs typeface="Roboto Condensed"/>
                <a:sym typeface="Roboto Condensed"/>
              </a:rPr>
              <a:t>: End to end tracing is simpler, reduces hand-offs, improves latency</a:t>
            </a:r>
            <a:endParaRPr sz="1000" b="0" i="0" u="none" strike="noStrike" cap="none">
              <a:solidFill>
                <a:srgbClr val="000000"/>
              </a:solidFill>
              <a:latin typeface="Roboto Condensed"/>
              <a:ea typeface="Roboto Condensed"/>
              <a:cs typeface="Roboto Condensed"/>
              <a:sym typeface="Roboto Condensed"/>
            </a:endParaRPr>
          </a:p>
        </p:txBody>
      </p:sp>
      <p:sp>
        <p:nvSpPr>
          <p:cNvPr id="2299" name="Google Shape;2299;p108"/>
          <p:cNvSpPr/>
          <p:nvPr/>
        </p:nvSpPr>
        <p:spPr>
          <a:xfrm>
            <a:off x="6595562" y="5347679"/>
            <a:ext cx="5517600" cy="1316100"/>
          </a:xfrm>
          <a:prstGeom prst="rect">
            <a:avLst/>
          </a:prstGeom>
          <a:noFill/>
          <a:ln w="9525" cap="flat" cmpd="sng">
            <a:solidFill>
              <a:srgbClr val="D8D8D8"/>
            </a:solidFill>
            <a:prstDash val="solid"/>
            <a:round/>
            <a:headEnd type="none" w="sm" len="sm"/>
            <a:tailEnd type="none" w="sm" len="sm"/>
          </a:ln>
        </p:spPr>
        <p:txBody>
          <a:bodyPr spcFirstLastPara="1" wrap="square" lIns="91425" tIns="91425" rIns="91425" bIns="91425" anchor="t" anchorCtr="0">
            <a:noAutofit/>
          </a:bodyPr>
          <a:lstStyle/>
          <a:p>
            <a:pPr marL="457200" marR="0" lvl="0" indent="-292100" algn="l" rtl="0">
              <a:lnSpc>
                <a:spcPct val="100000"/>
              </a:lnSpc>
              <a:spcBef>
                <a:spcPts val="0"/>
              </a:spcBef>
              <a:spcAft>
                <a:spcPts val="0"/>
              </a:spcAft>
              <a:buClr>
                <a:srgbClr val="000000"/>
              </a:buClr>
              <a:buSzPts val="1000"/>
              <a:buFont typeface="Arial"/>
              <a:buAutoNum type="arabicPeriod"/>
            </a:pPr>
            <a:r>
              <a:rPr lang="en-US" sz="1000" b="1" i="0" u="none" strike="noStrike" cap="none">
                <a:solidFill>
                  <a:srgbClr val="0033A0"/>
                </a:solidFill>
                <a:latin typeface="Roboto Condensed"/>
                <a:ea typeface="Roboto Condensed"/>
                <a:cs typeface="Roboto Condensed"/>
                <a:sym typeface="Roboto Condensed"/>
              </a:rPr>
              <a:t>Endpoint Sprawl: </a:t>
            </a:r>
            <a:r>
              <a:rPr lang="en-US" sz="1000" b="0" i="0" u="none" strike="noStrike" cap="none">
                <a:solidFill>
                  <a:srgbClr val="000000"/>
                </a:solidFill>
                <a:latin typeface="Roboto Condensed"/>
                <a:ea typeface="Roboto Condensed"/>
                <a:cs typeface="Roboto Condensed"/>
                <a:sym typeface="Roboto Condensed"/>
              </a:rPr>
              <a:t>Clients must chain multiple micro calls, increasing coupling and chattiness across the network</a:t>
            </a:r>
            <a:endParaRPr sz="1000" b="0" i="0" u="none" strike="noStrike" cap="none">
              <a:solidFill>
                <a:srgbClr val="000000"/>
              </a:solidFill>
              <a:latin typeface="Roboto Condensed"/>
              <a:ea typeface="Roboto Condensed"/>
              <a:cs typeface="Roboto Condensed"/>
              <a:sym typeface="Roboto Condensed"/>
            </a:endParaRPr>
          </a:p>
          <a:p>
            <a:pPr marL="457200" marR="0" lvl="0" indent="-292100" algn="l" rtl="0">
              <a:lnSpc>
                <a:spcPct val="100000"/>
              </a:lnSpc>
              <a:spcBef>
                <a:spcPts val="0"/>
              </a:spcBef>
              <a:spcAft>
                <a:spcPts val="0"/>
              </a:spcAft>
              <a:buClr>
                <a:srgbClr val="000000"/>
              </a:buClr>
              <a:buSzPts val="1000"/>
              <a:buFont typeface="Arial"/>
              <a:buAutoNum type="arabicPeriod"/>
            </a:pPr>
            <a:r>
              <a:rPr lang="en-US" sz="1000" b="1" i="0" u="none" strike="noStrike" cap="none">
                <a:solidFill>
                  <a:srgbClr val="0033A0"/>
                </a:solidFill>
                <a:latin typeface="Roboto Condensed"/>
                <a:ea typeface="Roboto Condensed"/>
                <a:cs typeface="Roboto Condensed"/>
                <a:sym typeface="Roboto Condensed"/>
              </a:rPr>
              <a:t>Inefficient controls</a:t>
            </a:r>
            <a:r>
              <a:rPr lang="en-US" sz="1000" b="1" i="0" u="none" strike="noStrike" cap="none">
                <a:solidFill>
                  <a:srgbClr val="000000"/>
                </a:solidFill>
                <a:latin typeface="Roboto Condensed"/>
                <a:ea typeface="Roboto Condensed"/>
                <a:cs typeface="Roboto Condensed"/>
                <a:sym typeface="Roboto Condensed"/>
              </a:rPr>
              <a:t>:</a:t>
            </a:r>
            <a:r>
              <a:rPr lang="en-US" sz="1000" b="0" i="0" u="none" strike="noStrike" cap="none">
                <a:solidFill>
                  <a:srgbClr val="000000"/>
                </a:solidFill>
                <a:latin typeface="Roboto Condensed"/>
                <a:ea typeface="Roboto Condensed"/>
                <a:cs typeface="Roboto Condensed"/>
                <a:sym typeface="Roboto Condensed"/>
              </a:rPr>
              <a:t> Guardrails, auth, rate limits, and logging drift across services, expanding attack surface and weakening compliance policies</a:t>
            </a:r>
            <a:endParaRPr sz="1000" b="0" i="0" u="none" strike="noStrike" cap="none">
              <a:solidFill>
                <a:srgbClr val="000000"/>
              </a:solidFill>
              <a:latin typeface="Roboto Condensed"/>
              <a:ea typeface="Roboto Condensed"/>
              <a:cs typeface="Roboto Condensed"/>
              <a:sym typeface="Roboto Condensed"/>
            </a:endParaRPr>
          </a:p>
          <a:p>
            <a:pPr marL="457200" marR="0" lvl="0" indent="-292100" algn="l" rtl="0">
              <a:lnSpc>
                <a:spcPct val="100000"/>
              </a:lnSpc>
              <a:spcBef>
                <a:spcPts val="0"/>
              </a:spcBef>
              <a:spcAft>
                <a:spcPts val="0"/>
              </a:spcAft>
              <a:buClr>
                <a:srgbClr val="000000"/>
              </a:buClr>
              <a:buSzPts val="1000"/>
              <a:buFont typeface="Arial"/>
              <a:buAutoNum type="arabicPeriod"/>
            </a:pPr>
            <a:r>
              <a:rPr lang="en-US" sz="1000" b="1" i="0" u="none" strike="noStrike" cap="none">
                <a:solidFill>
                  <a:srgbClr val="0033A0"/>
                </a:solidFill>
                <a:latin typeface="Roboto Condensed"/>
                <a:ea typeface="Roboto Condensed"/>
                <a:cs typeface="Roboto Condensed"/>
                <a:sym typeface="Roboto Condensed"/>
              </a:rPr>
              <a:t>Higher latency/more failure points</a:t>
            </a:r>
            <a:r>
              <a:rPr lang="en-US" sz="1000" b="0" i="0" u="none" strike="noStrike" cap="none">
                <a:solidFill>
                  <a:srgbClr val="000000"/>
                </a:solidFill>
                <a:latin typeface="Roboto Condensed"/>
                <a:ea typeface="Roboto Condensed"/>
                <a:cs typeface="Roboto Condensed"/>
                <a:sym typeface="Roboto Condensed"/>
              </a:rPr>
              <a:t>: Each hop adds latency, small changes cascade across handoffs, making the system brittle.</a:t>
            </a:r>
            <a:endParaRPr sz="1000" b="0" i="0" u="none" strike="noStrike" cap="none">
              <a:solidFill>
                <a:srgbClr val="000000"/>
              </a:solidFill>
              <a:latin typeface="Roboto Condensed"/>
              <a:ea typeface="Roboto Condensed"/>
              <a:cs typeface="Roboto Condensed"/>
              <a:sym typeface="Roboto Condensed"/>
            </a:endParaRPr>
          </a:p>
        </p:txBody>
      </p:sp>
      <p:sp>
        <p:nvSpPr>
          <p:cNvPr id="2300" name="Google Shape;2300;p108"/>
          <p:cNvSpPr/>
          <p:nvPr/>
        </p:nvSpPr>
        <p:spPr>
          <a:xfrm>
            <a:off x="5768185" y="1916154"/>
            <a:ext cx="734100" cy="27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1000" b="0" i="0" u="none" strike="noStrike" cap="none">
                <a:solidFill>
                  <a:srgbClr val="000000"/>
                </a:solidFill>
                <a:latin typeface="Roboto Condensed"/>
                <a:ea typeface="Roboto Condensed"/>
                <a:cs typeface="Roboto Condensed"/>
                <a:sym typeface="Roboto Condensed"/>
              </a:rPr>
              <a:t>Experience</a:t>
            </a:r>
            <a:endParaRPr sz="1000" b="0" i="0" u="none" strike="noStrike" cap="none">
              <a:solidFill>
                <a:srgbClr val="000000"/>
              </a:solidFill>
              <a:latin typeface="Roboto Condensed"/>
              <a:ea typeface="Roboto Condensed"/>
              <a:cs typeface="Roboto Condensed"/>
              <a:sym typeface="Roboto Condensed"/>
            </a:endParaRPr>
          </a:p>
        </p:txBody>
      </p:sp>
      <p:sp>
        <p:nvSpPr>
          <p:cNvPr id="2301" name="Google Shape;2301;p108"/>
          <p:cNvSpPr/>
          <p:nvPr/>
        </p:nvSpPr>
        <p:spPr>
          <a:xfrm>
            <a:off x="5787451" y="2904679"/>
            <a:ext cx="734100" cy="27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1000" b="0" i="0" u="none" strike="noStrike" cap="none">
                <a:solidFill>
                  <a:srgbClr val="000000"/>
                </a:solidFill>
                <a:latin typeface="Roboto Condensed"/>
                <a:ea typeface="Roboto Condensed"/>
                <a:cs typeface="Roboto Condensed"/>
                <a:sym typeface="Roboto Condensed"/>
              </a:rPr>
              <a:t>API</a:t>
            </a:r>
            <a:endParaRPr sz="1000" b="0" i="0" u="none" strike="noStrike" cap="none">
              <a:solidFill>
                <a:srgbClr val="000000"/>
              </a:solidFill>
              <a:latin typeface="Roboto Condensed"/>
              <a:ea typeface="Roboto Condensed"/>
              <a:cs typeface="Roboto Condensed"/>
              <a:sym typeface="Roboto Condensed"/>
            </a:endParaRPr>
          </a:p>
        </p:txBody>
      </p:sp>
      <p:sp>
        <p:nvSpPr>
          <p:cNvPr id="2302" name="Google Shape;2302;p108"/>
          <p:cNvSpPr/>
          <p:nvPr/>
        </p:nvSpPr>
        <p:spPr>
          <a:xfrm>
            <a:off x="5787451" y="4151179"/>
            <a:ext cx="734100" cy="27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1000" b="0" i="0" u="none" strike="noStrike" cap="none">
                <a:solidFill>
                  <a:srgbClr val="000000"/>
                </a:solidFill>
                <a:latin typeface="Roboto Condensed"/>
                <a:ea typeface="Roboto Condensed"/>
                <a:cs typeface="Roboto Condensed"/>
                <a:sym typeface="Roboto Condensed"/>
              </a:rPr>
              <a:t>Service</a:t>
            </a:r>
            <a:endParaRPr sz="1000" b="0" i="0" u="none" strike="noStrike" cap="none">
              <a:solidFill>
                <a:srgbClr val="000000"/>
              </a:solidFill>
              <a:latin typeface="Roboto Condensed"/>
              <a:ea typeface="Roboto Condensed"/>
              <a:cs typeface="Roboto Condensed"/>
              <a:sym typeface="Roboto Condensed"/>
            </a:endParaRPr>
          </a:p>
        </p:txBody>
      </p:sp>
      <p:cxnSp>
        <p:nvCxnSpPr>
          <p:cNvPr id="2303" name="Google Shape;2303;p108"/>
          <p:cNvCxnSpPr/>
          <p:nvPr/>
        </p:nvCxnSpPr>
        <p:spPr>
          <a:xfrm>
            <a:off x="5887673" y="2605461"/>
            <a:ext cx="521400" cy="0"/>
          </a:xfrm>
          <a:prstGeom prst="straightConnector1">
            <a:avLst/>
          </a:prstGeom>
          <a:noFill/>
          <a:ln w="9525" cap="flat" cmpd="sng">
            <a:solidFill>
              <a:srgbClr val="44546A"/>
            </a:solidFill>
            <a:prstDash val="dash"/>
            <a:round/>
            <a:headEnd type="none" w="sm" len="sm"/>
            <a:tailEnd type="none" w="sm" len="sm"/>
          </a:ln>
        </p:spPr>
      </p:cxnSp>
      <p:cxnSp>
        <p:nvCxnSpPr>
          <p:cNvPr id="2304" name="Google Shape;2304;p108"/>
          <p:cNvCxnSpPr/>
          <p:nvPr/>
        </p:nvCxnSpPr>
        <p:spPr>
          <a:xfrm>
            <a:off x="5887673" y="3439311"/>
            <a:ext cx="521400" cy="0"/>
          </a:xfrm>
          <a:prstGeom prst="straightConnector1">
            <a:avLst/>
          </a:prstGeom>
          <a:noFill/>
          <a:ln w="9525" cap="flat" cmpd="sng">
            <a:solidFill>
              <a:srgbClr val="44546A"/>
            </a:solidFill>
            <a:prstDash val="dash"/>
            <a:round/>
            <a:headEnd type="none" w="sm" len="sm"/>
            <a:tailEnd type="none" w="sm" len="sm"/>
          </a:ln>
        </p:spPr>
      </p:cxnSp>
      <p:cxnSp>
        <p:nvCxnSpPr>
          <p:cNvPr id="2305" name="Google Shape;2305;p108"/>
          <p:cNvCxnSpPr/>
          <p:nvPr/>
        </p:nvCxnSpPr>
        <p:spPr>
          <a:xfrm>
            <a:off x="5887673" y="5208186"/>
            <a:ext cx="521400" cy="0"/>
          </a:xfrm>
          <a:prstGeom prst="straightConnector1">
            <a:avLst/>
          </a:prstGeom>
          <a:noFill/>
          <a:ln w="9525" cap="flat" cmpd="sng">
            <a:solidFill>
              <a:srgbClr val="44546A"/>
            </a:solidFill>
            <a:prstDash val="dash"/>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6"/>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Agents will be federated in an organization</a:t>
            </a:r>
            <a:endParaRPr/>
          </a:p>
        </p:txBody>
      </p:sp>
      <p:pic>
        <p:nvPicPr>
          <p:cNvPr id="340" name="Google Shape;340;p46"/>
          <p:cNvPicPr preferRelativeResize="0"/>
          <p:nvPr/>
        </p:nvPicPr>
        <p:blipFill>
          <a:blip r:embed="rId3">
            <a:alphaModFix/>
          </a:blip>
          <a:stretch>
            <a:fillRect/>
          </a:stretch>
        </p:blipFill>
        <p:spPr>
          <a:xfrm>
            <a:off x="212175" y="1214800"/>
            <a:ext cx="7889606" cy="4566568"/>
          </a:xfrm>
          <a:prstGeom prst="rect">
            <a:avLst/>
          </a:prstGeom>
          <a:noFill/>
          <a:ln>
            <a:noFill/>
          </a:ln>
          <a:effectLst>
            <a:outerShdw blurRad="57150" dist="19050" dir="5400000" algn="bl" rotWithShape="0">
              <a:srgbClr val="000000">
                <a:alpha val="50000"/>
              </a:srgbClr>
            </a:outerShdw>
          </a:effectLst>
        </p:spPr>
      </p:pic>
      <p:sp>
        <p:nvSpPr>
          <p:cNvPr id="341" name="Google Shape;341;p46"/>
          <p:cNvSpPr txBox="1"/>
          <p:nvPr/>
        </p:nvSpPr>
        <p:spPr>
          <a:xfrm>
            <a:off x="8301600" y="1214800"/>
            <a:ext cx="3890400" cy="3243600"/>
          </a:xfrm>
          <a:prstGeom prst="rect">
            <a:avLst/>
          </a:prstGeom>
          <a:noFill/>
          <a:ln>
            <a:noFill/>
          </a:ln>
        </p:spPr>
        <p:txBody>
          <a:bodyPr spcFirstLastPara="1" wrap="square" lIns="91400" tIns="0" rIns="91400" bIns="0" anchor="t" anchorCtr="0">
            <a:noAutofit/>
          </a:bodyPr>
          <a:lstStyle/>
          <a:p>
            <a:pPr marL="225339" marR="0" lvl="1"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Core Anchoring</a:t>
            </a:r>
            <a:endParaRPr/>
          </a:p>
          <a:p>
            <a:pPr marL="225339" marR="0" lvl="1" indent="0" algn="l" rtl="0">
              <a:lnSpc>
                <a:spcPct val="100000"/>
              </a:lnSpc>
              <a:spcBef>
                <a:spcPts val="1455"/>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The core represents the solutions developed as foundational and differentiated capabilities of the organization, which will primarily include the knowledge layer, utility agents, Centralized governance and AI operations</a:t>
            </a:r>
            <a:endParaRPr/>
          </a:p>
          <a:p>
            <a:pPr marL="225339" marR="0" lvl="1" indent="0" algn="l" rtl="0">
              <a:lnSpc>
                <a:spcPct val="100000"/>
              </a:lnSpc>
              <a:spcBef>
                <a:spcPts val="1455"/>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Satellite Autonomy</a:t>
            </a:r>
            <a:endParaRPr/>
          </a:p>
          <a:p>
            <a:pPr marL="225339" marR="0" lvl="1" indent="0" algn="l" rtl="0">
              <a:lnSpc>
                <a:spcPct val="100000"/>
              </a:lnSpc>
              <a:spcBef>
                <a:spcPts val="1455"/>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Satellites represent the non-differentiated or commodity agentic capabilities that are developed by ecosystem products</a:t>
            </a:r>
            <a:r>
              <a:rPr lang="en-US" sz="1200" b="0" i="1" u="none" strike="noStrike" cap="none">
                <a:solidFill>
                  <a:srgbClr val="000000"/>
                </a:solidFill>
                <a:latin typeface="Arial"/>
                <a:ea typeface="Arial"/>
                <a:cs typeface="Arial"/>
                <a:sym typeface="Arial"/>
              </a:rPr>
              <a:t> (Salesforce, SAP, ServiceNow)</a:t>
            </a:r>
            <a:r>
              <a:rPr lang="en-US" sz="1200" b="0" i="0" u="none" strike="noStrike" cap="none">
                <a:solidFill>
                  <a:srgbClr val="000000"/>
                </a:solidFill>
                <a:latin typeface="Arial"/>
                <a:ea typeface="Arial"/>
                <a:cs typeface="Arial"/>
                <a:sym typeface="Arial"/>
              </a:rPr>
              <a:t> and solutions for faster time to market. Satellites enables “agents as service” where agents stay close to the data, process and experience </a:t>
            </a:r>
            <a:r>
              <a:rPr lang="en-US" sz="1200"/>
              <a:t>affinity.</a:t>
            </a:r>
            <a:endParaRPr/>
          </a:p>
          <a:p>
            <a:pPr marL="225339" marR="0" lvl="1" indent="0" algn="l" rtl="0">
              <a:lnSpc>
                <a:spcPct val="100000"/>
              </a:lnSpc>
              <a:spcBef>
                <a:spcPts val="1455"/>
              </a:spcBef>
              <a:spcAft>
                <a:spcPts val="0"/>
              </a:spcAft>
              <a:buClr>
                <a:srgbClr val="000000"/>
              </a:buClr>
              <a:buSzPts val="1200"/>
              <a:buFont typeface="Arial"/>
              <a:buNone/>
            </a:pPr>
            <a:endParaRPr sz="1200" b="0" i="1" u="none" strike="noStrike" cap="none">
              <a:solidFill>
                <a:srgbClr val="000000"/>
              </a:solidFill>
              <a:latin typeface="Arial"/>
              <a:ea typeface="Arial"/>
              <a:cs typeface="Arial"/>
              <a:sym typeface="Arial"/>
            </a:endParaRPr>
          </a:p>
        </p:txBody>
      </p:sp>
      <p:sp>
        <p:nvSpPr>
          <p:cNvPr id="342" name="Google Shape;342;p46"/>
          <p:cNvSpPr/>
          <p:nvPr/>
        </p:nvSpPr>
        <p:spPr>
          <a:xfrm>
            <a:off x="8586824" y="4622935"/>
            <a:ext cx="3562200" cy="641100"/>
          </a:xfrm>
          <a:prstGeom prst="rect">
            <a:avLst/>
          </a:prstGeom>
          <a:solidFill>
            <a:srgbClr val="D8E6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The core enables </a:t>
            </a:r>
            <a:r>
              <a:rPr lang="en-US" sz="1400" b="1" i="1" u="none" strike="noStrike" cap="none">
                <a:solidFill>
                  <a:schemeClr val="dk1"/>
                </a:solidFill>
                <a:latin typeface="Arial"/>
                <a:ea typeface="Arial"/>
                <a:cs typeface="Arial"/>
                <a:sym typeface="Arial"/>
              </a:rPr>
              <a:t>centralized governance </a:t>
            </a:r>
            <a:r>
              <a:rPr lang="en-US" sz="1400" b="0" i="0" u="none" strike="noStrike" cap="none">
                <a:solidFill>
                  <a:schemeClr val="dk1"/>
                </a:solidFill>
                <a:latin typeface="Arial"/>
                <a:ea typeface="Arial"/>
                <a:cs typeface="Arial"/>
                <a:sym typeface="Arial"/>
              </a:rPr>
              <a:t>for both differentiated custom as well as commodity agents </a:t>
            </a:r>
            <a:endParaRPr/>
          </a:p>
        </p:txBody>
      </p:sp>
      <p:sp>
        <p:nvSpPr>
          <p:cNvPr id="343" name="Google Shape;343;p46"/>
          <p:cNvSpPr/>
          <p:nvPr/>
        </p:nvSpPr>
        <p:spPr>
          <a:xfrm>
            <a:off x="8605275" y="5653125"/>
            <a:ext cx="3525300" cy="473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u="sng">
                <a:solidFill>
                  <a:schemeClr val="hlink"/>
                </a:solidFill>
                <a:latin typeface="Roboto"/>
                <a:ea typeface="Roboto"/>
                <a:cs typeface="Roboto"/>
                <a:sym typeface="Roboto"/>
                <a:hlinkClick r:id="rId4"/>
              </a:rPr>
              <a:t>Go to Lucidchart</a:t>
            </a:r>
            <a:endParaRPr b="1">
              <a:latin typeface="Roboto"/>
              <a:ea typeface="Roboto"/>
              <a:cs typeface="Roboto"/>
              <a:sym typeface="Roboto"/>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2310" name="Google Shape;2310;p109"/>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US" sz="4000">
                <a:solidFill>
                  <a:srgbClr val="000000"/>
                </a:solidFill>
              </a:rPr>
              <a:t>Prompt Patterns</a:t>
            </a:r>
            <a:endParaRPr sz="2400"/>
          </a:p>
        </p:txBody>
      </p:sp>
      <p:pic>
        <p:nvPicPr>
          <p:cNvPr id="2311" name="Google Shape;2311;p109"/>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2312" name="Google Shape;2312;p109"/>
          <p:cNvSpPr txBox="1"/>
          <p:nvPr/>
        </p:nvSpPr>
        <p:spPr>
          <a:xfrm>
            <a:off x="7217723" y="5432000"/>
            <a:ext cx="1839000" cy="4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4" action="ppaction://hlinksldjump"/>
              </a:rPr>
              <a:t>&gt; Return To Catalog</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316"/>
        <p:cNvGrpSpPr/>
        <p:nvPr/>
      </p:nvGrpSpPr>
      <p:grpSpPr>
        <a:xfrm>
          <a:off x="0" y="0"/>
          <a:ext cx="0" cy="0"/>
          <a:chOff x="0" y="0"/>
          <a:chExt cx="0" cy="0"/>
        </a:xfrm>
      </p:grpSpPr>
      <p:sp>
        <p:nvSpPr>
          <p:cNvPr id="2317" name="Google Shape;2317;p110"/>
          <p:cNvSpPr/>
          <p:nvPr/>
        </p:nvSpPr>
        <p:spPr>
          <a:xfrm>
            <a:off x="10662900" y="5599672"/>
            <a:ext cx="1470300" cy="1258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18" name="Google Shape;2318;p110"/>
          <p:cNvSpPr/>
          <p:nvPr/>
        </p:nvSpPr>
        <p:spPr>
          <a:xfrm>
            <a:off x="0" y="5599672"/>
            <a:ext cx="1470300" cy="1258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19" name="Google Shape;2319;p110"/>
          <p:cNvSpPr/>
          <p:nvPr/>
        </p:nvSpPr>
        <p:spPr>
          <a:xfrm>
            <a:off x="836999" y="1200400"/>
            <a:ext cx="938700" cy="874200"/>
          </a:xfrm>
          <a:prstGeom prst="ellipse">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20" name="Google Shape;2320;p110"/>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Anatomy of a Prompt</a:t>
            </a:r>
            <a:endParaRPr/>
          </a:p>
        </p:txBody>
      </p:sp>
      <p:sp>
        <p:nvSpPr>
          <p:cNvPr id="2321" name="Google Shape;2321;p110"/>
          <p:cNvSpPr/>
          <p:nvPr/>
        </p:nvSpPr>
        <p:spPr>
          <a:xfrm>
            <a:off x="8347410" y="1184780"/>
            <a:ext cx="3205500" cy="843300"/>
          </a:xfrm>
          <a:prstGeom prst="rect">
            <a:avLst/>
          </a:prstGeom>
          <a:solidFill>
            <a:schemeClr val="lt1"/>
          </a:solidFill>
          <a:ln w="12700" cap="flat" cmpd="sng">
            <a:solidFill>
              <a:srgbClr val="B1CDFB"/>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Roboto Condensed"/>
                <a:ea typeface="Roboto Condensed"/>
                <a:cs typeface="Roboto Condensed"/>
                <a:sym typeface="Roboto Condensed"/>
              </a:rPr>
              <a:t>Role/Persona sets the expertise level</a:t>
            </a:r>
            <a:endParaRPr/>
          </a:p>
        </p:txBody>
      </p:sp>
      <p:sp>
        <p:nvSpPr>
          <p:cNvPr id="2322" name="Google Shape;2322;p110"/>
          <p:cNvSpPr/>
          <p:nvPr/>
        </p:nvSpPr>
        <p:spPr>
          <a:xfrm>
            <a:off x="8347410" y="2128695"/>
            <a:ext cx="3205500" cy="843300"/>
          </a:xfrm>
          <a:prstGeom prst="rect">
            <a:avLst/>
          </a:prstGeom>
          <a:solidFill>
            <a:schemeClr val="lt1"/>
          </a:solidFill>
          <a:ln w="12700" cap="flat" cmpd="sng">
            <a:solidFill>
              <a:srgbClr val="B1CDFB"/>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Roboto Condensed"/>
                <a:ea typeface="Roboto Condensed"/>
                <a:cs typeface="Roboto Condensed"/>
                <a:sym typeface="Roboto Condensed"/>
              </a:rPr>
              <a:t>Context provides necessary background</a:t>
            </a:r>
            <a:endParaRPr/>
          </a:p>
        </p:txBody>
      </p:sp>
      <p:sp>
        <p:nvSpPr>
          <p:cNvPr id="2323" name="Google Shape;2323;p110"/>
          <p:cNvSpPr/>
          <p:nvPr/>
        </p:nvSpPr>
        <p:spPr>
          <a:xfrm>
            <a:off x="8347409" y="3072610"/>
            <a:ext cx="3205500" cy="843300"/>
          </a:xfrm>
          <a:prstGeom prst="rect">
            <a:avLst/>
          </a:prstGeom>
          <a:solidFill>
            <a:schemeClr val="lt1"/>
          </a:solidFill>
          <a:ln w="12700" cap="flat" cmpd="sng">
            <a:solidFill>
              <a:srgbClr val="B1CDFB"/>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Roboto Condensed"/>
                <a:ea typeface="Roboto Condensed"/>
                <a:cs typeface="Roboto Condensed"/>
                <a:sym typeface="Roboto Condensed"/>
              </a:rPr>
              <a:t>Task is the clear instruction</a:t>
            </a:r>
            <a:endParaRPr/>
          </a:p>
        </p:txBody>
      </p:sp>
      <p:sp>
        <p:nvSpPr>
          <p:cNvPr id="2324" name="Google Shape;2324;p110"/>
          <p:cNvSpPr/>
          <p:nvPr/>
        </p:nvSpPr>
        <p:spPr>
          <a:xfrm>
            <a:off x="8347409" y="4016525"/>
            <a:ext cx="3205500" cy="843300"/>
          </a:xfrm>
          <a:prstGeom prst="rect">
            <a:avLst/>
          </a:prstGeom>
          <a:solidFill>
            <a:schemeClr val="lt1"/>
          </a:solidFill>
          <a:ln w="12700" cap="flat" cmpd="sng">
            <a:solidFill>
              <a:srgbClr val="B1CDFB"/>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Roboto Condensed"/>
                <a:ea typeface="Roboto Condensed"/>
                <a:cs typeface="Roboto Condensed"/>
                <a:sym typeface="Roboto Condensed"/>
              </a:rPr>
              <a:t>Constraints define boundaries</a:t>
            </a:r>
            <a:endParaRPr/>
          </a:p>
        </p:txBody>
      </p:sp>
      <p:sp>
        <p:nvSpPr>
          <p:cNvPr id="2325" name="Google Shape;2325;p110"/>
          <p:cNvSpPr/>
          <p:nvPr/>
        </p:nvSpPr>
        <p:spPr>
          <a:xfrm>
            <a:off x="8347408" y="4960440"/>
            <a:ext cx="3205500" cy="843300"/>
          </a:xfrm>
          <a:prstGeom prst="rect">
            <a:avLst/>
          </a:prstGeom>
          <a:solidFill>
            <a:schemeClr val="lt1"/>
          </a:solidFill>
          <a:ln w="12700" cap="flat" cmpd="sng">
            <a:solidFill>
              <a:srgbClr val="B1CDFB"/>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Roboto Condensed"/>
                <a:ea typeface="Roboto Condensed"/>
                <a:cs typeface="Roboto Condensed"/>
                <a:sym typeface="Roboto Condensed"/>
              </a:rPr>
              <a:t>Format structures the output</a:t>
            </a:r>
            <a:endParaRPr/>
          </a:p>
        </p:txBody>
      </p:sp>
      <p:sp>
        <p:nvSpPr>
          <p:cNvPr id="2326" name="Google Shape;2326;p110"/>
          <p:cNvSpPr/>
          <p:nvPr/>
        </p:nvSpPr>
        <p:spPr>
          <a:xfrm>
            <a:off x="8347408" y="5904355"/>
            <a:ext cx="3205500" cy="843300"/>
          </a:xfrm>
          <a:prstGeom prst="rect">
            <a:avLst/>
          </a:prstGeom>
          <a:solidFill>
            <a:schemeClr val="lt1"/>
          </a:solidFill>
          <a:ln w="12700" cap="flat" cmpd="sng">
            <a:solidFill>
              <a:srgbClr val="B1CDFB"/>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Roboto Condensed"/>
                <a:ea typeface="Roboto Condensed"/>
                <a:cs typeface="Roboto Condensed"/>
                <a:sym typeface="Roboto Condensed"/>
              </a:rPr>
              <a:t>Examples provide guidance</a:t>
            </a:r>
            <a:endParaRPr/>
          </a:p>
        </p:txBody>
      </p:sp>
      <p:sp>
        <p:nvSpPr>
          <p:cNvPr id="2327" name="Google Shape;2327;p110"/>
          <p:cNvSpPr/>
          <p:nvPr/>
        </p:nvSpPr>
        <p:spPr>
          <a:xfrm>
            <a:off x="3744301" y="1184780"/>
            <a:ext cx="4164900" cy="843300"/>
          </a:xfrm>
          <a:prstGeom prst="rect">
            <a:avLst/>
          </a:prstGeom>
          <a:solidFill>
            <a:srgbClr val="D8E6F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Roboto Condensed"/>
                <a:ea typeface="Roboto Condensed"/>
                <a:cs typeface="Roboto Condensed"/>
                <a:sym typeface="Roboto Condensed"/>
              </a:rPr>
              <a:t>Defines who the AI should act as(e.g., a data analyst) to establish the tone and expertise</a:t>
            </a:r>
            <a:endParaRPr/>
          </a:p>
        </p:txBody>
      </p:sp>
      <p:sp>
        <p:nvSpPr>
          <p:cNvPr id="2328" name="Google Shape;2328;p110"/>
          <p:cNvSpPr/>
          <p:nvPr/>
        </p:nvSpPr>
        <p:spPr>
          <a:xfrm>
            <a:off x="3744301" y="2128695"/>
            <a:ext cx="4164900" cy="843300"/>
          </a:xfrm>
          <a:prstGeom prst="rect">
            <a:avLst/>
          </a:prstGeom>
          <a:solidFill>
            <a:srgbClr val="D8E6F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Roboto Condensed"/>
                <a:ea typeface="Roboto Condensed"/>
                <a:cs typeface="Roboto Condensed"/>
                <a:sym typeface="Roboto Condensed"/>
              </a:rPr>
              <a:t>Provide background information, relevant details, target audience, or the ‘why’ behind the request to guide the Ais’ understanding</a:t>
            </a:r>
            <a:endParaRPr/>
          </a:p>
        </p:txBody>
      </p:sp>
      <p:sp>
        <p:nvSpPr>
          <p:cNvPr id="2329" name="Google Shape;2329;p110"/>
          <p:cNvSpPr/>
          <p:nvPr/>
        </p:nvSpPr>
        <p:spPr>
          <a:xfrm>
            <a:off x="3744301" y="3072610"/>
            <a:ext cx="4164900" cy="843300"/>
          </a:xfrm>
          <a:prstGeom prst="rect">
            <a:avLst/>
          </a:prstGeom>
          <a:solidFill>
            <a:srgbClr val="D8E6F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Roboto Condensed"/>
                <a:ea typeface="Roboto Condensed"/>
                <a:cs typeface="Roboto Condensed"/>
                <a:sym typeface="Roboto Condensed"/>
              </a:rPr>
              <a:t>Clearly state the primary goal or action required(e.g. “Write a blog post”, “Analyze the dataset”). Be specific and direct</a:t>
            </a:r>
            <a:endParaRPr/>
          </a:p>
        </p:txBody>
      </p:sp>
      <p:sp>
        <p:nvSpPr>
          <p:cNvPr id="2330" name="Google Shape;2330;p110"/>
          <p:cNvSpPr/>
          <p:nvPr/>
        </p:nvSpPr>
        <p:spPr>
          <a:xfrm>
            <a:off x="3744301" y="4016525"/>
            <a:ext cx="4164900" cy="843300"/>
          </a:xfrm>
          <a:prstGeom prst="rect">
            <a:avLst/>
          </a:prstGeom>
          <a:solidFill>
            <a:srgbClr val="D8E6F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Roboto Condensed"/>
                <a:ea typeface="Roboto Condensed"/>
                <a:cs typeface="Roboto Condensed"/>
                <a:sym typeface="Roboto Condensed"/>
              </a:rPr>
              <a:t>Set limitations, rules, or boundaries, such as word count, specific keywords to include or exclude, tone to avoid</a:t>
            </a:r>
            <a:endParaRPr/>
          </a:p>
        </p:txBody>
      </p:sp>
      <p:sp>
        <p:nvSpPr>
          <p:cNvPr id="2331" name="Google Shape;2331;p110"/>
          <p:cNvSpPr/>
          <p:nvPr/>
        </p:nvSpPr>
        <p:spPr>
          <a:xfrm>
            <a:off x="3744301" y="4960440"/>
            <a:ext cx="4164900" cy="843300"/>
          </a:xfrm>
          <a:prstGeom prst="rect">
            <a:avLst/>
          </a:prstGeom>
          <a:solidFill>
            <a:srgbClr val="D8E6F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Roboto Condensed"/>
                <a:ea typeface="Roboto Condensed"/>
                <a:cs typeface="Roboto Condensed"/>
                <a:sym typeface="Roboto Condensed"/>
              </a:rPr>
              <a:t>Specify the desired output structure (e.g.; bullet points, a structured report, a code snippet, a table , a script, or a specific file format)</a:t>
            </a:r>
            <a:endParaRPr/>
          </a:p>
        </p:txBody>
      </p:sp>
      <p:sp>
        <p:nvSpPr>
          <p:cNvPr id="2332" name="Google Shape;2332;p110"/>
          <p:cNvSpPr/>
          <p:nvPr/>
        </p:nvSpPr>
        <p:spPr>
          <a:xfrm>
            <a:off x="3744301" y="5904354"/>
            <a:ext cx="4164900" cy="843300"/>
          </a:xfrm>
          <a:prstGeom prst="rect">
            <a:avLst/>
          </a:prstGeom>
          <a:solidFill>
            <a:srgbClr val="D8E6F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Roboto Condensed"/>
                <a:ea typeface="Roboto Condensed"/>
                <a:cs typeface="Roboto Condensed"/>
                <a:sym typeface="Roboto Condensed"/>
              </a:rPr>
              <a:t>Offer concrete examples of the desired output style, structure, or content to give the AI a clear pattern to follow, enhancing accuracy</a:t>
            </a:r>
            <a:endParaRPr/>
          </a:p>
        </p:txBody>
      </p:sp>
      <p:sp>
        <p:nvSpPr>
          <p:cNvPr id="2333" name="Google Shape;2333;p110"/>
          <p:cNvSpPr/>
          <p:nvPr/>
        </p:nvSpPr>
        <p:spPr>
          <a:xfrm>
            <a:off x="1788501" y="1200400"/>
            <a:ext cx="1610700" cy="827700"/>
          </a:xfrm>
          <a:prstGeom prst="rect">
            <a:avLst/>
          </a:prstGeom>
          <a:solidFill>
            <a:srgbClr val="0033A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Role/Persona</a:t>
            </a:r>
            <a:endParaRPr/>
          </a:p>
        </p:txBody>
      </p:sp>
      <p:sp>
        <p:nvSpPr>
          <p:cNvPr id="2334" name="Google Shape;2334;p110"/>
          <p:cNvSpPr/>
          <p:nvPr/>
        </p:nvSpPr>
        <p:spPr>
          <a:xfrm>
            <a:off x="1788501" y="2144315"/>
            <a:ext cx="1610700" cy="827700"/>
          </a:xfrm>
          <a:prstGeom prst="rect">
            <a:avLst/>
          </a:prstGeom>
          <a:solidFill>
            <a:srgbClr val="0033A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Context</a:t>
            </a:r>
            <a:endParaRPr/>
          </a:p>
        </p:txBody>
      </p:sp>
      <p:sp>
        <p:nvSpPr>
          <p:cNvPr id="2335" name="Google Shape;2335;p110"/>
          <p:cNvSpPr/>
          <p:nvPr/>
        </p:nvSpPr>
        <p:spPr>
          <a:xfrm>
            <a:off x="1788501" y="3088230"/>
            <a:ext cx="1610700" cy="827700"/>
          </a:xfrm>
          <a:prstGeom prst="rect">
            <a:avLst/>
          </a:prstGeom>
          <a:solidFill>
            <a:srgbClr val="0033A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Task/Instruction</a:t>
            </a:r>
            <a:endParaRPr/>
          </a:p>
        </p:txBody>
      </p:sp>
      <p:sp>
        <p:nvSpPr>
          <p:cNvPr id="2336" name="Google Shape;2336;p110"/>
          <p:cNvSpPr/>
          <p:nvPr/>
        </p:nvSpPr>
        <p:spPr>
          <a:xfrm>
            <a:off x="1788501" y="4032145"/>
            <a:ext cx="1610700" cy="827700"/>
          </a:xfrm>
          <a:prstGeom prst="rect">
            <a:avLst/>
          </a:prstGeom>
          <a:solidFill>
            <a:srgbClr val="0033A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Constraints</a:t>
            </a:r>
            <a:endParaRPr/>
          </a:p>
        </p:txBody>
      </p:sp>
      <p:sp>
        <p:nvSpPr>
          <p:cNvPr id="2337" name="Google Shape;2337;p110"/>
          <p:cNvSpPr/>
          <p:nvPr/>
        </p:nvSpPr>
        <p:spPr>
          <a:xfrm>
            <a:off x="1788501" y="4976060"/>
            <a:ext cx="1610700" cy="827700"/>
          </a:xfrm>
          <a:prstGeom prst="rect">
            <a:avLst/>
          </a:prstGeom>
          <a:solidFill>
            <a:srgbClr val="0033A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Format</a:t>
            </a:r>
            <a:endParaRPr/>
          </a:p>
        </p:txBody>
      </p:sp>
      <p:sp>
        <p:nvSpPr>
          <p:cNvPr id="2338" name="Google Shape;2338;p110"/>
          <p:cNvSpPr/>
          <p:nvPr/>
        </p:nvSpPr>
        <p:spPr>
          <a:xfrm>
            <a:off x="1788501" y="5919974"/>
            <a:ext cx="1610700" cy="827700"/>
          </a:xfrm>
          <a:prstGeom prst="rect">
            <a:avLst/>
          </a:prstGeom>
          <a:solidFill>
            <a:srgbClr val="0033A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Examples</a:t>
            </a:r>
            <a:endParaRPr/>
          </a:p>
        </p:txBody>
      </p:sp>
      <p:sp>
        <p:nvSpPr>
          <p:cNvPr id="2339" name="Google Shape;2339;p110"/>
          <p:cNvSpPr/>
          <p:nvPr/>
        </p:nvSpPr>
        <p:spPr>
          <a:xfrm>
            <a:off x="836999" y="2139668"/>
            <a:ext cx="938700" cy="874200"/>
          </a:xfrm>
          <a:prstGeom prst="ellipse">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40" name="Google Shape;2340;p110"/>
          <p:cNvSpPr/>
          <p:nvPr/>
        </p:nvSpPr>
        <p:spPr>
          <a:xfrm>
            <a:off x="836999" y="3078936"/>
            <a:ext cx="938700" cy="874200"/>
          </a:xfrm>
          <a:prstGeom prst="ellipse">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41" name="Google Shape;2341;p110"/>
          <p:cNvSpPr/>
          <p:nvPr/>
        </p:nvSpPr>
        <p:spPr>
          <a:xfrm>
            <a:off x="836999" y="4018204"/>
            <a:ext cx="938700" cy="874200"/>
          </a:xfrm>
          <a:prstGeom prst="ellipse">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42" name="Google Shape;2342;p110"/>
          <p:cNvSpPr/>
          <p:nvPr/>
        </p:nvSpPr>
        <p:spPr>
          <a:xfrm>
            <a:off x="836999" y="4957472"/>
            <a:ext cx="938700" cy="874200"/>
          </a:xfrm>
          <a:prstGeom prst="ellipse">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43" name="Google Shape;2343;p110"/>
          <p:cNvSpPr/>
          <p:nvPr/>
        </p:nvSpPr>
        <p:spPr>
          <a:xfrm>
            <a:off x="836999" y="5896738"/>
            <a:ext cx="938700" cy="874200"/>
          </a:xfrm>
          <a:prstGeom prst="ellipse">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344" name="Google Shape;2344;p110"/>
          <p:cNvGrpSpPr/>
          <p:nvPr/>
        </p:nvGrpSpPr>
        <p:grpSpPr>
          <a:xfrm>
            <a:off x="1067541" y="1373998"/>
            <a:ext cx="457873" cy="480413"/>
            <a:chOff x="3652" y="3239"/>
            <a:chExt cx="368" cy="386"/>
          </a:xfrm>
        </p:grpSpPr>
        <p:sp>
          <p:nvSpPr>
            <p:cNvPr id="2345" name="Google Shape;2345;p110"/>
            <p:cNvSpPr/>
            <p:nvPr/>
          </p:nvSpPr>
          <p:spPr>
            <a:xfrm>
              <a:off x="3652" y="3447"/>
              <a:ext cx="368" cy="178"/>
            </a:xfrm>
            <a:custGeom>
              <a:avLst/>
              <a:gdLst/>
              <a:ahLst/>
              <a:cxnLst/>
              <a:rect l="l" t="t" r="r" b="b"/>
              <a:pathLst>
                <a:path w="240" h="119" extrusionOk="0">
                  <a:moveTo>
                    <a:pt x="234" y="119"/>
                  </a:moveTo>
                  <a:cubicBezTo>
                    <a:pt x="6" y="119"/>
                    <a:pt x="6" y="119"/>
                    <a:pt x="6" y="119"/>
                  </a:cubicBezTo>
                  <a:cubicBezTo>
                    <a:pt x="3" y="119"/>
                    <a:pt x="0" y="116"/>
                    <a:pt x="0" y="113"/>
                  </a:cubicBezTo>
                  <a:cubicBezTo>
                    <a:pt x="0" y="90"/>
                    <a:pt x="0" y="90"/>
                    <a:pt x="0" y="90"/>
                  </a:cubicBezTo>
                  <a:cubicBezTo>
                    <a:pt x="0" y="73"/>
                    <a:pt x="12" y="57"/>
                    <a:pt x="28" y="51"/>
                  </a:cubicBezTo>
                  <a:cubicBezTo>
                    <a:pt x="84" y="31"/>
                    <a:pt x="84" y="31"/>
                    <a:pt x="84" y="31"/>
                  </a:cubicBezTo>
                  <a:cubicBezTo>
                    <a:pt x="84" y="2"/>
                    <a:pt x="84" y="2"/>
                    <a:pt x="84" y="2"/>
                  </a:cubicBezTo>
                  <a:cubicBezTo>
                    <a:pt x="96" y="2"/>
                    <a:pt x="96" y="2"/>
                    <a:pt x="96" y="2"/>
                  </a:cubicBezTo>
                  <a:cubicBezTo>
                    <a:pt x="96" y="35"/>
                    <a:pt x="96" y="35"/>
                    <a:pt x="96" y="35"/>
                  </a:cubicBezTo>
                  <a:cubicBezTo>
                    <a:pt x="96" y="38"/>
                    <a:pt x="95" y="40"/>
                    <a:pt x="92" y="41"/>
                  </a:cubicBezTo>
                  <a:cubicBezTo>
                    <a:pt x="32" y="62"/>
                    <a:pt x="32" y="62"/>
                    <a:pt x="32" y="62"/>
                  </a:cubicBezTo>
                  <a:cubicBezTo>
                    <a:pt x="20" y="66"/>
                    <a:pt x="12" y="78"/>
                    <a:pt x="12" y="90"/>
                  </a:cubicBezTo>
                  <a:cubicBezTo>
                    <a:pt x="12" y="107"/>
                    <a:pt x="12" y="107"/>
                    <a:pt x="12" y="107"/>
                  </a:cubicBezTo>
                  <a:cubicBezTo>
                    <a:pt x="228" y="107"/>
                    <a:pt x="228" y="107"/>
                    <a:pt x="228" y="107"/>
                  </a:cubicBezTo>
                  <a:cubicBezTo>
                    <a:pt x="228" y="90"/>
                    <a:pt x="228" y="90"/>
                    <a:pt x="228" y="90"/>
                  </a:cubicBezTo>
                  <a:cubicBezTo>
                    <a:pt x="228" y="78"/>
                    <a:pt x="220" y="66"/>
                    <a:pt x="209" y="62"/>
                  </a:cubicBezTo>
                  <a:cubicBezTo>
                    <a:pt x="148" y="41"/>
                    <a:pt x="148" y="41"/>
                    <a:pt x="148" y="41"/>
                  </a:cubicBezTo>
                  <a:cubicBezTo>
                    <a:pt x="146" y="40"/>
                    <a:pt x="144" y="38"/>
                    <a:pt x="144" y="35"/>
                  </a:cubicBezTo>
                  <a:cubicBezTo>
                    <a:pt x="144" y="0"/>
                    <a:pt x="144" y="0"/>
                    <a:pt x="144" y="0"/>
                  </a:cubicBezTo>
                  <a:cubicBezTo>
                    <a:pt x="156" y="0"/>
                    <a:pt x="156" y="0"/>
                    <a:pt x="156" y="0"/>
                  </a:cubicBezTo>
                  <a:cubicBezTo>
                    <a:pt x="156" y="31"/>
                    <a:pt x="156" y="31"/>
                    <a:pt x="156" y="31"/>
                  </a:cubicBezTo>
                  <a:cubicBezTo>
                    <a:pt x="213" y="51"/>
                    <a:pt x="213" y="51"/>
                    <a:pt x="213" y="51"/>
                  </a:cubicBezTo>
                  <a:cubicBezTo>
                    <a:pt x="229" y="57"/>
                    <a:pt x="240" y="73"/>
                    <a:pt x="240" y="90"/>
                  </a:cubicBezTo>
                  <a:cubicBezTo>
                    <a:pt x="240" y="113"/>
                    <a:pt x="240" y="113"/>
                    <a:pt x="240" y="113"/>
                  </a:cubicBezTo>
                  <a:cubicBezTo>
                    <a:pt x="240" y="116"/>
                    <a:pt x="238" y="119"/>
                    <a:pt x="234" y="119"/>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6" name="Google Shape;2346;p110"/>
            <p:cNvSpPr/>
            <p:nvPr/>
          </p:nvSpPr>
          <p:spPr>
            <a:xfrm>
              <a:off x="3734" y="3239"/>
              <a:ext cx="202" cy="233"/>
            </a:xfrm>
            <a:custGeom>
              <a:avLst/>
              <a:gdLst/>
              <a:ahLst/>
              <a:cxnLst/>
              <a:rect l="l" t="t" r="r" b="b"/>
              <a:pathLst>
                <a:path w="132" h="156" extrusionOk="0">
                  <a:moveTo>
                    <a:pt x="66" y="156"/>
                  </a:moveTo>
                  <a:cubicBezTo>
                    <a:pt x="30" y="156"/>
                    <a:pt x="0" y="121"/>
                    <a:pt x="0" y="78"/>
                  </a:cubicBezTo>
                  <a:cubicBezTo>
                    <a:pt x="0" y="35"/>
                    <a:pt x="30" y="0"/>
                    <a:pt x="66" y="0"/>
                  </a:cubicBezTo>
                  <a:cubicBezTo>
                    <a:pt x="102" y="0"/>
                    <a:pt x="132" y="35"/>
                    <a:pt x="132" y="78"/>
                  </a:cubicBezTo>
                  <a:cubicBezTo>
                    <a:pt x="132" y="121"/>
                    <a:pt x="102" y="156"/>
                    <a:pt x="66" y="156"/>
                  </a:cubicBezTo>
                  <a:close/>
                  <a:moveTo>
                    <a:pt x="66" y="12"/>
                  </a:moveTo>
                  <a:cubicBezTo>
                    <a:pt x="36" y="12"/>
                    <a:pt x="12" y="42"/>
                    <a:pt x="12" y="78"/>
                  </a:cubicBezTo>
                  <a:cubicBezTo>
                    <a:pt x="12" y="114"/>
                    <a:pt x="36" y="144"/>
                    <a:pt x="66" y="144"/>
                  </a:cubicBezTo>
                  <a:cubicBezTo>
                    <a:pt x="96" y="144"/>
                    <a:pt x="120" y="114"/>
                    <a:pt x="120" y="78"/>
                  </a:cubicBezTo>
                  <a:cubicBezTo>
                    <a:pt x="120" y="42"/>
                    <a:pt x="96" y="12"/>
                    <a:pt x="66" y="12"/>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47" name="Google Shape;2347;p110"/>
          <p:cNvGrpSpPr/>
          <p:nvPr/>
        </p:nvGrpSpPr>
        <p:grpSpPr>
          <a:xfrm>
            <a:off x="1044970" y="2365989"/>
            <a:ext cx="503550" cy="440605"/>
            <a:chOff x="2402" y="1749"/>
            <a:chExt cx="426" cy="373"/>
          </a:xfrm>
        </p:grpSpPr>
        <p:sp>
          <p:nvSpPr>
            <p:cNvPr id="2348" name="Google Shape;2348;p110"/>
            <p:cNvSpPr/>
            <p:nvPr/>
          </p:nvSpPr>
          <p:spPr>
            <a:xfrm>
              <a:off x="2402" y="1749"/>
              <a:ext cx="426" cy="373"/>
            </a:xfrm>
            <a:custGeom>
              <a:avLst/>
              <a:gdLst/>
              <a:ahLst/>
              <a:cxnLst/>
              <a:rect l="l" t="t" r="r" b="b"/>
              <a:pathLst>
                <a:path w="288" h="252" extrusionOk="0">
                  <a:moveTo>
                    <a:pt x="90" y="252"/>
                  </a:moveTo>
                  <a:cubicBezTo>
                    <a:pt x="89" y="252"/>
                    <a:pt x="88" y="252"/>
                    <a:pt x="87" y="252"/>
                  </a:cubicBezTo>
                  <a:cubicBezTo>
                    <a:pt x="85" y="251"/>
                    <a:pt x="84" y="249"/>
                    <a:pt x="84" y="246"/>
                  </a:cubicBezTo>
                  <a:cubicBezTo>
                    <a:pt x="84" y="204"/>
                    <a:pt x="84" y="204"/>
                    <a:pt x="84" y="204"/>
                  </a:cubicBezTo>
                  <a:cubicBezTo>
                    <a:pt x="6" y="204"/>
                    <a:pt x="6" y="204"/>
                    <a:pt x="6" y="204"/>
                  </a:cubicBezTo>
                  <a:cubicBezTo>
                    <a:pt x="2" y="204"/>
                    <a:pt x="0" y="202"/>
                    <a:pt x="0" y="198"/>
                  </a:cubicBezTo>
                  <a:cubicBezTo>
                    <a:pt x="0" y="6"/>
                    <a:pt x="0" y="6"/>
                    <a:pt x="0" y="6"/>
                  </a:cubicBezTo>
                  <a:cubicBezTo>
                    <a:pt x="0" y="3"/>
                    <a:pt x="2" y="0"/>
                    <a:pt x="6" y="0"/>
                  </a:cubicBezTo>
                  <a:cubicBezTo>
                    <a:pt x="282" y="0"/>
                    <a:pt x="282" y="0"/>
                    <a:pt x="282" y="0"/>
                  </a:cubicBezTo>
                  <a:cubicBezTo>
                    <a:pt x="285" y="0"/>
                    <a:pt x="288" y="3"/>
                    <a:pt x="288" y="6"/>
                  </a:cubicBezTo>
                  <a:cubicBezTo>
                    <a:pt x="288" y="198"/>
                    <a:pt x="288" y="198"/>
                    <a:pt x="288" y="198"/>
                  </a:cubicBezTo>
                  <a:cubicBezTo>
                    <a:pt x="288" y="202"/>
                    <a:pt x="285" y="204"/>
                    <a:pt x="282" y="204"/>
                  </a:cubicBezTo>
                  <a:cubicBezTo>
                    <a:pt x="140" y="204"/>
                    <a:pt x="140" y="204"/>
                    <a:pt x="140" y="204"/>
                  </a:cubicBezTo>
                  <a:cubicBezTo>
                    <a:pt x="94" y="251"/>
                    <a:pt x="94" y="251"/>
                    <a:pt x="94" y="251"/>
                  </a:cubicBezTo>
                  <a:cubicBezTo>
                    <a:pt x="93" y="252"/>
                    <a:pt x="91" y="252"/>
                    <a:pt x="90" y="252"/>
                  </a:cubicBezTo>
                  <a:close/>
                  <a:moveTo>
                    <a:pt x="12" y="192"/>
                  </a:moveTo>
                  <a:cubicBezTo>
                    <a:pt x="90" y="192"/>
                    <a:pt x="90" y="192"/>
                    <a:pt x="90" y="192"/>
                  </a:cubicBezTo>
                  <a:cubicBezTo>
                    <a:pt x="93" y="192"/>
                    <a:pt x="96" y="195"/>
                    <a:pt x="96" y="198"/>
                  </a:cubicBezTo>
                  <a:cubicBezTo>
                    <a:pt x="96" y="232"/>
                    <a:pt x="96" y="232"/>
                    <a:pt x="96" y="232"/>
                  </a:cubicBezTo>
                  <a:cubicBezTo>
                    <a:pt x="133" y="194"/>
                    <a:pt x="133" y="194"/>
                    <a:pt x="133" y="194"/>
                  </a:cubicBezTo>
                  <a:cubicBezTo>
                    <a:pt x="135" y="193"/>
                    <a:pt x="136" y="192"/>
                    <a:pt x="138" y="192"/>
                  </a:cubicBezTo>
                  <a:cubicBezTo>
                    <a:pt x="276" y="192"/>
                    <a:pt x="276" y="192"/>
                    <a:pt x="276" y="192"/>
                  </a:cubicBezTo>
                  <a:cubicBezTo>
                    <a:pt x="276" y="12"/>
                    <a:pt x="276" y="12"/>
                    <a:pt x="276" y="12"/>
                  </a:cubicBezTo>
                  <a:cubicBezTo>
                    <a:pt x="12" y="12"/>
                    <a:pt x="12" y="12"/>
                    <a:pt x="12" y="12"/>
                  </a:cubicBezTo>
                  <a:lnTo>
                    <a:pt x="12" y="192"/>
                  </a:ln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9" name="Google Shape;2349;p110"/>
            <p:cNvSpPr/>
            <p:nvPr/>
          </p:nvSpPr>
          <p:spPr>
            <a:xfrm>
              <a:off x="2562" y="1838"/>
              <a:ext cx="177" cy="17"/>
            </a:xfrm>
            <a:custGeom>
              <a:avLst/>
              <a:gdLst/>
              <a:ahLst/>
              <a:cxnLst/>
              <a:rect l="l" t="t" r="r" b="b"/>
              <a:pathLst>
                <a:path w="120" h="12" extrusionOk="0">
                  <a:moveTo>
                    <a:pt x="114" y="12"/>
                  </a:moveTo>
                  <a:cubicBezTo>
                    <a:pt x="6" y="12"/>
                    <a:pt x="6" y="12"/>
                    <a:pt x="6" y="12"/>
                  </a:cubicBezTo>
                  <a:cubicBezTo>
                    <a:pt x="2" y="12"/>
                    <a:pt x="0" y="10"/>
                    <a:pt x="0" y="6"/>
                  </a:cubicBezTo>
                  <a:cubicBezTo>
                    <a:pt x="0" y="3"/>
                    <a:pt x="2" y="0"/>
                    <a:pt x="6" y="0"/>
                  </a:cubicBezTo>
                  <a:cubicBezTo>
                    <a:pt x="114" y="0"/>
                    <a:pt x="114" y="0"/>
                    <a:pt x="114" y="0"/>
                  </a:cubicBezTo>
                  <a:cubicBezTo>
                    <a:pt x="117" y="0"/>
                    <a:pt x="120" y="3"/>
                    <a:pt x="120" y="6"/>
                  </a:cubicBezTo>
                  <a:cubicBezTo>
                    <a:pt x="120" y="10"/>
                    <a:pt x="117" y="12"/>
                    <a:pt x="114" y="12"/>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0" name="Google Shape;2350;p110"/>
            <p:cNvSpPr/>
            <p:nvPr/>
          </p:nvSpPr>
          <p:spPr>
            <a:xfrm>
              <a:off x="2562" y="1891"/>
              <a:ext cx="177" cy="18"/>
            </a:xfrm>
            <a:custGeom>
              <a:avLst/>
              <a:gdLst/>
              <a:ahLst/>
              <a:cxnLst/>
              <a:rect l="l" t="t" r="r" b="b"/>
              <a:pathLst>
                <a:path w="120" h="12" extrusionOk="0">
                  <a:moveTo>
                    <a:pt x="114" y="12"/>
                  </a:moveTo>
                  <a:cubicBezTo>
                    <a:pt x="6" y="12"/>
                    <a:pt x="6" y="12"/>
                    <a:pt x="6" y="12"/>
                  </a:cubicBezTo>
                  <a:cubicBezTo>
                    <a:pt x="2" y="12"/>
                    <a:pt x="0" y="10"/>
                    <a:pt x="0" y="6"/>
                  </a:cubicBezTo>
                  <a:cubicBezTo>
                    <a:pt x="0" y="3"/>
                    <a:pt x="2" y="0"/>
                    <a:pt x="6" y="0"/>
                  </a:cubicBezTo>
                  <a:cubicBezTo>
                    <a:pt x="114" y="0"/>
                    <a:pt x="114" y="0"/>
                    <a:pt x="114" y="0"/>
                  </a:cubicBezTo>
                  <a:cubicBezTo>
                    <a:pt x="117" y="0"/>
                    <a:pt x="120" y="3"/>
                    <a:pt x="120" y="6"/>
                  </a:cubicBezTo>
                  <a:cubicBezTo>
                    <a:pt x="120" y="10"/>
                    <a:pt x="117" y="12"/>
                    <a:pt x="114" y="12"/>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1" name="Google Shape;2351;p110"/>
            <p:cNvSpPr/>
            <p:nvPr/>
          </p:nvSpPr>
          <p:spPr>
            <a:xfrm>
              <a:off x="2562" y="1944"/>
              <a:ext cx="177" cy="18"/>
            </a:xfrm>
            <a:custGeom>
              <a:avLst/>
              <a:gdLst/>
              <a:ahLst/>
              <a:cxnLst/>
              <a:rect l="l" t="t" r="r" b="b"/>
              <a:pathLst>
                <a:path w="120" h="12" extrusionOk="0">
                  <a:moveTo>
                    <a:pt x="114" y="12"/>
                  </a:moveTo>
                  <a:cubicBezTo>
                    <a:pt x="6" y="12"/>
                    <a:pt x="6" y="12"/>
                    <a:pt x="6" y="12"/>
                  </a:cubicBezTo>
                  <a:cubicBezTo>
                    <a:pt x="2" y="12"/>
                    <a:pt x="0" y="10"/>
                    <a:pt x="0" y="6"/>
                  </a:cubicBezTo>
                  <a:cubicBezTo>
                    <a:pt x="0" y="3"/>
                    <a:pt x="2" y="0"/>
                    <a:pt x="6" y="0"/>
                  </a:cubicBezTo>
                  <a:cubicBezTo>
                    <a:pt x="114" y="0"/>
                    <a:pt x="114" y="0"/>
                    <a:pt x="114" y="0"/>
                  </a:cubicBezTo>
                  <a:cubicBezTo>
                    <a:pt x="117" y="0"/>
                    <a:pt x="120" y="3"/>
                    <a:pt x="120" y="6"/>
                  </a:cubicBezTo>
                  <a:cubicBezTo>
                    <a:pt x="120" y="10"/>
                    <a:pt x="117" y="12"/>
                    <a:pt x="114" y="12"/>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2" name="Google Shape;2352;p110"/>
            <p:cNvSpPr/>
            <p:nvPr/>
          </p:nvSpPr>
          <p:spPr>
            <a:xfrm>
              <a:off x="2491" y="1838"/>
              <a:ext cx="35" cy="17"/>
            </a:xfrm>
            <a:custGeom>
              <a:avLst/>
              <a:gdLst/>
              <a:ahLst/>
              <a:cxnLst/>
              <a:rect l="l" t="t" r="r" b="b"/>
              <a:pathLst>
                <a:path w="24" h="12" extrusionOk="0">
                  <a:moveTo>
                    <a:pt x="18" y="12"/>
                  </a:moveTo>
                  <a:cubicBezTo>
                    <a:pt x="6" y="12"/>
                    <a:pt x="6" y="12"/>
                    <a:pt x="6" y="12"/>
                  </a:cubicBezTo>
                  <a:cubicBezTo>
                    <a:pt x="2" y="12"/>
                    <a:pt x="0" y="10"/>
                    <a:pt x="0" y="6"/>
                  </a:cubicBezTo>
                  <a:cubicBezTo>
                    <a:pt x="0" y="3"/>
                    <a:pt x="2" y="0"/>
                    <a:pt x="6" y="0"/>
                  </a:cubicBezTo>
                  <a:cubicBezTo>
                    <a:pt x="18" y="0"/>
                    <a:pt x="18" y="0"/>
                    <a:pt x="18" y="0"/>
                  </a:cubicBezTo>
                  <a:cubicBezTo>
                    <a:pt x="21" y="0"/>
                    <a:pt x="24" y="3"/>
                    <a:pt x="24" y="6"/>
                  </a:cubicBezTo>
                  <a:cubicBezTo>
                    <a:pt x="24" y="10"/>
                    <a:pt x="21" y="12"/>
                    <a:pt x="18" y="12"/>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3" name="Google Shape;2353;p110"/>
            <p:cNvSpPr/>
            <p:nvPr/>
          </p:nvSpPr>
          <p:spPr>
            <a:xfrm>
              <a:off x="2491" y="1891"/>
              <a:ext cx="35" cy="18"/>
            </a:xfrm>
            <a:custGeom>
              <a:avLst/>
              <a:gdLst/>
              <a:ahLst/>
              <a:cxnLst/>
              <a:rect l="l" t="t" r="r" b="b"/>
              <a:pathLst>
                <a:path w="24" h="12" extrusionOk="0">
                  <a:moveTo>
                    <a:pt x="18" y="12"/>
                  </a:moveTo>
                  <a:cubicBezTo>
                    <a:pt x="6" y="12"/>
                    <a:pt x="6" y="12"/>
                    <a:pt x="6" y="12"/>
                  </a:cubicBezTo>
                  <a:cubicBezTo>
                    <a:pt x="2" y="12"/>
                    <a:pt x="0" y="10"/>
                    <a:pt x="0" y="6"/>
                  </a:cubicBezTo>
                  <a:cubicBezTo>
                    <a:pt x="0" y="3"/>
                    <a:pt x="2" y="0"/>
                    <a:pt x="6" y="0"/>
                  </a:cubicBezTo>
                  <a:cubicBezTo>
                    <a:pt x="18" y="0"/>
                    <a:pt x="18" y="0"/>
                    <a:pt x="18" y="0"/>
                  </a:cubicBezTo>
                  <a:cubicBezTo>
                    <a:pt x="21" y="0"/>
                    <a:pt x="24" y="3"/>
                    <a:pt x="24" y="6"/>
                  </a:cubicBezTo>
                  <a:cubicBezTo>
                    <a:pt x="24" y="10"/>
                    <a:pt x="21" y="12"/>
                    <a:pt x="18" y="12"/>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4" name="Google Shape;2354;p110"/>
            <p:cNvSpPr/>
            <p:nvPr/>
          </p:nvSpPr>
          <p:spPr>
            <a:xfrm>
              <a:off x="2491" y="1944"/>
              <a:ext cx="35" cy="18"/>
            </a:xfrm>
            <a:custGeom>
              <a:avLst/>
              <a:gdLst/>
              <a:ahLst/>
              <a:cxnLst/>
              <a:rect l="l" t="t" r="r" b="b"/>
              <a:pathLst>
                <a:path w="24" h="12" extrusionOk="0">
                  <a:moveTo>
                    <a:pt x="18" y="12"/>
                  </a:moveTo>
                  <a:cubicBezTo>
                    <a:pt x="6" y="12"/>
                    <a:pt x="6" y="12"/>
                    <a:pt x="6" y="12"/>
                  </a:cubicBezTo>
                  <a:cubicBezTo>
                    <a:pt x="2" y="12"/>
                    <a:pt x="0" y="10"/>
                    <a:pt x="0" y="6"/>
                  </a:cubicBezTo>
                  <a:cubicBezTo>
                    <a:pt x="0" y="3"/>
                    <a:pt x="2" y="0"/>
                    <a:pt x="6" y="0"/>
                  </a:cubicBezTo>
                  <a:cubicBezTo>
                    <a:pt x="18" y="0"/>
                    <a:pt x="18" y="0"/>
                    <a:pt x="18" y="0"/>
                  </a:cubicBezTo>
                  <a:cubicBezTo>
                    <a:pt x="21" y="0"/>
                    <a:pt x="24" y="3"/>
                    <a:pt x="24" y="6"/>
                  </a:cubicBezTo>
                  <a:cubicBezTo>
                    <a:pt x="24" y="10"/>
                    <a:pt x="21" y="12"/>
                    <a:pt x="18" y="12"/>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55" name="Google Shape;2355;p110"/>
          <p:cNvGrpSpPr/>
          <p:nvPr/>
        </p:nvGrpSpPr>
        <p:grpSpPr>
          <a:xfrm>
            <a:off x="1054703" y="3241901"/>
            <a:ext cx="483586" cy="482623"/>
            <a:chOff x="380" y="473"/>
            <a:chExt cx="362" cy="361"/>
          </a:xfrm>
        </p:grpSpPr>
        <p:sp>
          <p:nvSpPr>
            <p:cNvPr id="2356" name="Google Shape;2356;p110"/>
            <p:cNvSpPr/>
            <p:nvPr/>
          </p:nvSpPr>
          <p:spPr>
            <a:xfrm>
              <a:off x="545" y="473"/>
              <a:ext cx="197" cy="197"/>
            </a:xfrm>
            <a:custGeom>
              <a:avLst/>
              <a:gdLst/>
              <a:ahLst/>
              <a:cxnLst/>
              <a:rect l="l" t="t" r="r" b="b"/>
              <a:pathLst>
                <a:path w="133" h="133" extrusionOk="0">
                  <a:moveTo>
                    <a:pt x="11" y="111"/>
                  </a:moveTo>
                  <a:cubicBezTo>
                    <a:pt x="5" y="111"/>
                    <a:pt x="0" y="116"/>
                    <a:pt x="0" y="122"/>
                  </a:cubicBezTo>
                  <a:cubicBezTo>
                    <a:pt x="0" y="128"/>
                    <a:pt x="5" y="133"/>
                    <a:pt x="11" y="133"/>
                  </a:cubicBezTo>
                  <a:cubicBezTo>
                    <a:pt x="17" y="133"/>
                    <a:pt x="22" y="128"/>
                    <a:pt x="22" y="122"/>
                  </a:cubicBezTo>
                  <a:cubicBezTo>
                    <a:pt x="22" y="122"/>
                    <a:pt x="22" y="121"/>
                    <a:pt x="21" y="120"/>
                  </a:cubicBezTo>
                  <a:cubicBezTo>
                    <a:pt x="73" y="68"/>
                    <a:pt x="73" y="68"/>
                    <a:pt x="73" y="68"/>
                  </a:cubicBezTo>
                  <a:cubicBezTo>
                    <a:pt x="99" y="68"/>
                    <a:pt x="99" y="68"/>
                    <a:pt x="99" y="68"/>
                  </a:cubicBezTo>
                  <a:cubicBezTo>
                    <a:pt x="100" y="68"/>
                    <a:pt x="102" y="68"/>
                    <a:pt x="103" y="67"/>
                  </a:cubicBezTo>
                  <a:cubicBezTo>
                    <a:pt x="131" y="39"/>
                    <a:pt x="131" y="39"/>
                    <a:pt x="131" y="39"/>
                  </a:cubicBezTo>
                  <a:cubicBezTo>
                    <a:pt x="133" y="37"/>
                    <a:pt x="133" y="34"/>
                    <a:pt x="132" y="32"/>
                  </a:cubicBezTo>
                  <a:cubicBezTo>
                    <a:pt x="131" y="30"/>
                    <a:pt x="129" y="28"/>
                    <a:pt x="126" y="28"/>
                  </a:cubicBezTo>
                  <a:cubicBezTo>
                    <a:pt x="105" y="28"/>
                    <a:pt x="105" y="28"/>
                    <a:pt x="105" y="28"/>
                  </a:cubicBezTo>
                  <a:cubicBezTo>
                    <a:pt x="105" y="7"/>
                    <a:pt x="105" y="7"/>
                    <a:pt x="105" y="7"/>
                  </a:cubicBezTo>
                  <a:cubicBezTo>
                    <a:pt x="105" y="4"/>
                    <a:pt x="103" y="2"/>
                    <a:pt x="101" y="1"/>
                  </a:cubicBezTo>
                  <a:cubicBezTo>
                    <a:pt x="99" y="0"/>
                    <a:pt x="96" y="0"/>
                    <a:pt x="94" y="2"/>
                  </a:cubicBezTo>
                  <a:cubicBezTo>
                    <a:pt x="66" y="30"/>
                    <a:pt x="66" y="30"/>
                    <a:pt x="66" y="30"/>
                  </a:cubicBezTo>
                  <a:cubicBezTo>
                    <a:pt x="65" y="31"/>
                    <a:pt x="64" y="33"/>
                    <a:pt x="64" y="34"/>
                  </a:cubicBezTo>
                  <a:cubicBezTo>
                    <a:pt x="64" y="59"/>
                    <a:pt x="64" y="59"/>
                    <a:pt x="64" y="59"/>
                  </a:cubicBezTo>
                  <a:cubicBezTo>
                    <a:pt x="12" y="111"/>
                    <a:pt x="12" y="111"/>
                    <a:pt x="12" y="111"/>
                  </a:cubicBezTo>
                  <a:cubicBezTo>
                    <a:pt x="12" y="111"/>
                    <a:pt x="11" y="111"/>
                    <a:pt x="11" y="111"/>
                  </a:cubicBezTo>
                  <a:close/>
                  <a:moveTo>
                    <a:pt x="94" y="39"/>
                  </a:moveTo>
                  <a:cubicBezTo>
                    <a:pt x="95" y="40"/>
                    <a:pt x="97" y="41"/>
                    <a:pt x="99" y="41"/>
                  </a:cubicBezTo>
                  <a:cubicBezTo>
                    <a:pt x="111" y="41"/>
                    <a:pt x="111" y="41"/>
                    <a:pt x="111" y="41"/>
                  </a:cubicBezTo>
                  <a:cubicBezTo>
                    <a:pt x="96" y="56"/>
                    <a:pt x="96" y="56"/>
                    <a:pt x="96" y="56"/>
                  </a:cubicBezTo>
                  <a:cubicBezTo>
                    <a:pt x="77" y="56"/>
                    <a:pt x="77" y="56"/>
                    <a:pt x="77" y="56"/>
                  </a:cubicBezTo>
                  <a:cubicBezTo>
                    <a:pt x="77" y="37"/>
                    <a:pt x="77" y="37"/>
                    <a:pt x="77" y="37"/>
                  </a:cubicBezTo>
                  <a:cubicBezTo>
                    <a:pt x="92" y="22"/>
                    <a:pt x="92" y="22"/>
                    <a:pt x="92" y="22"/>
                  </a:cubicBezTo>
                  <a:cubicBezTo>
                    <a:pt x="92" y="34"/>
                    <a:pt x="92" y="34"/>
                    <a:pt x="92" y="34"/>
                  </a:cubicBezTo>
                  <a:cubicBezTo>
                    <a:pt x="92" y="36"/>
                    <a:pt x="93" y="38"/>
                    <a:pt x="94" y="39"/>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7" name="Google Shape;2357;p110"/>
            <p:cNvSpPr/>
            <p:nvPr/>
          </p:nvSpPr>
          <p:spPr>
            <a:xfrm>
              <a:off x="435" y="528"/>
              <a:ext cx="252" cy="251"/>
            </a:xfrm>
            <a:custGeom>
              <a:avLst/>
              <a:gdLst/>
              <a:ahLst/>
              <a:cxnLst/>
              <a:rect l="l" t="t" r="r" b="b"/>
              <a:pathLst>
                <a:path w="170" h="170" extrusionOk="0">
                  <a:moveTo>
                    <a:pt x="123" y="16"/>
                  </a:moveTo>
                  <a:cubicBezTo>
                    <a:pt x="124" y="13"/>
                    <a:pt x="123" y="9"/>
                    <a:pt x="120" y="8"/>
                  </a:cubicBezTo>
                  <a:cubicBezTo>
                    <a:pt x="119" y="8"/>
                    <a:pt x="119" y="8"/>
                    <a:pt x="119" y="8"/>
                  </a:cubicBezTo>
                  <a:cubicBezTo>
                    <a:pt x="108" y="3"/>
                    <a:pt x="97" y="0"/>
                    <a:pt x="85" y="0"/>
                  </a:cubicBezTo>
                  <a:cubicBezTo>
                    <a:pt x="38" y="0"/>
                    <a:pt x="0" y="38"/>
                    <a:pt x="0" y="85"/>
                  </a:cubicBezTo>
                  <a:cubicBezTo>
                    <a:pt x="0" y="132"/>
                    <a:pt x="38" y="170"/>
                    <a:pt x="85" y="170"/>
                  </a:cubicBezTo>
                  <a:cubicBezTo>
                    <a:pt x="131" y="170"/>
                    <a:pt x="170" y="132"/>
                    <a:pt x="170" y="85"/>
                  </a:cubicBezTo>
                  <a:cubicBezTo>
                    <a:pt x="170" y="73"/>
                    <a:pt x="167" y="61"/>
                    <a:pt x="162" y="50"/>
                  </a:cubicBezTo>
                  <a:cubicBezTo>
                    <a:pt x="161" y="49"/>
                    <a:pt x="160" y="48"/>
                    <a:pt x="158" y="47"/>
                  </a:cubicBezTo>
                  <a:cubicBezTo>
                    <a:pt x="157" y="46"/>
                    <a:pt x="155" y="46"/>
                    <a:pt x="154" y="47"/>
                  </a:cubicBezTo>
                  <a:cubicBezTo>
                    <a:pt x="152" y="48"/>
                    <a:pt x="151" y="49"/>
                    <a:pt x="150" y="51"/>
                  </a:cubicBezTo>
                  <a:cubicBezTo>
                    <a:pt x="150" y="52"/>
                    <a:pt x="150" y="54"/>
                    <a:pt x="151" y="55"/>
                  </a:cubicBezTo>
                  <a:cubicBezTo>
                    <a:pt x="155" y="65"/>
                    <a:pt x="157" y="75"/>
                    <a:pt x="157" y="85"/>
                  </a:cubicBezTo>
                  <a:cubicBezTo>
                    <a:pt x="157" y="125"/>
                    <a:pt x="124" y="158"/>
                    <a:pt x="85" y="158"/>
                  </a:cubicBezTo>
                  <a:cubicBezTo>
                    <a:pt x="45" y="158"/>
                    <a:pt x="12" y="125"/>
                    <a:pt x="12" y="85"/>
                  </a:cubicBezTo>
                  <a:cubicBezTo>
                    <a:pt x="12" y="45"/>
                    <a:pt x="45" y="13"/>
                    <a:pt x="85" y="13"/>
                  </a:cubicBezTo>
                  <a:cubicBezTo>
                    <a:pt x="95" y="13"/>
                    <a:pt x="105" y="15"/>
                    <a:pt x="114" y="19"/>
                  </a:cubicBezTo>
                  <a:cubicBezTo>
                    <a:pt x="118" y="21"/>
                    <a:pt x="121" y="19"/>
                    <a:pt x="123" y="16"/>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8" name="Google Shape;2358;p110"/>
            <p:cNvSpPr/>
            <p:nvPr/>
          </p:nvSpPr>
          <p:spPr>
            <a:xfrm>
              <a:off x="490" y="583"/>
              <a:ext cx="142" cy="141"/>
            </a:xfrm>
            <a:custGeom>
              <a:avLst/>
              <a:gdLst/>
              <a:ahLst/>
              <a:cxnLst/>
              <a:rect l="l" t="t" r="r" b="b"/>
              <a:pathLst>
                <a:path w="96" h="96" extrusionOk="0">
                  <a:moveTo>
                    <a:pt x="48" y="13"/>
                  </a:moveTo>
                  <a:cubicBezTo>
                    <a:pt x="50" y="13"/>
                    <a:pt x="53" y="13"/>
                    <a:pt x="55" y="14"/>
                  </a:cubicBezTo>
                  <a:cubicBezTo>
                    <a:pt x="59" y="15"/>
                    <a:pt x="62" y="12"/>
                    <a:pt x="63" y="9"/>
                  </a:cubicBezTo>
                  <a:cubicBezTo>
                    <a:pt x="64" y="6"/>
                    <a:pt x="62" y="2"/>
                    <a:pt x="58" y="2"/>
                  </a:cubicBezTo>
                  <a:cubicBezTo>
                    <a:pt x="55" y="1"/>
                    <a:pt x="51" y="0"/>
                    <a:pt x="48" y="0"/>
                  </a:cubicBezTo>
                  <a:cubicBezTo>
                    <a:pt x="21" y="0"/>
                    <a:pt x="0" y="22"/>
                    <a:pt x="0" y="48"/>
                  </a:cubicBezTo>
                  <a:cubicBezTo>
                    <a:pt x="0" y="75"/>
                    <a:pt x="21" y="96"/>
                    <a:pt x="48" y="96"/>
                  </a:cubicBezTo>
                  <a:cubicBezTo>
                    <a:pt x="74" y="96"/>
                    <a:pt x="96" y="75"/>
                    <a:pt x="96" y="48"/>
                  </a:cubicBezTo>
                  <a:cubicBezTo>
                    <a:pt x="96" y="45"/>
                    <a:pt x="95" y="41"/>
                    <a:pt x="94" y="38"/>
                  </a:cubicBezTo>
                  <a:cubicBezTo>
                    <a:pt x="94" y="36"/>
                    <a:pt x="93" y="35"/>
                    <a:pt x="92" y="34"/>
                  </a:cubicBezTo>
                  <a:cubicBezTo>
                    <a:pt x="90" y="33"/>
                    <a:pt x="88" y="32"/>
                    <a:pt x="87" y="33"/>
                  </a:cubicBezTo>
                  <a:cubicBezTo>
                    <a:pt x="85" y="33"/>
                    <a:pt x="84" y="34"/>
                    <a:pt x="83" y="36"/>
                  </a:cubicBezTo>
                  <a:cubicBezTo>
                    <a:pt x="82" y="37"/>
                    <a:pt x="82" y="39"/>
                    <a:pt x="82" y="40"/>
                  </a:cubicBezTo>
                  <a:cubicBezTo>
                    <a:pt x="83" y="43"/>
                    <a:pt x="83" y="46"/>
                    <a:pt x="83" y="48"/>
                  </a:cubicBezTo>
                  <a:cubicBezTo>
                    <a:pt x="83" y="68"/>
                    <a:pt x="67" y="84"/>
                    <a:pt x="48" y="84"/>
                  </a:cubicBezTo>
                  <a:cubicBezTo>
                    <a:pt x="28" y="84"/>
                    <a:pt x="12" y="68"/>
                    <a:pt x="12" y="48"/>
                  </a:cubicBezTo>
                  <a:cubicBezTo>
                    <a:pt x="12" y="29"/>
                    <a:pt x="28" y="13"/>
                    <a:pt x="48" y="13"/>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9" name="Google Shape;2359;p110"/>
            <p:cNvSpPr/>
            <p:nvPr/>
          </p:nvSpPr>
          <p:spPr>
            <a:xfrm>
              <a:off x="380" y="473"/>
              <a:ext cx="362" cy="361"/>
            </a:xfrm>
            <a:custGeom>
              <a:avLst/>
              <a:gdLst/>
              <a:ahLst/>
              <a:cxnLst/>
              <a:rect l="l" t="t" r="r" b="b"/>
              <a:pathLst>
                <a:path w="244" h="244" extrusionOk="0">
                  <a:moveTo>
                    <a:pt x="234" y="74"/>
                  </a:moveTo>
                  <a:cubicBezTo>
                    <a:pt x="233" y="72"/>
                    <a:pt x="232" y="71"/>
                    <a:pt x="230" y="70"/>
                  </a:cubicBezTo>
                  <a:cubicBezTo>
                    <a:pt x="229" y="70"/>
                    <a:pt x="227" y="70"/>
                    <a:pt x="225" y="70"/>
                  </a:cubicBezTo>
                  <a:cubicBezTo>
                    <a:pt x="222" y="72"/>
                    <a:pt x="221" y="76"/>
                    <a:pt x="222" y="79"/>
                  </a:cubicBezTo>
                  <a:cubicBezTo>
                    <a:pt x="228" y="93"/>
                    <a:pt x="231" y="107"/>
                    <a:pt x="231" y="122"/>
                  </a:cubicBezTo>
                  <a:cubicBezTo>
                    <a:pt x="231" y="182"/>
                    <a:pt x="182" y="232"/>
                    <a:pt x="122" y="232"/>
                  </a:cubicBezTo>
                  <a:cubicBezTo>
                    <a:pt x="61" y="232"/>
                    <a:pt x="12" y="182"/>
                    <a:pt x="12" y="122"/>
                  </a:cubicBezTo>
                  <a:cubicBezTo>
                    <a:pt x="12" y="62"/>
                    <a:pt x="61" y="13"/>
                    <a:pt x="122" y="13"/>
                  </a:cubicBezTo>
                  <a:cubicBezTo>
                    <a:pt x="137" y="13"/>
                    <a:pt x="151" y="16"/>
                    <a:pt x="165" y="22"/>
                  </a:cubicBezTo>
                  <a:cubicBezTo>
                    <a:pt x="167" y="23"/>
                    <a:pt x="168" y="23"/>
                    <a:pt x="170" y="22"/>
                  </a:cubicBezTo>
                  <a:cubicBezTo>
                    <a:pt x="172" y="21"/>
                    <a:pt x="173" y="20"/>
                    <a:pt x="173" y="19"/>
                  </a:cubicBezTo>
                  <a:cubicBezTo>
                    <a:pt x="174" y="17"/>
                    <a:pt x="174" y="15"/>
                    <a:pt x="174" y="14"/>
                  </a:cubicBezTo>
                  <a:cubicBezTo>
                    <a:pt x="173" y="12"/>
                    <a:pt x="172" y="11"/>
                    <a:pt x="170" y="10"/>
                  </a:cubicBezTo>
                  <a:cubicBezTo>
                    <a:pt x="155" y="4"/>
                    <a:pt x="138" y="0"/>
                    <a:pt x="122" y="0"/>
                  </a:cubicBezTo>
                  <a:cubicBezTo>
                    <a:pt x="54" y="0"/>
                    <a:pt x="0" y="55"/>
                    <a:pt x="0" y="122"/>
                  </a:cubicBezTo>
                  <a:cubicBezTo>
                    <a:pt x="0" y="189"/>
                    <a:pt x="54" y="244"/>
                    <a:pt x="122" y="244"/>
                  </a:cubicBezTo>
                  <a:cubicBezTo>
                    <a:pt x="189" y="244"/>
                    <a:pt x="244" y="189"/>
                    <a:pt x="244" y="122"/>
                  </a:cubicBezTo>
                  <a:cubicBezTo>
                    <a:pt x="244" y="105"/>
                    <a:pt x="240" y="89"/>
                    <a:pt x="234" y="74"/>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60" name="Google Shape;2360;p110"/>
          <p:cNvGrpSpPr/>
          <p:nvPr/>
        </p:nvGrpSpPr>
        <p:grpSpPr>
          <a:xfrm>
            <a:off x="1089482" y="4223095"/>
            <a:ext cx="413894" cy="498159"/>
            <a:chOff x="5756276" y="1039813"/>
            <a:chExt cx="530225" cy="638175"/>
          </a:xfrm>
        </p:grpSpPr>
        <p:sp>
          <p:nvSpPr>
            <p:cNvPr id="2361" name="Google Shape;2361;p110"/>
            <p:cNvSpPr/>
            <p:nvPr/>
          </p:nvSpPr>
          <p:spPr>
            <a:xfrm>
              <a:off x="5889626" y="1200151"/>
              <a:ext cx="265113" cy="319088"/>
            </a:xfrm>
            <a:custGeom>
              <a:avLst/>
              <a:gdLst/>
              <a:ahLst/>
              <a:cxnLst/>
              <a:rect l="l" t="t" r="r" b="b"/>
              <a:pathLst>
                <a:path w="40" h="48" extrusionOk="0">
                  <a:moveTo>
                    <a:pt x="38" y="16"/>
                  </a:moveTo>
                  <a:cubicBezTo>
                    <a:pt x="34" y="16"/>
                    <a:pt x="34" y="16"/>
                    <a:pt x="34" y="16"/>
                  </a:cubicBezTo>
                  <a:cubicBezTo>
                    <a:pt x="34" y="14"/>
                    <a:pt x="34" y="14"/>
                    <a:pt x="34" y="14"/>
                  </a:cubicBezTo>
                  <a:cubicBezTo>
                    <a:pt x="34" y="6"/>
                    <a:pt x="28" y="0"/>
                    <a:pt x="20" y="0"/>
                  </a:cubicBezTo>
                  <a:cubicBezTo>
                    <a:pt x="12" y="0"/>
                    <a:pt x="6" y="6"/>
                    <a:pt x="6" y="14"/>
                  </a:cubicBezTo>
                  <a:cubicBezTo>
                    <a:pt x="6" y="16"/>
                    <a:pt x="6" y="16"/>
                    <a:pt x="6" y="16"/>
                  </a:cubicBezTo>
                  <a:cubicBezTo>
                    <a:pt x="2" y="16"/>
                    <a:pt x="2" y="16"/>
                    <a:pt x="2" y="16"/>
                  </a:cubicBezTo>
                  <a:cubicBezTo>
                    <a:pt x="1" y="16"/>
                    <a:pt x="0" y="17"/>
                    <a:pt x="0" y="18"/>
                  </a:cubicBezTo>
                  <a:cubicBezTo>
                    <a:pt x="0" y="46"/>
                    <a:pt x="0" y="46"/>
                    <a:pt x="0" y="46"/>
                  </a:cubicBezTo>
                  <a:cubicBezTo>
                    <a:pt x="0" y="47"/>
                    <a:pt x="1" y="48"/>
                    <a:pt x="2" y="48"/>
                  </a:cubicBezTo>
                  <a:cubicBezTo>
                    <a:pt x="38" y="48"/>
                    <a:pt x="38" y="48"/>
                    <a:pt x="38" y="48"/>
                  </a:cubicBezTo>
                  <a:cubicBezTo>
                    <a:pt x="39" y="48"/>
                    <a:pt x="40" y="47"/>
                    <a:pt x="40" y="46"/>
                  </a:cubicBezTo>
                  <a:cubicBezTo>
                    <a:pt x="40" y="18"/>
                    <a:pt x="40" y="18"/>
                    <a:pt x="40" y="18"/>
                  </a:cubicBezTo>
                  <a:cubicBezTo>
                    <a:pt x="40" y="17"/>
                    <a:pt x="39" y="16"/>
                    <a:pt x="38" y="16"/>
                  </a:cubicBezTo>
                  <a:close/>
                  <a:moveTo>
                    <a:pt x="10" y="14"/>
                  </a:moveTo>
                  <a:cubicBezTo>
                    <a:pt x="10" y="8"/>
                    <a:pt x="14" y="4"/>
                    <a:pt x="20" y="4"/>
                  </a:cubicBezTo>
                  <a:cubicBezTo>
                    <a:pt x="26" y="4"/>
                    <a:pt x="30" y="8"/>
                    <a:pt x="30" y="14"/>
                  </a:cubicBezTo>
                  <a:cubicBezTo>
                    <a:pt x="30" y="16"/>
                    <a:pt x="30" y="16"/>
                    <a:pt x="30" y="16"/>
                  </a:cubicBezTo>
                  <a:cubicBezTo>
                    <a:pt x="10" y="16"/>
                    <a:pt x="10" y="16"/>
                    <a:pt x="10" y="16"/>
                  </a:cubicBezTo>
                  <a:lnTo>
                    <a:pt x="10" y="14"/>
                  </a:lnTo>
                  <a:close/>
                  <a:moveTo>
                    <a:pt x="36" y="44"/>
                  </a:moveTo>
                  <a:cubicBezTo>
                    <a:pt x="4" y="44"/>
                    <a:pt x="4" y="44"/>
                    <a:pt x="4" y="44"/>
                  </a:cubicBezTo>
                  <a:cubicBezTo>
                    <a:pt x="4" y="20"/>
                    <a:pt x="4" y="20"/>
                    <a:pt x="4" y="20"/>
                  </a:cubicBezTo>
                  <a:cubicBezTo>
                    <a:pt x="36" y="20"/>
                    <a:pt x="36" y="20"/>
                    <a:pt x="36" y="20"/>
                  </a:cubicBezTo>
                  <a:lnTo>
                    <a:pt x="36" y="44"/>
                  </a:ln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2" name="Google Shape;2362;p110"/>
            <p:cNvSpPr/>
            <p:nvPr/>
          </p:nvSpPr>
          <p:spPr>
            <a:xfrm>
              <a:off x="5994401" y="1358901"/>
              <a:ext cx="53975" cy="106363"/>
            </a:xfrm>
            <a:custGeom>
              <a:avLst/>
              <a:gdLst/>
              <a:ahLst/>
              <a:cxnLst/>
              <a:rect l="l" t="t" r="r" b="b"/>
              <a:pathLst>
                <a:path w="8" h="16" extrusionOk="0">
                  <a:moveTo>
                    <a:pt x="4" y="0"/>
                  </a:moveTo>
                  <a:cubicBezTo>
                    <a:pt x="2" y="0"/>
                    <a:pt x="0" y="2"/>
                    <a:pt x="0" y="4"/>
                  </a:cubicBezTo>
                  <a:cubicBezTo>
                    <a:pt x="0" y="5"/>
                    <a:pt x="1" y="7"/>
                    <a:pt x="2" y="7"/>
                  </a:cubicBezTo>
                  <a:cubicBezTo>
                    <a:pt x="2" y="14"/>
                    <a:pt x="2" y="14"/>
                    <a:pt x="2" y="14"/>
                  </a:cubicBezTo>
                  <a:cubicBezTo>
                    <a:pt x="2" y="15"/>
                    <a:pt x="3" y="16"/>
                    <a:pt x="4" y="16"/>
                  </a:cubicBezTo>
                  <a:cubicBezTo>
                    <a:pt x="5" y="16"/>
                    <a:pt x="6" y="15"/>
                    <a:pt x="6" y="14"/>
                  </a:cubicBezTo>
                  <a:cubicBezTo>
                    <a:pt x="6" y="7"/>
                    <a:pt x="6" y="7"/>
                    <a:pt x="6" y="7"/>
                  </a:cubicBezTo>
                  <a:cubicBezTo>
                    <a:pt x="7" y="7"/>
                    <a:pt x="8" y="5"/>
                    <a:pt x="8" y="4"/>
                  </a:cubicBezTo>
                  <a:cubicBezTo>
                    <a:pt x="8" y="2"/>
                    <a:pt x="6" y="0"/>
                    <a:pt x="4" y="0"/>
                  </a:cubicBezTo>
                  <a:close/>
                  <a:moveTo>
                    <a:pt x="4" y="4"/>
                  </a:moveTo>
                  <a:cubicBezTo>
                    <a:pt x="4" y="4"/>
                    <a:pt x="4" y="4"/>
                    <a:pt x="4" y="4"/>
                  </a:cubicBezTo>
                  <a:cubicBezTo>
                    <a:pt x="6" y="4"/>
                    <a:pt x="6" y="4"/>
                    <a:pt x="6" y="4"/>
                  </a:cubicBezTo>
                  <a:lnTo>
                    <a:pt x="4" y="4"/>
                  </a:ln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3" name="Google Shape;2363;p110"/>
            <p:cNvSpPr/>
            <p:nvPr/>
          </p:nvSpPr>
          <p:spPr>
            <a:xfrm>
              <a:off x="5756276" y="1039813"/>
              <a:ext cx="530225" cy="638175"/>
            </a:xfrm>
            <a:custGeom>
              <a:avLst/>
              <a:gdLst/>
              <a:ahLst/>
              <a:cxnLst/>
              <a:rect l="l" t="t" r="r" b="b"/>
              <a:pathLst>
                <a:path w="80" h="96" extrusionOk="0">
                  <a:moveTo>
                    <a:pt x="78" y="0"/>
                  </a:moveTo>
                  <a:cubicBezTo>
                    <a:pt x="2" y="0"/>
                    <a:pt x="2" y="0"/>
                    <a:pt x="2" y="0"/>
                  </a:cubicBezTo>
                  <a:cubicBezTo>
                    <a:pt x="1" y="0"/>
                    <a:pt x="0" y="1"/>
                    <a:pt x="0" y="2"/>
                  </a:cubicBezTo>
                  <a:cubicBezTo>
                    <a:pt x="0" y="31"/>
                    <a:pt x="0" y="31"/>
                    <a:pt x="0" y="31"/>
                  </a:cubicBezTo>
                  <a:cubicBezTo>
                    <a:pt x="0" y="58"/>
                    <a:pt x="15" y="83"/>
                    <a:pt x="39" y="96"/>
                  </a:cubicBezTo>
                  <a:cubicBezTo>
                    <a:pt x="39" y="96"/>
                    <a:pt x="40" y="96"/>
                    <a:pt x="40" y="96"/>
                  </a:cubicBezTo>
                  <a:cubicBezTo>
                    <a:pt x="40" y="96"/>
                    <a:pt x="41" y="96"/>
                    <a:pt x="41" y="96"/>
                  </a:cubicBezTo>
                  <a:cubicBezTo>
                    <a:pt x="65" y="83"/>
                    <a:pt x="80" y="58"/>
                    <a:pt x="80" y="31"/>
                  </a:cubicBezTo>
                  <a:cubicBezTo>
                    <a:pt x="80" y="2"/>
                    <a:pt x="80" y="2"/>
                    <a:pt x="80" y="2"/>
                  </a:cubicBezTo>
                  <a:cubicBezTo>
                    <a:pt x="80" y="1"/>
                    <a:pt x="79" y="0"/>
                    <a:pt x="78" y="0"/>
                  </a:cubicBezTo>
                  <a:close/>
                  <a:moveTo>
                    <a:pt x="76" y="4"/>
                  </a:moveTo>
                  <a:cubicBezTo>
                    <a:pt x="76" y="12"/>
                    <a:pt x="76" y="12"/>
                    <a:pt x="76" y="12"/>
                  </a:cubicBezTo>
                  <a:cubicBezTo>
                    <a:pt x="4" y="12"/>
                    <a:pt x="4" y="12"/>
                    <a:pt x="4" y="12"/>
                  </a:cubicBezTo>
                  <a:cubicBezTo>
                    <a:pt x="4" y="4"/>
                    <a:pt x="4" y="4"/>
                    <a:pt x="4" y="4"/>
                  </a:cubicBezTo>
                  <a:lnTo>
                    <a:pt x="76" y="4"/>
                  </a:lnTo>
                  <a:close/>
                  <a:moveTo>
                    <a:pt x="40" y="92"/>
                  </a:moveTo>
                  <a:cubicBezTo>
                    <a:pt x="18" y="80"/>
                    <a:pt x="4" y="56"/>
                    <a:pt x="4" y="31"/>
                  </a:cubicBezTo>
                  <a:cubicBezTo>
                    <a:pt x="4" y="16"/>
                    <a:pt x="4" y="16"/>
                    <a:pt x="4" y="16"/>
                  </a:cubicBezTo>
                  <a:cubicBezTo>
                    <a:pt x="76" y="16"/>
                    <a:pt x="76" y="16"/>
                    <a:pt x="76" y="16"/>
                  </a:cubicBezTo>
                  <a:cubicBezTo>
                    <a:pt x="76" y="31"/>
                    <a:pt x="76" y="31"/>
                    <a:pt x="76" y="31"/>
                  </a:cubicBezTo>
                  <a:cubicBezTo>
                    <a:pt x="76" y="56"/>
                    <a:pt x="62" y="80"/>
                    <a:pt x="40" y="92"/>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64" name="Google Shape;2364;p110"/>
          <p:cNvGrpSpPr/>
          <p:nvPr/>
        </p:nvGrpSpPr>
        <p:grpSpPr>
          <a:xfrm>
            <a:off x="1031392" y="5118259"/>
            <a:ext cx="529686" cy="481184"/>
            <a:chOff x="7646163" y="4403979"/>
            <a:chExt cx="658813" cy="598487"/>
          </a:xfrm>
        </p:grpSpPr>
        <p:sp>
          <p:nvSpPr>
            <p:cNvPr id="2365" name="Google Shape;2365;p110"/>
            <p:cNvSpPr/>
            <p:nvPr/>
          </p:nvSpPr>
          <p:spPr>
            <a:xfrm>
              <a:off x="7803326" y="4497641"/>
              <a:ext cx="127000" cy="26987"/>
            </a:xfrm>
            <a:custGeom>
              <a:avLst/>
              <a:gdLst/>
              <a:ahLst/>
              <a:cxnLst/>
              <a:rect l="l" t="t" r="r" b="b"/>
              <a:pathLst>
                <a:path w="59" h="12" extrusionOk="0">
                  <a:moveTo>
                    <a:pt x="53" y="0"/>
                  </a:moveTo>
                  <a:cubicBezTo>
                    <a:pt x="6" y="0"/>
                    <a:pt x="6" y="0"/>
                    <a:pt x="6" y="0"/>
                  </a:cubicBezTo>
                  <a:cubicBezTo>
                    <a:pt x="3" y="0"/>
                    <a:pt x="0" y="2"/>
                    <a:pt x="0" y="6"/>
                  </a:cubicBezTo>
                  <a:cubicBezTo>
                    <a:pt x="0" y="9"/>
                    <a:pt x="3" y="12"/>
                    <a:pt x="6" y="12"/>
                  </a:cubicBezTo>
                  <a:cubicBezTo>
                    <a:pt x="53" y="12"/>
                    <a:pt x="53" y="12"/>
                    <a:pt x="53" y="12"/>
                  </a:cubicBezTo>
                  <a:cubicBezTo>
                    <a:pt x="56" y="12"/>
                    <a:pt x="59" y="9"/>
                    <a:pt x="59" y="6"/>
                  </a:cubicBezTo>
                  <a:cubicBezTo>
                    <a:pt x="59" y="2"/>
                    <a:pt x="56" y="0"/>
                    <a:pt x="53" y="0"/>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6" name="Google Shape;2366;p110"/>
            <p:cNvSpPr/>
            <p:nvPr/>
          </p:nvSpPr>
          <p:spPr>
            <a:xfrm>
              <a:off x="7803326" y="4551616"/>
              <a:ext cx="127000" cy="26987"/>
            </a:xfrm>
            <a:custGeom>
              <a:avLst/>
              <a:gdLst/>
              <a:ahLst/>
              <a:cxnLst/>
              <a:rect l="l" t="t" r="r" b="b"/>
              <a:pathLst>
                <a:path w="59" h="12" extrusionOk="0">
                  <a:moveTo>
                    <a:pt x="53" y="0"/>
                  </a:moveTo>
                  <a:cubicBezTo>
                    <a:pt x="6" y="0"/>
                    <a:pt x="6" y="0"/>
                    <a:pt x="6" y="0"/>
                  </a:cubicBezTo>
                  <a:cubicBezTo>
                    <a:pt x="3" y="0"/>
                    <a:pt x="0" y="3"/>
                    <a:pt x="0" y="6"/>
                  </a:cubicBezTo>
                  <a:cubicBezTo>
                    <a:pt x="0" y="10"/>
                    <a:pt x="3" y="12"/>
                    <a:pt x="6" y="12"/>
                  </a:cubicBezTo>
                  <a:cubicBezTo>
                    <a:pt x="53" y="12"/>
                    <a:pt x="53" y="12"/>
                    <a:pt x="53" y="12"/>
                  </a:cubicBezTo>
                  <a:cubicBezTo>
                    <a:pt x="56" y="12"/>
                    <a:pt x="59" y="10"/>
                    <a:pt x="59" y="6"/>
                  </a:cubicBezTo>
                  <a:cubicBezTo>
                    <a:pt x="59" y="3"/>
                    <a:pt x="56" y="0"/>
                    <a:pt x="53" y="0"/>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7" name="Google Shape;2367;p110"/>
            <p:cNvSpPr/>
            <p:nvPr/>
          </p:nvSpPr>
          <p:spPr>
            <a:xfrm>
              <a:off x="7803326" y="4608766"/>
              <a:ext cx="127000" cy="26987"/>
            </a:xfrm>
            <a:custGeom>
              <a:avLst/>
              <a:gdLst/>
              <a:ahLst/>
              <a:cxnLst/>
              <a:rect l="l" t="t" r="r" b="b"/>
              <a:pathLst>
                <a:path w="59" h="12" extrusionOk="0">
                  <a:moveTo>
                    <a:pt x="53" y="0"/>
                  </a:moveTo>
                  <a:cubicBezTo>
                    <a:pt x="6" y="0"/>
                    <a:pt x="6" y="0"/>
                    <a:pt x="6" y="0"/>
                  </a:cubicBezTo>
                  <a:cubicBezTo>
                    <a:pt x="3" y="0"/>
                    <a:pt x="0" y="3"/>
                    <a:pt x="0" y="6"/>
                  </a:cubicBezTo>
                  <a:cubicBezTo>
                    <a:pt x="0" y="9"/>
                    <a:pt x="3" y="12"/>
                    <a:pt x="6" y="12"/>
                  </a:cubicBezTo>
                  <a:cubicBezTo>
                    <a:pt x="53" y="12"/>
                    <a:pt x="53" y="12"/>
                    <a:pt x="53" y="12"/>
                  </a:cubicBezTo>
                  <a:cubicBezTo>
                    <a:pt x="56" y="12"/>
                    <a:pt x="59" y="9"/>
                    <a:pt x="59" y="6"/>
                  </a:cubicBezTo>
                  <a:cubicBezTo>
                    <a:pt x="59" y="3"/>
                    <a:pt x="56" y="0"/>
                    <a:pt x="53" y="0"/>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8" name="Google Shape;2368;p110"/>
            <p:cNvSpPr/>
            <p:nvPr/>
          </p:nvSpPr>
          <p:spPr>
            <a:xfrm>
              <a:off x="7803326" y="4665916"/>
              <a:ext cx="127000" cy="25400"/>
            </a:xfrm>
            <a:custGeom>
              <a:avLst/>
              <a:gdLst/>
              <a:ahLst/>
              <a:cxnLst/>
              <a:rect l="l" t="t" r="r" b="b"/>
              <a:pathLst>
                <a:path w="59" h="12" extrusionOk="0">
                  <a:moveTo>
                    <a:pt x="53" y="0"/>
                  </a:moveTo>
                  <a:cubicBezTo>
                    <a:pt x="6" y="0"/>
                    <a:pt x="6" y="0"/>
                    <a:pt x="6" y="0"/>
                  </a:cubicBezTo>
                  <a:cubicBezTo>
                    <a:pt x="3" y="0"/>
                    <a:pt x="0" y="2"/>
                    <a:pt x="0" y="6"/>
                  </a:cubicBezTo>
                  <a:cubicBezTo>
                    <a:pt x="0" y="9"/>
                    <a:pt x="3" y="12"/>
                    <a:pt x="6" y="12"/>
                  </a:cubicBezTo>
                  <a:cubicBezTo>
                    <a:pt x="53" y="12"/>
                    <a:pt x="53" y="12"/>
                    <a:pt x="53" y="12"/>
                  </a:cubicBezTo>
                  <a:cubicBezTo>
                    <a:pt x="56" y="12"/>
                    <a:pt x="59" y="9"/>
                    <a:pt x="59" y="6"/>
                  </a:cubicBezTo>
                  <a:cubicBezTo>
                    <a:pt x="59" y="2"/>
                    <a:pt x="56" y="0"/>
                    <a:pt x="53" y="0"/>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9" name="Google Shape;2369;p110"/>
            <p:cNvSpPr/>
            <p:nvPr/>
          </p:nvSpPr>
          <p:spPr>
            <a:xfrm>
              <a:off x="7646163" y="4403979"/>
              <a:ext cx="450850" cy="455612"/>
            </a:xfrm>
            <a:custGeom>
              <a:avLst/>
              <a:gdLst/>
              <a:ahLst/>
              <a:cxnLst/>
              <a:rect l="l" t="t" r="r" b="b"/>
              <a:pathLst>
                <a:path w="209" h="209" extrusionOk="0">
                  <a:moveTo>
                    <a:pt x="166" y="177"/>
                  </a:moveTo>
                  <a:cubicBezTo>
                    <a:pt x="166" y="38"/>
                    <a:pt x="166" y="38"/>
                    <a:pt x="166" y="38"/>
                  </a:cubicBezTo>
                  <a:cubicBezTo>
                    <a:pt x="203" y="38"/>
                    <a:pt x="203" y="38"/>
                    <a:pt x="203" y="38"/>
                  </a:cubicBezTo>
                  <a:cubicBezTo>
                    <a:pt x="206" y="38"/>
                    <a:pt x="209" y="35"/>
                    <a:pt x="209" y="32"/>
                  </a:cubicBezTo>
                  <a:cubicBezTo>
                    <a:pt x="209" y="13"/>
                    <a:pt x="197" y="0"/>
                    <a:pt x="182" y="0"/>
                  </a:cubicBezTo>
                  <a:cubicBezTo>
                    <a:pt x="181" y="0"/>
                    <a:pt x="180" y="0"/>
                    <a:pt x="179" y="0"/>
                  </a:cubicBezTo>
                  <a:cubicBezTo>
                    <a:pt x="178" y="0"/>
                    <a:pt x="178" y="0"/>
                    <a:pt x="177" y="0"/>
                  </a:cubicBezTo>
                  <a:cubicBezTo>
                    <a:pt x="75" y="0"/>
                    <a:pt x="75" y="0"/>
                    <a:pt x="75" y="0"/>
                  </a:cubicBezTo>
                  <a:cubicBezTo>
                    <a:pt x="57" y="0"/>
                    <a:pt x="43" y="14"/>
                    <a:pt x="43" y="32"/>
                  </a:cubicBezTo>
                  <a:cubicBezTo>
                    <a:pt x="43" y="145"/>
                    <a:pt x="43" y="145"/>
                    <a:pt x="43" y="145"/>
                  </a:cubicBezTo>
                  <a:cubicBezTo>
                    <a:pt x="32" y="145"/>
                    <a:pt x="32" y="145"/>
                    <a:pt x="32" y="145"/>
                  </a:cubicBezTo>
                  <a:cubicBezTo>
                    <a:pt x="15" y="145"/>
                    <a:pt x="0" y="159"/>
                    <a:pt x="0" y="177"/>
                  </a:cubicBezTo>
                  <a:cubicBezTo>
                    <a:pt x="0" y="194"/>
                    <a:pt x="15" y="209"/>
                    <a:pt x="32" y="209"/>
                  </a:cubicBezTo>
                  <a:cubicBezTo>
                    <a:pt x="135" y="209"/>
                    <a:pt x="135" y="209"/>
                    <a:pt x="135" y="209"/>
                  </a:cubicBezTo>
                  <a:cubicBezTo>
                    <a:pt x="152" y="209"/>
                    <a:pt x="166" y="194"/>
                    <a:pt x="166" y="177"/>
                  </a:cubicBezTo>
                  <a:close/>
                  <a:moveTo>
                    <a:pt x="196" y="26"/>
                  </a:moveTo>
                  <a:cubicBezTo>
                    <a:pt x="166" y="26"/>
                    <a:pt x="166" y="26"/>
                    <a:pt x="166" y="26"/>
                  </a:cubicBezTo>
                  <a:cubicBezTo>
                    <a:pt x="167" y="18"/>
                    <a:pt x="174" y="12"/>
                    <a:pt x="182" y="12"/>
                  </a:cubicBezTo>
                  <a:cubicBezTo>
                    <a:pt x="189" y="12"/>
                    <a:pt x="195" y="17"/>
                    <a:pt x="196" y="26"/>
                  </a:cubicBezTo>
                  <a:close/>
                  <a:moveTo>
                    <a:pt x="110" y="197"/>
                  </a:moveTo>
                  <a:cubicBezTo>
                    <a:pt x="32" y="197"/>
                    <a:pt x="32" y="197"/>
                    <a:pt x="32" y="197"/>
                  </a:cubicBezTo>
                  <a:cubicBezTo>
                    <a:pt x="21" y="197"/>
                    <a:pt x="12" y="188"/>
                    <a:pt x="12" y="177"/>
                  </a:cubicBezTo>
                  <a:cubicBezTo>
                    <a:pt x="12" y="166"/>
                    <a:pt x="21" y="157"/>
                    <a:pt x="32" y="157"/>
                  </a:cubicBezTo>
                  <a:cubicBezTo>
                    <a:pt x="110" y="157"/>
                    <a:pt x="110" y="157"/>
                    <a:pt x="110" y="157"/>
                  </a:cubicBezTo>
                  <a:cubicBezTo>
                    <a:pt x="105" y="163"/>
                    <a:pt x="103" y="170"/>
                    <a:pt x="103" y="177"/>
                  </a:cubicBezTo>
                  <a:cubicBezTo>
                    <a:pt x="103" y="184"/>
                    <a:pt x="105" y="191"/>
                    <a:pt x="110" y="197"/>
                  </a:cubicBezTo>
                  <a:close/>
                  <a:moveTo>
                    <a:pt x="115" y="177"/>
                  </a:moveTo>
                  <a:cubicBezTo>
                    <a:pt x="115" y="166"/>
                    <a:pt x="124" y="157"/>
                    <a:pt x="135" y="157"/>
                  </a:cubicBezTo>
                  <a:cubicBezTo>
                    <a:pt x="138" y="157"/>
                    <a:pt x="141" y="155"/>
                    <a:pt x="141" y="151"/>
                  </a:cubicBezTo>
                  <a:cubicBezTo>
                    <a:pt x="141" y="148"/>
                    <a:pt x="138" y="145"/>
                    <a:pt x="135" y="145"/>
                  </a:cubicBezTo>
                  <a:cubicBezTo>
                    <a:pt x="55" y="145"/>
                    <a:pt x="55" y="145"/>
                    <a:pt x="55" y="145"/>
                  </a:cubicBezTo>
                  <a:cubicBezTo>
                    <a:pt x="55" y="32"/>
                    <a:pt x="55" y="32"/>
                    <a:pt x="55" y="32"/>
                  </a:cubicBezTo>
                  <a:cubicBezTo>
                    <a:pt x="55" y="21"/>
                    <a:pt x="64" y="12"/>
                    <a:pt x="75" y="12"/>
                  </a:cubicBezTo>
                  <a:cubicBezTo>
                    <a:pt x="159" y="12"/>
                    <a:pt x="159" y="12"/>
                    <a:pt x="159" y="12"/>
                  </a:cubicBezTo>
                  <a:cubicBezTo>
                    <a:pt x="156" y="16"/>
                    <a:pt x="154" y="22"/>
                    <a:pt x="154" y="27"/>
                  </a:cubicBezTo>
                  <a:cubicBezTo>
                    <a:pt x="154" y="177"/>
                    <a:pt x="154" y="177"/>
                    <a:pt x="154" y="177"/>
                  </a:cubicBezTo>
                  <a:cubicBezTo>
                    <a:pt x="154" y="188"/>
                    <a:pt x="145" y="197"/>
                    <a:pt x="135" y="197"/>
                  </a:cubicBezTo>
                  <a:cubicBezTo>
                    <a:pt x="124" y="197"/>
                    <a:pt x="115" y="188"/>
                    <a:pt x="115" y="177"/>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0" name="Google Shape;2370;p110"/>
            <p:cNvSpPr/>
            <p:nvPr/>
          </p:nvSpPr>
          <p:spPr>
            <a:xfrm>
              <a:off x="7877938" y="4819904"/>
              <a:ext cx="427038" cy="182562"/>
            </a:xfrm>
            <a:custGeom>
              <a:avLst/>
              <a:gdLst/>
              <a:ahLst/>
              <a:cxnLst/>
              <a:rect l="l" t="t" r="r" b="b"/>
              <a:pathLst>
                <a:path w="198" h="84" extrusionOk="0">
                  <a:moveTo>
                    <a:pt x="192" y="0"/>
                  </a:moveTo>
                  <a:cubicBezTo>
                    <a:pt x="160" y="0"/>
                    <a:pt x="160" y="0"/>
                    <a:pt x="160" y="0"/>
                  </a:cubicBezTo>
                  <a:cubicBezTo>
                    <a:pt x="156" y="0"/>
                    <a:pt x="154" y="3"/>
                    <a:pt x="154" y="6"/>
                  </a:cubicBezTo>
                  <a:cubicBezTo>
                    <a:pt x="154" y="8"/>
                    <a:pt x="154" y="8"/>
                    <a:pt x="154" y="8"/>
                  </a:cubicBezTo>
                  <a:cubicBezTo>
                    <a:pt x="135" y="8"/>
                    <a:pt x="135" y="8"/>
                    <a:pt x="135" y="8"/>
                  </a:cubicBezTo>
                  <a:cubicBezTo>
                    <a:pt x="120" y="8"/>
                    <a:pt x="109" y="17"/>
                    <a:pt x="102" y="22"/>
                  </a:cubicBezTo>
                  <a:cubicBezTo>
                    <a:pt x="101" y="23"/>
                    <a:pt x="99" y="24"/>
                    <a:pt x="98" y="24"/>
                  </a:cubicBezTo>
                  <a:cubicBezTo>
                    <a:pt x="71" y="24"/>
                    <a:pt x="71" y="24"/>
                    <a:pt x="71" y="24"/>
                  </a:cubicBezTo>
                  <a:cubicBezTo>
                    <a:pt x="65" y="24"/>
                    <a:pt x="61" y="28"/>
                    <a:pt x="59" y="34"/>
                  </a:cubicBezTo>
                  <a:cubicBezTo>
                    <a:pt x="32" y="25"/>
                    <a:pt x="32" y="25"/>
                    <a:pt x="32" y="25"/>
                  </a:cubicBezTo>
                  <a:cubicBezTo>
                    <a:pt x="21" y="22"/>
                    <a:pt x="12" y="25"/>
                    <a:pt x="2" y="35"/>
                  </a:cubicBezTo>
                  <a:cubicBezTo>
                    <a:pt x="0" y="36"/>
                    <a:pt x="0" y="38"/>
                    <a:pt x="0" y="40"/>
                  </a:cubicBezTo>
                  <a:cubicBezTo>
                    <a:pt x="0" y="42"/>
                    <a:pt x="2" y="43"/>
                    <a:pt x="3" y="44"/>
                  </a:cubicBezTo>
                  <a:cubicBezTo>
                    <a:pt x="20" y="53"/>
                    <a:pt x="33" y="59"/>
                    <a:pt x="43" y="65"/>
                  </a:cubicBezTo>
                  <a:cubicBezTo>
                    <a:pt x="68" y="78"/>
                    <a:pt x="80" y="84"/>
                    <a:pt x="94" y="84"/>
                  </a:cubicBezTo>
                  <a:cubicBezTo>
                    <a:pt x="105" y="84"/>
                    <a:pt x="117" y="80"/>
                    <a:pt x="138" y="73"/>
                  </a:cubicBezTo>
                  <a:cubicBezTo>
                    <a:pt x="143" y="71"/>
                    <a:pt x="148" y="70"/>
                    <a:pt x="154" y="68"/>
                  </a:cubicBezTo>
                  <a:cubicBezTo>
                    <a:pt x="154" y="71"/>
                    <a:pt x="154" y="71"/>
                    <a:pt x="154" y="71"/>
                  </a:cubicBezTo>
                  <a:cubicBezTo>
                    <a:pt x="154" y="74"/>
                    <a:pt x="156" y="77"/>
                    <a:pt x="160" y="77"/>
                  </a:cubicBezTo>
                  <a:cubicBezTo>
                    <a:pt x="192" y="77"/>
                    <a:pt x="192" y="77"/>
                    <a:pt x="192" y="77"/>
                  </a:cubicBezTo>
                  <a:cubicBezTo>
                    <a:pt x="195" y="77"/>
                    <a:pt x="198" y="74"/>
                    <a:pt x="198" y="71"/>
                  </a:cubicBezTo>
                  <a:cubicBezTo>
                    <a:pt x="198" y="6"/>
                    <a:pt x="198" y="6"/>
                    <a:pt x="198" y="6"/>
                  </a:cubicBezTo>
                  <a:cubicBezTo>
                    <a:pt x="198" y="3"/>
                    <a:pt x="195" y="0"/>
                    <a:pt x="192" y="0"/>
                  </a:cubicBezTo>
                  <a:close/>
                  <a:moveTo>
                    <a:pt x="134" y="62"/>
                  </a:moveTo>
                  <a:cubicBezTo>
                    <a:pt x="91" y="77"/>
                    <a:pt x="91" y="77"/>
                    <a:pt x="49" y="54"/>
                  </a:cubicBezTo>
                  <a:cubicBezTo>
                    <a:pt x="40" y="50"/>
                    <a:pt x="30" y="44"/>
                    <a:pt x="17" y="38"/>
                  </a:cubicBezTo>
                  <a:cubicBezTo>
                    <a:pt x="21" y="35"/>
                    <a:pt x="25" y="35"/>
                    <a:pt x="28" y="37"/>
                  </a:cubicBezTo>
                  <a:cubicBezTo>
                    <a:pt x="61" y="47"/>
                    <a:pt x="61" y="47"/>
                    <a:pt x="61" y="47"/>
                  </a:cubicBezTo>
                  <a:cubicBezTo>
                    <a:pt x="63" y="50"/>
                    <a:pt x="66" y="53"/>
                    <a:pt x="71" y="53"/>
                  </a:cubicBezTo>
                  <a:cubicBezTo>
                    <a:pt x="115" y="53"/>
                    <a:pt x="115" y="53"/>
                    <a:pt x="115" y="53"/>
                  </a:cubicBezTo>
                  <a:cubicBezTo>
                    <a:pt x="118" y="53"/>
                    <a:pt x="121" y="50"/>
                    <a:pt x="121" y="47"/>
                  </a:cubicBezTo>
                  <a:cubicBezTo>
                    <a:pt x="121" y="43"/>
                    <a:pt x="118" y="41"/>
                    <a:pt x="115" y="41"/>
                  </a:cubicBezTo>
                  <a:cubicBezTo>
                    <a:pt x="71" y="41"/>
                    <a:pt x="71" y="41"/>
                    <a:pt x="71" y="41"/>
                  </a:cubicBezTo>
                  <a:cubicBezTo>
                    <a:pt x="70" y="40"/>
                    <a:pt x="70" y="37"/>
                    <a:pt x="71" y="36"/>
                  </a:cubicBezTo>
                  <a:cubicBezTo>
                    <a:pt x="99" y="36"/>
                    <a:pt x="99" y="36"/>
                    <a:pt x="99" y="36"/>
                  </a:cubicBezTo>
                  <a:cubicBezTo>
                    <a:pt x="102" y="36"/>
                    <a:pt x="105" y="34"/>
                    <a:pt x="109" y="31"/>
                  </a:cubicBezTo>
                  <a:cubicBezTo>
                    <a:pt x="115" y="27"/>
                    <a:pt x="124" y="20"/>
                    <a:pt x="135" y="20"/>
                  </a:cubicBezTo>
                  <a:cubicBezTo>
                    <a:pt x="154" y="20"/>
                    <a:pt x="154" y="20"/>
                    <a:pt x="154" y="20"/>
                  </a:cubicBezTo>
                  <a:cubicBezTo>
                    <a:pt x="154" y="55"/>
                    <a:pt x="154" y="55"/>
                    <a:pt x="154" y="55"/>
                  </a:cubicBezTo>
                  <a:cubicBezTo>
                    <a:pt x="146" y="57"/>
                    <a:pt x="140" y="60"/>
                    <a:pt x="134" y="62"/>
                  </a:cubicBezTo>
                  <a:close/>
                  <a:moveTo>
                    <a:pt x="186" y="65"/>
                  </a:moveTo>
                  <a:cubicBezTo>
                    <a:pt x="166" y="65"/>
                    <a:pt x="166" y="65"/>
                    <a:pt x="166" y="65"/>
                  </a:cubicBezTo>
                  <a:cubicBezTo>
                    <a:pt x="166" y="12"/>
                    <a:pt x="166" y="12"/>
                    <a:pt x="166" y="12"/>
                  </a:cubicBezTo>
                  <a:cubicBezTo>
                    <a:pt x="186" y="12"/>
                    <a:pt x="186" y="12"/>
                    <a:pt x="186" y="12"/>
                  </a:cubicBezTo>
                  <a:lnTo>
                    <a:pt x="186" y="65"/>
                  </a:ln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71" name="Google Shape;2371;p110"/>
          <p:cNvGrpSpPr/>
          <p:nvPr/>
        </p:nvGrpSpPr>
        <p:grpSpPr>
          <a:xfrm>
            <a:off x="1064508" y="6060334"/>
            <a:ext cx="464188" cy="531388"/>
            <a:chOff x="1398" y="2998"/>
            <a:chExt cx="373" cy="427"/>
          </a:xfrm>
        </p:grpSpPr>
        <p:sp>
          <p:nvSpPr>
            <p:cNvPr id="2372" name="Google Shape;2372;p110"/>
            <p:cNvSpPr/>
            <p:nvPr/>
          </p:nvSpPr>
          <p:spPr>
            <a:xfrm>
              <a:off x="1451" y="3052"/>
              <a:ext cx="266" cy="266"/>
            </a:xfrm>
            <a:custGeom>
              <a:avLst/>
              <a:gdLst/>
              <a:ahLst/>
              <a:cxnLst/>
              <a:rect l="l" t="t" r="r" b="b"/>
              <a:pathLst>
                <a:path w="180" h="180" extrusionOk="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p:txBody>
        </p:sp>
        <p:sp>
          <p:nvSpPr>
            <p:cNvPr id="2373" name="Google Shape;2373;p110"/>
            <p:cNvSpPr/>
            <p:nvPr/>
          </p:nvSpPr>
          <p:spPr>
            <a:xfrm>
              <a:off x="1522" y="3300"/>
              <a:ext cx="124" cy="54"/>
            </a:xfrm>
            <a:custGeom>
              <a:avLst/>
              <a:gdLst/>
              <a:ahLst/>
              <a:cxnLst/>
              <a:rect l="l" t="t" r="r" b="b"/>
              <a:pathLst>
                <a:path w="84" h="36" extrusionOk="0">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p:txBody>
        </p:sp>
        <p:sp>
          <p:nvSpPr>
            <p:cNvPr id="2374" name="Google Shape;2374;p110"/>
            <p:cNvSpPr/>
            <p:nvPr/>
          </p:nvSpPr>
          <p:spPr>
            <a:xfrm>
              <a:off x="1540" y="3336"/>
              <a:ext cx="88" cy="53"/>
            </a:xfrm>
            <a:custGeom>
              <a:avLst/>
              <a:gdLst/>
              <a:ahLst/>
              <a:cxnLst/>
              <a:rect l="l" t="t" r="r" b="b"/>
              <a:pathLst>
                <a:path w="60" h="36" extrusionOk="0">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p:txBody>
        </p:sp>
        <p:sp>
          <p:nvSpPr>
            <p:cNvPr id="2375" name="Google Shape;2375;p110"/>
            <p:cNvSpPr/>
            <p:nvPr/>
          </p:nvSpPr>
          <p:spPr>
            <a:xfrm>
              <a:off x="1575" y="3371"/>
              <a:ext cx="18" cy="54"/>
            </a:xfrm>
            <a:custGeom>
              <a:avLst/>
              <a:gdLst/>
              <a:ahLst/>
              <a:cxnLst/>
              <a:rect l="l" t="t" r="r" b="b"/>
              <a:pathLst>
                <a:path w="12" h="36" extrusionOk="0">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p:txBody>
        </p:sp>
        <p:sp>
          <p:nvSpPr>
            <p:cNvPr id="2376" name="Google Shape;2376;p110"/>
            <p:cNvSpPr/>
            <p:nvPr/>
          </p:nvSpPr>
          <p:spPr>
            <a:xfrm>
              <a:off x="1575" y="2998"/>
              <a:ext cx="18" cy="36"/>
            </a:xfrm>
            <a:custGeom>
              <a:avLst/>
              <a:gdLst/>
              <a:ahLst/>
              <a:cxnLst/>
              <a:rect l="l" t="t" r="r" b="b"/>
              <a:pathLst>
                <a:path w="12" h="24" extrusionOk="0">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p:txBody>
        </p:sp>
        <p:sp>
          <p:nvSpPr>
            <p:cNvPr id="2377" name="Google Shape;2377;p110"/>
            <p:cNvSpPr/>
            <p:nvPr/>
          </p:nvSpPr>
          <p:spPr>
            <a:xfrm>
              <a:off x="1686" y="3049"/>
              <a:ext cx="33" cy="31"/>
            </a:xfrm>
            <a:custGeom>
              <a:avLst/>
              <a:gdLst/>
              <a:ahLst/>
              <a:cxnLst/>
              <a:rect l="l" t="t" r="r" b="b"/>
              <a:pathLst>
                <a:path w="22" h="21" extrusionOk="0">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p:txBody>
        </p:sp>
        <p:sp>
          <p:nvSpPr>
            <p:cNvPr id="2378" name="Google Shape;2378;p110"/>
            <p:cNvSpPr/>
            <p:nvPr/>
          </p:nvSpPr>
          <p:spPr>
            <a:xfrm>
              <a:off x="1735" y="3176"/>
              <a:ext cx="36" cy="18"/>
            </a:xfrm>
            <a:custGeom>
              <a:avLst/>
              <a:gdLst/>
              <a:ahLst/>
              <a:cxnLst/>
              <a:rect l="l" t="t" r="r" b="b"/>
              <a:pathLst>
                <a:path w="24" h="12" extrusionOk="0">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p:txBody>
        </p:sp>
        <p:sp>
          <p:nvSpPr>
            <p:cNvPr id="2379" name="Google Shape;2379;p110"/>
            <p:cNvSpPr/>
            <p:nvPr/>
          </p:nvSpPr>
          <p:spPr>
            <a:xfrm>
              <a:off x="1686" y="3288"/>
              <a:ext cx="33" cy="31"/>
            </a:xfrm>
            <a:custGeom>
              <a:avLst/>
              <a:gdLst/>
              <a:ahLst/>
              <a:cxnLst/>
              <a:rect l="l" t="t" r="r" b="b"/>
              <a:pathLst>
                <a:path w="22" h="21" extrusionOk="0">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p:txBody>
        </p:sp>
        <p:sp>
          <p:nvSpPr>
            <p:cNvPr id="2380" name="Google Shape;2380;p110"/>
            <p:cNvSpPr/>
            <p:nvPr/>
          </p:nvSpPr>
          <p:spPr>
            <a:xfrm>
              <a:off x="1448" y="3049"/>
              <a:ext cx="32" cy="31"/>
            </a:xfrm>
            <a:custGeom>
              <a:avLst/>
              <a:gdLst/>
              <a:ahLst/>
              <a:cxnLst/>
              <a:rect l="l" t="t" r="r" b="b"/>
              <a:pathLst>
                <a:path w="22" h="21" extrusionOk="0">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p:txBody>
        </p:sp>
        <p:sp>
          <p:nvSpPr>
            <p:cNvPr id="2381" name="Google Shape;2381;p110"/>
            <p:cNvSpPr/>
            <p:nvPr/>
          </p:nvSpPr>
          <p:spPr>
            <a:xfrm>
              <a:off x="1398" y="3176"/>
              <a:ext cx="35" cy="18"/>
            </a:xfrm>
            <a:custGeom>
              <a:avLst/>
              <a:gdLst/>
              <a:ahLst/>
              <a:cxnLst/>
              <a:rect l="l" t="t" r="r" b="b"/>
              <a:pathLst>
                <a:path w="24" h="12" extrusionOk="0">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p:txBody>
        </p:sp>
        <p:sp>
          <p:nvSpPr>
            <p:cNvPr id="2382" name="Google Shape;2382;p110"/>
            <p:cNvSpPr/>
            <p:nvPr/>
          </p:nvSpPr>
          <p:spPr>
            <a:xfrm>
              <a:off x="1448" y="3288"/>
              <a:ext cx="32" cy="31"/>
            </a:xfrm>
            <a:custGeom>
              <a:avLst/>
              <a:gdLst/>
              <a:ahLst/>
              <a:cxnLst/>
              <a:rect l="l" t="t" r="r" b="b"/>
              <a:pathLst>
                <a:path w="22" h="21" extrusionOk="0">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p:txBody>
        </p:sp>
        <p:sp>
          <p:nvSpPr>
            <p:cNvPr id="2383" name="Google Shape;2383;p110"/>
            <p:cNvSpPr/>
            <p:nvPr/>
          </p:nvSpPr>
          <p:spPr>
            <a:xfrm>
              <a:off x="1504" y="3176"/>
              <a:ext cx="160" cy="133"/>
            </a:xfrm>
            <a:custGeom>
              <a:avLst/>
              <a:gdLst/>
              <a:ahLst/>
              <a:cxnLst/>
              <a:rect l="l" t="t" r="r" b="b"/>
              <a:pathLst>
                <a:path w="108" h="90" extrusionOk="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solidFill>
              <a:srgbClr val="0033A0"/>
            </a:solidFill>
            <a:ln w="9525" cap="flat" cmpd="sng">
              <a:solidFill>
                <a:srgbClr val="3C78D8"/>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387"/>
        <p:cNvGrpSpPr/>
        <p:nvPr/>
      </p:nvGrpSpPr>
      <p:grpSpPr>
        <a:xfrm>
          <a:off x="0" y="0"/>
          <a:ext cx="0" cy="0"/>
          <a:chOff x="0" y="0"/>
          <a:chExt cx="0" cy="0"/>
        </a:xfrm>
      </p:grpSpPr>
      <p:sp>
        <p:nvSpPr>
          <p:cNvPr id="2388" name="Google Shape;2388;p111"/>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Prompt Patterns</a:t>
            </a:r>
            <a:endParaRPr/>
          </a:p>
        </p:txBody>
      </p:sp>
      <p:sp>
        <p:nvSpPr>
          <p:cNvPr id="2389" name="Google Shape;2389;p111"/>
          <p:cNvSpPr/>
          <p:nvPr/>
        </p:nvSpPr>
        <p:spPr>
          <a:xfrm>
            <a:off x="462579" y="1225182"/>
            <a:ext cx="2705100" cy="19578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33A0"/>
                </a:solidFill>
                <a:latin typeface="Roboto Condensed"/>
                <a:ea typeface="Roboto Condensed"/>
                <a:cs typeface="Roboto Condensed"/>
                <a:sym typeface="Roboto Condensed"/>
              </a:rPr>
              <a:t>Basic Patterns</a:t>
            </a:r>
            <a:endParaRPr sz="1600" b="0" i="0" u="none" strike="noStrike" cap="none">
              <a:solidFill>
                <a:srgbClr val="0033A0"/>
              </a:solidFill>
              <a:latin typeface="Roboto Condensed"/>
              <a:ea typeface="Roboto Condensed"/>
              <a:cs typeface="Roboto Condensed"/>
              <a:sym typeface="Roboto Condensed"/>
            </a:endParaRPr>
          </a:p>
        </p:txBody>
      </p:sp>
      <p:sp>
        <p:nvSpPr>
          <p:cNvPr id="2390" name="Google Shape;2390;p111"/>
          <p:cNvSpPr/>
          <p:nvPr/>
        </p:nvSpPr>
        <p:spPr>
          <a:xfrm>
            <a:off x="750484" y="1863492"/>
            <a:ext cx="2095800" cy="441900"/>
          </a:xfrm>
          <a:prstGeom prst="roundRect">
            <a:avLst>
              <a:gd name="adj" fmla="val 16667"/>
            </a:avLst>
          </a:prstGeom>
          <a:solidFill>
            <a:srgbClr val="D8E6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Zero-Shot</a:t>
            </a:r>
            <a:endParaRPr sz="1400" b="0" i="0" u="none" strike="noStrike" cap="none">
              <a:solidFill>
                <a:srgbClr val="000000"/>
              </a:solidFill>
              <a:latin typeface="Roboto Condensed"/>
              <a:ea typeface="Roboto Condensed"/>
              <a:cs typeface="Roboto Condensed"/>
              <a:sym typeface="Roboto Condensed"/>
            </a:endParaRPr>
          </a:p>
        </p:txBody>
      </p:sp>
      <p:sp>
        <p:nvSpPr>
          <p:cNvPr id="2391" name="Google Shape;2391;p111"/>
          <p:cNvSpPr/>
          <p:nvPr/>
        </p:nvSpPr>
        <p:spPr>
          <a:xfrm>
            <a:off x="750484" y="2501802"/>
            <a:ext cx="2095800" cy="441900"/>
          </a:xfrm>
          <a:prstGeom prst="roundRect">
            <a:avLst>
              <a:gd name="adj" fmla="val 16667"/>
            </a:avLst>
          </a:prstGeom>
          <a:solidFill>
            <a:srgbClr val="D8E6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Few-Shot</a:t>
            </a:r>
            <a:endParaRPr sz="1400" b="0" i="0" u="none" strike="noStrike" cap="none">
              <a:solidFill>
                <a:srgbClr val="000000"/>
              </a:solidFill>
              <a:latin typeface="Roboto Condensed"/>
              <a:ea typeface="Roboto Condensed"/>
              <a:cs typeface="Roboto Condensed"/>
              <a:sym typeface="Roboto Condensed"/>
            </a:endParaRPr>
          </a:p>
        </p:txBody>
      </p:sp>
      <p:sp>
        <p:nvSpPr>
          <p:cNvPr id="2392" name="Google Shape;2392;p111"/>
          <p:cNvSpPr/>
          <p:nvPr/>
        </p:nvSpPr>
        <p:spPr>
          <a:xfrm>
            <a:off x="4297968" y="1225182"/>
            <a:ext cx="2705100" cy="19578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33A0"/>
                </a:solidFill>
                <a:latin typeface="Roboto Condensed"/>
                <a:ea typeface="Roboto Condensed"/>
                <a:cs typeface="Roboto Condensed"/>
                <a:sym typeface="Roboto Condensed"/>
              </a:rPr>
              <a:t>Reasoning Patterns</a:t>
            </a:r>
            <a:endParaRPr sz="1600" b="0" i="0" u="none" strike="noStrike" cap="none">
              <a:solidFill>
                <a:srgbClr val="0033A0"/>
              </a:solidFill>
              <a:latin typeface="Roboto Condensed"/>
              <a:ea typeface="Roboto Condensed"/>
              <a:cs typeface="Roboto Condensed"/>
              <a:sym typeface="Roboto Condensed"/>
            </a:endParaRPr>
          </a:p>
        </p:txBody>
      </p:sp>
      <p:sp>
        <p:nvSpPr>
          <p:cNvPr id="2393" name="Google Shape;2393;p111"/>
          <p:cNvSpPr/>
          <p:nvPr/>
        </p:nvSpPr>
        <p:spPr>
          <a:xfrm>
            <a:off x="4585873" y="1863492"/>
            <a:ext cx="2095800" cy="441900"/>
          </a:xfrm>
          <a:prstGeom prst="roundRect">
            <a:avLst>
              <a:gd name="adj" fmla="val 16667"/>
            </a:avLst>
          </a:prstGeom>
          <a:solidFill>
            <a:srgbClr val="D8E6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Chain of thought</a:t>
            </a:r>
            <a:endParaRPr sz="1400" b="0" i="0" u="none" strike="noStrike" cap="none">
              <a:solidFill>
                <a:srgbClr val="000000"/>
              </a:solidFill>
              <a:latin typeface="Roboto Condensed"/>
              <a:ea typeface="Roboto Condensed"/>
              <a:cs typeface="Roboto Condensed"/>
              <a:sym typeface="Roboto Condensed"/>
            </a:endParaRPr>
          </a:p>
        </p:txBody>
      </p:sp>
      <p:sp>
        <p:nvSpPr>
          <p:cNvPr id="2394" name="Google Shape;2394;p111"/>
          <p:cNvSpPr/>
          <p:nvPr/>
        </p:nvSpPr>
        <p:spPr>
          <a:xfrm>
            <a:off x="4585873" y="2501802"/>
            <a:ext cx="2095800" cy="441900"/>
          </a:xfrm>
          <a:prstGeom prst="roundRect">
            <a:avLst>
              <a:gd name="adj" fmla="val 16667"/>
            </a:avLst>
          </a:prstGeom>
          <a:solidFill>
            <a:srgbClr val="D8E6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Tree of thought</a:t>
            </a:r>
            <a:endParaRPr sz="1400" b="0" i="0" u="none" strike="noStrike" cap="none">
              <a:solidFill>
                <a:srgbClr val="000000"/>
              </a:solidFill>
              <a:latin typeface="Roboto Condensed"/>
              <a:ea typeface="Roboto Condensed"/>
              <a:cs typeface="Roboto Condensed"/>
              <a:sym typeface="Roboto Condensed"/>
            </a:endParaRPr>
          </a:p>
        </p:txBody>
      </p:sp>
      <p:sp>
        <p:nvSpPr>
          <p:cNvPr id="2395" name="Google Shape;2395;p111"/>
          <p:cNvSpPr/>
          <p:nvPr/>
        </p:nvSpPr>
        <p:spPr>
          <a:xfrm>
            <a:off x="8133358" y="1225182"/>
            <a:ext cx="2705100" cy="19578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33A0"/>
                </a:solidFill>
                <a:latin typeface="Roboto Condensed"/>
                <a:ea typeface="Roboto Condensed"/>
                <a:cs typeface="Roboto Condensed"/>
                <a:sym typeface="Roboto Condensed"/>
              </a:rPr>
              <a:t>Interactive Patterns</a:t>
            </a:r>
            <a:endParaRPr sz="1600" b="0" i="0" u="none" strike="noStrike" cap="none">
              <a:solidFill>
                <a:srgbClr val="0033A0"/>
              </a:solidFill>
              <a:latin typeface="Roboto Condensed"/>
              <a:ea typeface="Roboto Condensed"/>
              <a:cs typeface="Roboto Condensed"/>
              <a:sym typeface="Roboto Condensed"/>
            </a:endParaRPr>
          </a:p>
        </p:txBody>
      </p:sp>
      <p:sp>
        <p:nvSpPr>
          <p:cNvPr id="2396" name="Google Shape;2396;p111"/>
          <p:cNvSpPr/>
          <p:nvPr/>
        </p:nvSpPr>
        <p:spPr>
          <a:xfrm>
            <a:off x="8421263" y="1863492"/>
            <a:ext cx="2095800" cy="441900"/>
          </a:xfrm>
          <a:prstGeom prst="roundRect">
            <a:avLst>
              <a:gd name="adj" fmla="val 16667"/>
            </a:avLst>
          </a:prstGeom>
          <a:solidFill>
            <a:srgbClr val="D8E6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ReAct</a:t>
            </a:r>
            <a:endParaRPr sz="1400" b="0" i="0" u="none" strike="noStrike" cap="none">
              <a:solidFill>
                <a:srgbClr val="000000"/>
              </a:solidFill>
              <a:latin typeface="Roboto Condensed"/>
              <a:ea typeface="Roboto Condensed"/>
              <a:cs typeface="Roboto Condensed"/>
              <a:sym typeface="Roboto Condensed"/>
            </a:endParaRPr>
          </a:p>
        </p:txBody>
      </p:sp>
      <p:sp>
        <p:nvSpPr>
          <p:cNvPr id="2397" name="Google Shape;2397;p111"/>
          <p:cNvSpPr/>
          <p:nvPr/>
        </p:nvSpPr>
        <p:spPr>
          <a:xfrm>
            <a:off x="8421263" y="2501802"/>
            <a:ext cx="2095800" cy="441900"/>
          </a:xfrm>
          <a:prstGeom prst="roundRect">
            <a:avLst>
              <a:gd name="adj" fmla="val 16667"/>
            </a:avLst>
          </a:prstGeom>
          <a:solidFill>
            <a:srgbClr val="D8E6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Flipped interaction</a:t>
            </a:r>
            <a:endParaRPr sz="1400" b="0" i="0" u="none" strike="noStrike" cap="none">
              <a:solidFill>
                <a:srgbClr val="000000"/>
              </a:solidFill>
              <a:latin typeface="Roboto Condensed"/>
              <a:ea typeface="Roboto Condensed"/>
              <a:cs typeface="Roboto Condensed"/>
              <a:sym typeface="Roboto Condensed"/>
            </a:endParaRPr>
          </a:p>
        </p:txBody>
      </p:sp>
      <p:sp>
        <p:nvSpPr>
          <p:cNvPr id="2398" name="Google Shape;2398;p111"/>
          <p:cNvSpPr/>
          <p:nvPr/>
        </p:nvSpPr>
        <p:spPr>
          <a:xfrm>
            <a:off x="462579" y="3685097"/>
            <a:ext cx="2705100" cy="19578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33A0"/>
                </a:solidFill>
                <a:latin typeface="Roboto Condensed"/>
                <a:ea typeface="Roboto Condensed"/>
                <a:cs typeface="Roboto Condensed"/>
                <a:sym typeface="Roboto Condensed"/>
              </a:rPr>
              <a:t>Structural Patterns</a:t>
            </a:r>
            <a:endParaRPr sz="1600" b="0" i="0" u="none" strike="noStrike" cap="none">
              <a:solidFill>
                <a:srgbClr val="0033A0"/>
              </a:solidFill>
              <a:latin typeface="Roboto Condensed"/>
              <a:ea typeface="Roboto Condensed"/>
              <a:cs typeface="Roboto Condensed"/>
              <a:sym typeface="Roboto Condensed"/>
            </a:endParaRPr>
          </a:p>
        </p:txBody>
      </p:sp>
      <p:sp>
        <p:nvSpPr>
          <p:cNvPr id="2399" name="Google Shape;2399;p111"/>
          <p:cNvSpPr/>
          <p:nvPr/>
        </p:nvSpPr>
        <p:spPr>
          <a:xfrm>
            <a:off x="750484" y="4323407"/>
            <a:ext cx="2095800" cy="441900"/>
          </a:xfrm>
          <a:prstGeom prst="roundRect">
            <a:avLst>
              <a:gd name="adj" fmla="val 16667"/>
            </a:avLst>
          </a:prstGeom>
          <a:solidFill>
            <a:srgbClr val="D8E6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Template</a:t>
            </a:r>
            <a:endParaRPr sz="1400" b="0" i="0" u="none" strike="noStrike" cap="none">
              <a:solidFill>
                <a:srgbClr val="000000"/>
              </a:solidFill>
              <a:latin typeface="Roboto Condensed"/>
              <a:ea typeface="Roboto Condensed"/>
              <a:cs typeface="Roboto Condensed"/>
              <a:sym typeface="Roboto Condensed"/>
            </a:endParaRPr>
          </a:p>
        </p:txBody>
      </p:sp>
      <p:sp>
        <p:nvSpPr>
          <p:cNvPr id="2400" name="Google Shape;2400;p111"/>
          <p:cNvSpPr/>
          <p:nvPr/>
        </p:nvSpPr>
        <p:spPr>
          <a:xfrm>
            <a:off x="750484" y="4961717"/>
            <a:ext cx="2095800" cy="441900"/>
          </a:xfrm>
          <a:prstGeom prst="roundRect">
            <a:avLst>
              <a:gd name="adj" fmla="val 16667"/>
            </a:avLst>
          </a:prstGeom>
          <a:solidFill>
            <a:srgbClr val="D8E6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Persona</a:t>
            </a:r>
            <a:endParaRPr sz="1400" b="0" i="0" u="none" strike="noStrike" cap="none">
              <a:solidFill>
                <a:srgbClr val="000000"/>
              </a:solidFill>
              <a:latin typeface="Roboto Condensed"/>
              <a:ea typeface="Roboto Condensed"/>
              <a:cs typeface="Roboto Condensed"/>
              <a:sym typeface="Roboto Condensed"/>
            </a:endParaRPr>
          </a:p>
        </p:txBody>
      </p:sp>
      <p:sp>
        <p:nvSpPr>
          <p:cNvPr id="2401" name="Google Shape;2401;p111"/>
          <p:cNvSpPr/>
          <p:nvPr/>
        </p:nvSpPr>
        <p:spPr>
          <a:xfrm>
            <a:off x="4297968" y="3685097"/>
            <a:ext cx="2705100" cy="19578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33A0"/>
                </a:solidFill>
                <a:latin typeface="Roboto Condensed"/>
                <a:ea typeface="Roboto Condensed"/>
                <a:cs typeface="Roboto Condensed"/>
                <a:sym typeface="Roboto Condensed"/>
              </a:rPr>
              <a:t>Quality Patterns</a:t>
            </a:r>
            <a:endParaRPr sz="1600" b="0" i="0" u="none" strike="noStrike" cap="none">
              <a:solidFill>
                <a:srgbClr val="0033A0"/>
              </a:solidFill>
              <a:latin typeface="Roboto Condensed"/>
              <a:ea typeface="Roboto Condensed"/>
              <a:cs typeface="Roboto Condensed"/>
              <a:sym typeface="Roboto Condensed"/>
            </a:endParaRPr>
          </a:p>
        </p:txBody>
      </p:sp>
      <p:sp>
        <p:nvSpPr>
          <p:cNvPr id="2402" name="Google Shape;2402;p111"/>
          <p:cNvSpPr/>
          <p:nvPr/>
        </p:nvSpPr>
        <p:spPr>
          <a:xfrm>
            <a:off x="4585873" y="4323407"/>
            <a:ext cx="2095800" cy="441900"/>
          </a:xfrm>
          <a:prstGeom prst="roundRect">
            <a:avLst>
              <a:gd name="adj" fmla="val 16667"/>
            </a:avLst>
          </a:prstGeom>
          <a:solidFill>
            <a:srgbClr val="D8E6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Self consistency</a:t>
            </a:r>
            <a:endParaRPr sz="1400" b="0" i="0" u="none" strike="noStrike" cap="none">
              <a:solidFill>
                <a:srgbClr val="000000"/>
              </a:solidFill>
              <a:latin typeface="Roboto Condensed"/>
              <a:ea typeface="Roboto Condensed"/>
              <a:cs typeface="Roboto Condensed"/>
              <a:sym typeface="Roboto Condensed"/>
            </a:endParaRPr>
          </a:p>
        </p:txBody>
      </p:sp>
      <p:sp>
        <p:nvSpPr>
          <p:cNvPr id="2403" name="Google Shape;2403;p111"/>
          <p:cNvSpPr/>
          <p:nvPr/>
        </p:nvSpPr>
        <p:spPr>
          <a:xfrm>
            <a:off x="4585873" y="4961717"/>
            <a:ext cx="2095800" cy="441900"/>
          </a:xfrm>
          <a:prstGeom prst="roundRect">
            <a:avLst>
              <a:gd name="adj" fmla="val 16667"/>
            </a:avLst>
          </a:prstGeom>
          <a:solidFill>
            <a:srgbClr val="D8E6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Refinement</a:t>
            </a:r>
            <a:endParaRPr sz="1400" b="0" i="0" u="none" strike="noStrike" cap="none">
              <a:solidFill>
                <a:srgbClr val="000000"/>
              </a:solidFill>
              <a:latin typeface="Roboto Condensed"/>
              <a:ea typeface="Roboto Condensed"/>
              <a:cs typeface="Roboto Condensed"/>
              <a:sym typeface="Roboto Condensed"/>
            </a:endParaRPr>
          </a:p>
        </p:txBody>
      </p:sp>
      <p:sp>
        <p:nvSpPr>
          <p:cNvPr id="2404" name="Google Shape;2404;p111"/>
          <p:cNvSpPr/>
          <p:nvPr/>
        </p:nvSpPr>
        <p:spPr>
          <a:xfrm>
            <a:off x="8133358" y="3685097"/>
            <a:ext cx="2705100" cy="19578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33A0"/>
                </a:solidFill>
                <a:latin typeface="Roboto Condensed"/>
                <a:ea typeface="Roboto Condensed"/>
                <a:cs typeface="Roboto Condensed"/>
                <a:sym typeface="Roboto Condensed"/>
              </a:rPr>
              <a:t>Output Patterns</a:t>
            </a:r>
            <a:endParaRPr sz="1600" b="0" i="0" u="none" strike="noStrike" cap="none">
              <a:solidFill>
                <a:srgbClr val="0033A0"/>
              </a:solidFill>
              <a:latin typeface="Roboto Condensed"/>
              <a:ea typeface="Roboto Condensed"/>
              <a:cs typeface="Roboto Condensed"/>
              <a:sym typeface="Roboto Condensed"/>
            </a:endParaRPr>
          </a:p>
        </p:txBody>
      </p:sp>
      <p:sp>
        <p:nvSpPr>
          <p:cNvPr id="2405" name="Google Shape;2405;p111"/>
          <p:cNvSpPr/>
          <p:nvPr/>
        </p:nvSpPr>
        <p:spPr>
          <a:xfrm>
            <a:off x="8421263" y="4323407"/>
            <a:ext cx="2095800" cy="441900"/>
          </a:xfrm>
          <a:prstGeom prst="roundRect">
            <a:avLst>
              <a:gd name="adj" fmla="val 16667"/>
            </a:avLst>
          </a:prstGeom>
          <a:solidFill>
            <a:srgbClr val="D8E6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Automator</a:t>
            </a:r>
            <a:endParaRPr sz="1400" b="0" i="0" u="none" strike="noStrike" cap="none">
              <a:solidFill>
                <a:srgbClr val="000000"/>
              </a:solidFill>
              <a:latin typeface="Roboto Condensed"/>
              <a:ea typeface="Roboto Condensed"/>
              <a:cs typeface="Roboto Condensed"/>
              <a:sym typeface="Roboto Condensed"/>
            </a:endParaRPr>
          </a:p>
        </p:txBody>
      </p:sp>
      <p:sp>
        <p:nvSpPr>
          <p:cNvPr id="2406" name="Google Shape;2406;p111"/>
          <p:cNvSpPr/>
          <p:nvPr/>
        </p:nvSpPr>
        <p:spPr>
          <a:xfrm>
            <a:off x="8421263" y="4961717"/>
            <a:ext cx="2095800" cy="441900"/>
          </a:xfrm>
          <a:prstGeom prst="roundRect">
            <a:avLst>
              <a:gd name="adj" fmla="val 16667"/>
            </a:avLst>
          </a:prstGeom>
          <a:solidFill>
            <a:srgbClr val="D8E6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Context Manager</a:t>
            </a:r>
            <a:endParaRPr sz="1400" b="0" i="0" u="none" strike="noStrike" cap="none">
              <a:solidFill>
                <a:srgbClr val="000000"/>
              </a:solidFill>
              <a:latin typeface="Roboto Condensed"/>
              <a:ea typeface="Roboto Condensed"/>
              <a:cs typeface="Roboto Condensed"/>
              <a:sym typeface="Roboto Condense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410"/>
        <p:cNvGrpSpPr/>
        <p:nvPr/>
      </p:nvGrpSpPr>
      <p:grpSpPr>
        <a:xfrm>
          <a:off x="0" y="0"/>
          <a:ext cx="0" cy="0"/>
          <a:chOff x="0" y="0"/>
          <a:chExt cx="0" cy="0"/>
        </a:xfrm>
      </p:grpSpPr>
      <p:sp>
        <p:nvSpPr>
          <p:cNvPr id="2411" name="Google Shape;2411;p112"/>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Prompt Patterns</a:t>
            </a:r>
            <a:endParaRPr/>
          </a:p>
        </p:txBody>
      </p:sp>
      <p:sp>
        <p:nvSpPr>
          <p:cNvPr id="2412" name="Google Shape;2412;p112"/>
          <p:cNvSpPr/>
          <p:nvPr/>
        </p:nvSpPr>
        <p:spPr>
          <a:xfrm>
            <a:off x="1663136" y="1505005"/>
            <a:ext cx="4034100" cy="1431600"/>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33A0"/>
                </a:solidFill>
                <a:latin typeface="Roboto Condensed"/>
                <a:ea typeface="Roboto Condensed"/>
                <a:cs typeface="Roboto Condensed"/>
                <a:sym typeface="Roboto Condensed"/>
              </a:rPr>
              <a:t>Zero Shot Prompting</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33A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Translate this into French: “Hello how are you”</a:t>
            </a:r>
            <a:endParaRPr/>
          </a:p>
        </p:txBody>
      </p:sp>
      <p:sp>
        <p:nvSpPr>
          <p:cNvPr id="2413" name="Google Shape;2413;p112"/>
          <p:cNvSpPr/>
          <p:nvPr/>
        </p:nvSpPr>
        <p:spPr>
          <a:xfrm>
            <a:off x="1620105" y="3551724"/>
            <a:ext cx="4034100" cy="2355900"/>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33A0"/>
                </a:solidFill>
                <a:latin typeface="Roboto Condensed"/>
                <a:ea typeface="Roboto Condensed"/>
                <a:cs typeface="Roboto Condensed"/>
                <a:sym typeface="Roboto Condensed"/>
              </a:rPr>
              <a:t>Few Shot Prompting</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33A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Classify the given sentiment. Here are few examples to follow:</a:t>
            </a:r>
            <a:endParaRPr/>
          </a:p>
          <a:p>
            <a:pPr marL="0" marR="0" lvl="0" indent="0" algn="l" rtl="0">
              <a:lnSpc>
                <a:spcPct val="100000"/>
              </a:lnSpc>
              <a:spcBef>
                <a:spcPts val="0"/>
              </a:spcBef>
              <a:spcAft>
                <a:spcPts val="0"/>
              </a:spcAft>
              <a:buNone/>
            </a:pP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 Examples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“I love this product” – Positive</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“This is terrible” – Negative</a:t>
            </a:r>
            <a:endParaRPr/>
          </a:p>
          <a:p>
            <a:pPr marL="0" marR="0" lvl="0" indent="0" algn="l" rtl="0">
              <a:lnSpc>
                <a:spcPct val="100000"/>
              </a:lnSpc>
              <a:spcBef>
                <a:spcPts val="0"/>
              </a:spcBef>
              <a:spcAft>
                <a:spcPts val="0"/>
              </a:spcAft>
              <a:buNone/>
            </a:pP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“Best purchase ever” - ?</a:t>
            </a:r>
            <a:endParaRPr/>
          </a:p>
          <a:p>
            <a:pPr marL="0" marR="0" lvl="0" indent="0" algn="l" rtl="0">
              <a:lnSpc>
                <a:spcPct val="100000"/>
              </a:lnSpc>
              <a:spcBef>
                <a:spcPts val="0"/>
              </a:spcBef>
              <a:spcAft>
                <a:spcPts val="0"/>
              </a:spcAft>
              <a:buNone/>
            </a:pPr>
            <a:endParaRPr sz="1400" b="0" i="0" u="none" strike="noStrike" cap="none">
              <a:solidFill>
                <a:srgbClr val="000000"/>
              </a:solidFill>
              <a:latin typeface="Roboto Condensed"/>
              <a:ea typeface="Roboto Condensed"/>
              <a:cs typeface="Roboto Condensed"/>
              <a:sym typeface="Roboto Condensed"/>
            </a:endParaRPr>
          </a:p>
        </p:txBody>
      </p:sp>
      <p:sp>
        <p:nvSpPr>
          <p:cNvPr id="2414" name="Google Shape;2414;p112"/>
          <p:cNvSpPr/>
          <p:nvPr/>
        </p:nvSpPr>
        <p:spPr>
          <a:xfrm>
            <a:off x="7331495" y="1505005"/>
            <a:ext cx="4034100" cy="1431600"/>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33A0"/>
                </a:solidFill>
                <a:latin typeface="Roboto Condensed"/>
                <a:ea typeface="Roboto Condensed"/>
                <a:cs typeface="Roboto Condensed"/>
                <a:sym typeface="Roboto Condensed"/>
              </a:rPr>
              <a:t>Chain of Thought</a:t>
            </a:r>
            <a:endParaRPr/>
          </a:p>
          <a:p>
            <a:pPr marL="0" marR="0" lvl="0" indent="0" algn="l" rtl="0">
              <a:lnSpc>
                <a:spcPct val="100000"/>
              </a:lnSpc>
              <a:spcBef>
                <a:spcPts val="0"/>
              </a:spcBef>
              <a:spcAft>
                <a:spcPts val="0"/>
              </a:spcAft>
              <a:buNone/>
            </a:pP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Solve this problem step by step:</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If a train travels at 60 mph </a:t>
            </a:r>
            <a:r>
              <a:rPr lang="en-US">
                <a:latin typeface="Roboto Condensed"/>
                <a:ea typeface="Roboto Condensed"/>
                <a:cs typeface="Roboto Condensed"/>
                <a:sym typeface="Roboto Condensed"/>
              </a:rPr>
              <a:t>for</a:t>
            </a:r>
            <a:r>
              <a:rPr lang="en-US" sz="1400" b="0" i="0" u="none" strike="noStrike" cap="none">
                <a:solidFill>
                  <a:srgbClr val="000000"/>
                </a:solidFill>
                <a:latin typeface="Roboto Condensed"/>
                <a:ea typeface="Roboto Condensed"/>
                <a:cs typeface="Roboto Condensed"/>
                <a:sym typeface="Roboto Condensed"/>
              </a:rPr>
              <a:t> 2.5 hours, how far does it go?</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Let’s think through this:</a:t>
            </a:r>
            <a:endParaRPr/>
          </a:p>
        </p:txBody>
      </p:sp>
      <p:sp>
        <p:nvSpPr>
          <p:cNvPr id="2415" name="Google Shape;2415;p112"/>
          <p:cNvSpPr/>
          <p:nvPr/>
        </p:nvSpPr>
        <p:spPr>
          <a:xfrm>
            <a:off x="7331495" y="3551724"/>
            <a:ext cx="4034100" cy="2355900"/>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33A0"/>
                </a:solidFill>
                <a:latin typeface="Roboto Condensed"/>
                <a:ea typeface="Roboto Condensed"/>
                <a:cs typeface="Roboto Condensed"/>
                <a:sym typeface="Roboto Condensed"/>
              </a:rPr>
              <a:t>Tree of Thought</a:t>
            </a:r>
            <a:endParaRPr/>
          </a:p>
          <a:p>
            <a:pPr marL="0" marR="0" lvl="0" indent="0" algn="l" rtl="0">
              <a:lnSpc>
                <a:spcPct val="100000"/>
              </a:lnSpc>
              <a:spcBef>
                <a:spcPts val="0"/>
              </a:spcBef>
              <a:spcAft>
                <a:spcPts val="0"/>
              </a:spcAft>
              <a:buNone/>
            </a:pP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Consider three different approaches to solve X:</a:t>
            </a:r>
            <a:endParaRPr/>
          </a:p>
          <a:p>
            <a:pPr marL="0" marR="0" lvl="0" indent="0" algn="l" rtl="0">
              <a:lnSpc>
                <a:spcPct val="100000"/>
              </a:lnSpc>
              <a:spcBef>
                <a:spcPts val="0"/>
              </a:spcBef>
              <a:spcAft>
                <a:spcPts val="0"/>
              </a:spcAft>
              <a:buNone/>
            </a:pP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Approach 1: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Approach 2: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Approach 3: …</a:t>
            </a:r>
            <a:endParaRPr/>
          </a:p>
          <a:p>
            <a:pPr marL="0" marR="0" lvl="0" indent="0" algn="l" rtl="0">
              <a:lnSpc>
                <a:spcPct val="100000"/>
              </a:lnSpc>
              <a:spcBef>
                <a:spcPts val="0"/>
              </a:spcBef>
              <a:spcAft>
                <a:spcPts val="0"/>
              </a:spcAft>
              <a:buNone/>
            </a:pP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Evaluate each approach and choose the best one</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33A0"/>
              </a:solidFill>
              <a:latin typeface="Roboto Condensed"/>
              <a:ea typeface="Roboto Condensed"/>
              <a:cs typeface="Roboto Condensed"/>
              <a:sym typeface="Roboto Condensed"/>
            </a:endParaRPr>
          </a:p>
        </p:txBody>
      </p:sp>
      <p:sp>
        <p:nvSpPr>
          <p:cNvPr id="2416" name="Google Shape;2416;p112"/>
          <p:cNvSpPr/>
          <p:nvPr/>
        </p:nvSpPr>
        <p:spPr>
          <a:xfrm>
            <a:off x="713635" y="1737125"/>
            <a:ext cx="921000" cy="8835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17" name="Google Shape;2417;p112"/>
          <p:cNvSpPr/>
          <p:nvPr/>
        </p:nvSpPr>
        <p:spPr>
          <a:xfrm>
            <a:off x="6410624" y="1737125"/>
            <a:ext cx="921000" cy="8835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18" name="Google Shape;2418;p112"/>
          <p:cNvSpPr/>
          <p:nvPr/>
        </p:nvSpPr>
        <p:spPr>
          <a:xfrm>
            <a:off x="6410624" y="4226097"/>
            <a:ext cx="921000" cy="8835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19" name="Google Shape;2419;p112"/>
          <p:cNvSpPr/>
          <p:nvPr/>
        </p:nvSpPr>
        <p:spPr>
          <a:xfrm>
            <a:off x="703806" y="4364396"/>
            <a:ext cx="921000" cy="8835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420" name="Google Shape;2420;p112"/>
          <p:cNvGrpSpPr/>
          <p:nvPr/>
        </p:nvGrpSpPr>
        <p:grpSpPr>
          <a:xfrm>
            <a:off x="924014" y="1909117"/>
            <a:ext cx="542048" cy="539718"/>
            <a:chOff x="1558" y="1933"/>
            <a:chExt cx="433" cy="431"/>
          </a:xfrm>
        </p:grpSpPr>
        <p:sp>
          <p:nvSpPr>
            <p:cNvPr id="2421" name="Google Shape;2421;p112"/>
            <p:cNvSpPr/>
            <p:nvPr/>
          </p:nvSpPr>
          <p:spPr>
            <a:xfrm>
              <a:off x="1595" y="1933"/>
              <a:ext cx="147" cy="144"/>
            </a:xfrm>
            <a:custGeom>
              <a:avLst/>
              <a:gdLst/>
              <a:ahLst/>
              <a:cxnLst/>
              <a:rect l="l" t="t" r="r" b="b"/>
              <a:pathLst>
                <a:path w="96" h="96" extrusionOk="0">
                  <a:moveTo>
                    <a:pt x="48" y="96"/>
                  </a:moveTo>
                  <a:cubicBezTo>
                    <a:pt x="22" y="96"/>
                    <a:pt x="0" y="75"/>
                    <a:pt x="0" y="48"/>
                  </a:cubicBezTo>
                  <a:cubicBezTo>
                    <a:pt x="0" y="22"/>
                    <a:pt x="22" y="0"/>
                    <a:pt x="48" y="0"/>
                  </a:cubicBezTo>
                  <a:cubicBezTo>
                    <a:pt x="75" y="0"/>
                    <a:pt x="96" y="22"/>
                    <a:pt x="96" y="48"/>
                  </a:cubicBezTo>
                  <a:cubicBezTo>
                    <a:pt x="96" y="75"/>
                    <a:pt x="75" y="96"/>
                    <a:pt x="48" y="96"/>
                  </a:cubicBezTo>
                  <a:close/>
                  <a:moveTo>
                    <a:pt x="48" y="12"/>
                  </a:moveTo>
                  <a:cubicBezTo>
                    <a:pt x="28" y="12"/>
                    <a:pt x="12" y="28"/>
                    <a:pt x="12" y="48"/>
                  </a:cubicBezTo>
                  <a:cubicBezTo>
                    <a:pt x="12" y="68"/>
                    <a:pt x="28" y="84"/>
                    <a:pt x="48" y="84"/>
                  </a:cubicBezTo>
                  <a:cubicBezTo>
                    <a:pt x="68" y="84"/>
                    <a:pt x="84" y="68"/>
                    <a:pt x="84" y="48"/>
                  </a:cubicBezTo>
                  <a:cubicBezTo>
                    <a:pt x="84" y="28"/>
                    <a:pt x="68" y="12"/>
                    <a:pt x="48" y="12"/>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2" name="Google Shape;2422;p112"/>
            <p:cNvSpPr/>
            <p:nvPr/>
          </p:nvSpPr>
          <p:spPr>
            <a:xfrm>
              <a:off x="1558" y="2095"/>
              <a:ext cx="221" cy="269"/>
            </a:xfrm>
            <a:custGeom>
              <a:avLst/>
              <a:gdLst/>
              <a:ahLst/>
              <a:cxnLst/>
              <a:rect l="l" t="t" r="r" b="b"/>
              <a:pathLst>
                <a:path w="144" h="180" extrusionOk="0">
                  <a:moveTo>
                    <a:pt x="96" y="180"/>
                  </a:moveTo>
                  <a:cubicBezTo>
                    <a:pt x="48" y="180"/>
                    <a:pt x="48" y="180"/>
                    <a:pt x="48" y="180"/>
                  </a:cubicBezTo>
                  <a:cubicBezTo>
                    <a:pt x="45" y="180"/>
                    <a:pt x="42" y="177"/>
                    <a:pt x="42" y="174"/>
                  </a:cubicBezTo>
                  <a:cubicBezTo>
                    <a:pt x="42" y="99"/>
                    <a:pt x="42" y="99"/>
                    <a:pt x="42" y="99"/>
                  </a:cubicBezTo>
                  <a:cubicBezTo>
                    <a:pt x="15" y="82"/>
                    <a:pt x="0" y="49"/>
                    <a:pt x="0" y="6"/>
                  </a:cubicBezTo>
                  <a:cubicBezTo>
                    <a:pt x="0" y="3"/>
                    <a:pt x="3" y="0"/>
                    <a:pt x="6" y="0"/>
                  </a:cubicBezTo>
                  <a:cubicBezTo>
                    <a:pt x="138" y="0"/>
                    <a:pt x="138" y="0"/>
                    <a:pt x="138" y="0"/>
                  </a:cubicBezTo>
                  <a:cubicBezTo>
                    <a:pt x="141" y="0"/>
                    <a:pt x="144" y="3"/>
                    <a:pt x="144" y="6"/>
                  </a:cubicBezTo>
                  <a:cubicBezTo>
                    <a:pt x="144" y="49"/>
                    <a:pt x="129" y="82"/>
                    <a:pt x="102" y="99"/>
                  </a:cubicBezTo>
                  <a:cubicBezTo>
                    <a:pt x="102" y="174"/>
                    <a:pt x="102" y="174"/>
                    <a:pt x="102" y="174"/>
                  </a:cubicBezTo>
                  <a:cubicBezTo>
                    <a:pt x="102" y="177"/>
                    <a:pt x="99" y="180"/>
                    <a:pt x="96" y="180"/>
                  </a:cubicBezTo>
                  <a:close/>
                  <a:moveTo>
                    <a:pt x="54" y="168"/>
                  </a:moveTo>
                  <a:cubicBezTo>
                    <a:pt x="90" y="168"/>
                    <a:pt x="90" y="168"/>
                    <a:pt x="90" y="168"/>
                  </a:cubicBezTo>
                  <a:cubicBezTo>
                    <a:pt x="90" y="96"/>
                    <a:pt x="90" y="96"/>
                    <a:pt x="90" y="96"/>
                  </a:cubicBezTo>
                  <a:cubicBezTo>
                    <a:pt x="90" y="94"/>
                    <a:pt x="91" y="92"/>
                    <a:pt x="93" y="91"/>
                  </a:cubicBezTo>
                  <a:cubicBezTo>
                    <a:pt x="117" y="77"/>
                    <a:pt x="131" y="49"/>
                    <a:pt x="132" y="12"/>
                  </a:cubicBezTo>
                  <a:cubicBezTo>
                    <a:pt x="12" y="12"/>
                    <a:pt x="12" y="12"/>
                    <a:pt x="12" y="12"/>
                  </a:cubicBezTo>
                  <a:cubicBezTo>
                    <a:pt x="14" y="49"/>
                    <a:pt x="28" y="77"/>
                    <a:pt x="51" y="91"/>
                  </a:cubicBezTo>
                  <a:cubicBezTo>
                    <a:pt x="53" y="92"/>
                    <a:pt x="54" y="94"/>
                    <a:pt x="54" y="96"/>
                  </a:cubicBezTo>
                  <a:lnTo>
                    <a:pt x="54" y="168"/>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3" name="Google Shape;2423;p112"/>
            <p:cNvSpPr/>
            <p:nvPr/>
          </p:nvSpPr>
          <p:spPr>
            <a:xfrm>
              <a:off x="1641" y="2095"/>
              <a:ext cx="55" cy="144"/>
            </a:xfrm>
            <a:custGeom>
              <a:avLst/>
              <a:gdLst/>
              <a:ahLst/>
              <a:cxnLst/>
              <a:rect l="l" t="t" r="r" b="b"/>
              <a:pathLst>
                <a:path w="36" h="96" extrusionOk="0">
                  <a:moveTo>
                    <a:pt x="18" y="96"/>
                  </a:moveTo>
                  <a:cubicBezTo>
                    <a:pt x="17" y="96"/>
                    <a:pt x="15" y="95"/>
                    <a:pt x="14" y="94"/>
                  </a:cubicBezTo>
                  <a:cubicBezTo>
                    <a:pt x="2" y="82"/>
                    <a:pt x="2" y="82"/>
                    <a:pt x="2" y="82"/>
                  </a:cubicBezTo>
                  <a:cubicBezTo>
                    <a:pt x="1" y="81"/>
                    <a:pt x="0" y="79"/>
                    <a:pt x="0" y="78"/>
                  </a:cubicBezTo>
                  <a:cubicBezTo>
                    <a:pt x="6" y="6"/>
                    <a:pt x="6" y="6"/>
                    <a:pt x="6" y="6"/>
                  </a:cubicBezTo>
                  <a:cubicBezTo>
                    <a:pt x="6" y="2"/>
                    <a:pt x="9" y="0"/>
                    <a:pt x="12" y="0"/>
                  </a:cubicBezTo>
                  <a:cubicBezTo>
                    <a:pt x="24" y="0"/>
                    <a:pt x="24" y="0"/>
                    <a:pt x="24" y="0"/>
                  </a:cubicBezTo>
                  <a:cubicBezTo>
                    <a:pt x="27" y="0"/>
                    <a:pt x="30" y="2"/>
                    <a:pt x="30" y="6"/>
                  </a:cubicBezTo>
                  <a:cubicBezTo>
                    <a:pt x="36" y="78"/>
                    <a:pt x="36" y="78"/>
                    <a:pt x="36" y="78"/>
                  </a:cubicBezTo>
                  <a:cubicBezTo>
                    <a:pt x="36" y="79"/>
                    <a:pt x="36" y="81"/>
                    <a:pt x="34" y="82"/>
                  </a:cubicBezTo>
                  <a:cubicBezTo>
                    <a:pt x="22" y="94"/>
                    <a:pt x="22" y="94"/>
                    <a:pt x="22" y="94"/>
                  </a:cubicBezTo>
                  <a:cubicBezTo>
                    <a:pt x="21" y="95"/>
                    <a:pt x="20" y="96"/>
                    <a:pt x="18" y="96"/>
                  </a:cubicBezTo>
                  <a:close/>
                  <a:moveTo>
                    <a:pt x="12" y="76"/>
                  </a:moveTo>
                  <a:cubicBezTo>
                    <a:pt x="18" y="82"/>
                    <a:pt x="18" y="82"/>
                    <a:pt x="18" y="82"/>
                  </a:cubicBezTo>
                  <a:cubicBezTo>
                    <a:pt x="24" y="76"/>
                    <a:pt x="24" y="76"/>
                    <a:pt x="24" y="76"/>
                  </a:cubicBezTo>
                  <a:cubicBezTo>
                    <a:pt x="19" y="12"/>
                    <a:pt x="19" y="12"/>
                    <a:pt x="19" y="12"/>
                  </a:cubicBezTo>
                  <a:cubicBezTo>
                    <a:pt x="18" y="12"/>
                    <a:pt x="18" y="12"/>
                    <a:pt x="18" y="12"/>
                  </a:cubicBezTo>
                  <a:lnTo>
                    <a:pt x="12" y="76"/>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4" name="Google Shape;2424;p112"/>
            <p:cNvSpPr/>
            <p:nvPr/>
          </p:nvSpPr>
          <p:spPr>
            <a:xfrm>
              <a:off x="1751" y="1966"/>
              <a:ext cx="206" cy="204"/>
            </a:xfrm>
            <a:custGeom>
              <a:avLst/>
              <a:gdLst/>
              <a:ahLst/>
              <a:cxnLst/>
              <a:rect l="l" t="t" r="r" b="b"/>
              <a:pathLst>
                <a:path w="134" h="136" extrusionOk="0">
                  <a:moveTo>
                    <a:pt x="66" y="136"/>
                  </a:moveTo>
                  <a:cubicBezTo>
                    <a:pt x="55" y="136"/>
                    <a:pt x="43" y="133"/>
                    <a:pt x="33" y="128"/>
                  </a:cubicBezTo>
                  <a:cubicBezTo>
                    <a:pt x="30" y="126"/>
                    <a:pt x="29" y="122"/>
                    <a:pt x="31" y="120"/>
                  </a:cubicBezTo>
                  <a:cubicBezTo>
                    <a:pt x="32" y="117"/>
                    <a:pt x="36" y="116"/>
                    <a:pt x="39" y="117"/>
                  </a:cubicBezTo>
                  <a:cubicBezTo>
                    <a:pt x="47" y="122"/>
                    <a:pt x="57" y="124"/>
                    <a:pt x="66" y="124"/>
                  </a:cubicBezTo>
                  <a:cubicBezTo>
                    <a:pt x="97" y="124"/>
                    <a:pt x="122" y="99"/>
                    <a:pt x="122" y="68"/>
                  </a:cubicBezTo>
                  <a:cubicBezTo>
                    <a:pt x="122" y="37"/>
                    <a:pt x="97" y="12"/>
                    <a:pt x="66" y="12"/>
                  </a:cubicBezTo>
                  <a:cubicBezTo>
                    <a:pt x="41" y="12"/>
                    <a:pt x="20" y="28"/>
                    <a:pt x="13" y="51"/>
                  </a:cubicBezTo>
                  <a:cubicBezTo>
                    <a:pt x="12" y="54"/>
                    <a:pt x="8" y="56"/>
                    <a:pt x="5" y="55"/>
                  </a:cubicBezTo>
                  <a:cubicBezTo>
                    <a:pt x="2" y="54"/>
                    <a:pt x="0" y="51"/>
                    <a:pt x="1" y="48"/>
                  </a:cubicBezTo>
                  <a:cubicBezTo>
                    <a:pt x="10" y="19"/>
                    <a:pt x="36" y="0"/>
                    <a:pt x="66" y="0"/>
                  </a:cubicBezTo>
                  <a:cubicBezTo>
                    <a:pt x="104" y="0"/>
                    <a:pt x="134" y="30"/>
                    <a:pt x="134" y="68"/>
                  </a:cubicBezTo>
                  <a:cubicBezTo>
                    <a:pt x="134" y="106"/>
                    <a:pt x="104" y="136"/>
                    <a:pt x="66" y="136"/>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5" name="Google Shape;2425;p112"/>
            <p:cNvSpPr/>
            <p:nvPr/>
          </p:nvSpPr>
          <p:spPr>
            <a:xfrm>
              <a:off x="1843" y="1933"/>
              <a:ext cx="19" cy="84"/>
            </a:xfrm>
            <a:custGeom>
              <a:avLst/>
              <a:gdLst/>
              <a:ahLst/>
              <a:cxnLst/>
              <a:rect l="l" t="t" r="r" b="b"/>
              <a:pathLst>
                <a:path w="12" h="56" extrusionOk="0">
                  <a:moveTo>
                    <a:pt x="6" y="56"/>
                  </a:moveTo>
                  <a:cubicBezTo>
                    <a:pt x="3" y="56"/>
                    <a:pt x="0" y="53"/>
                    <a:pt x="0" y="50"/>
                  </a:cubicBezTo>
                  <a:cubicBezTo>
                    <a:pt x="0" y="6"/>
                    <a:pt x="0" y="6"/>
                    <a:pt x="0" y="6"/>
                  </a:cubicBezTo>
                  <a:cubicBezTo>
                    <a:pt x="0" y="3"/>
                    <a:pt x="3" y="0"/>
                    <a:pt x="6" y="0"/>
                  </a:cubicBezTo>
                  <a:cubicBezTo>
                    <a:pt x="9" y="0"/>
                    <a:pt x="12" y="3"/>
                    <a:pt x="12" y="6"/>
                  </a:cubicBezTo>
                  <a:cubicBezTo>
                    <a:pt x="12" y="50"/>
                    <a:pt x="12" y="50"/>
                    <a:pt x="12" y="50"/>
                  </a:cubicBezTo>
                  <a:cubicBezTo>
                    <a:pt x="12" y="53"/>
                    <a:pt x="9" y="56"/>
                    <a:pt x="6" y="56"/>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6" name="Google Shape;2426;p112"/>
            <p:cNvSpPr/>
            <p:nvPr/>
          </p:nvSpPr>
          <p:spPr>
            <a:xfrm>
              <a:off x="1843" y="2119"/>
              <a:ext cx="19" cy="84"/>
            </a:xfrm>
            <a:custGeom>
              <a:avLst/>
              <a:gdLst/>
              <a:ahLst/>
              <a:cxnLst/>
              <a:rect l="l" t="t" r="r" b="b"/>
              <a:pathLst>
                <a:path w="12" h="56" extrusionOk="0">
                  <a:moveTo>
                    <a:pt x="6" y="56"/>
                  </a:moveTo>
                  <a:cubicBezTo>
                    <a:pt x="3" y="56"/>
                    <a:pt x="0" y="53"/>
                    <a:pt x="0" y="50"/>
                  </a:cubicBezTo>
                  <a:cubicBezTo>
                    <a:pt x="0" y="6"/>
                    <a:pt x="0" y="6"/>
                    <a:pt x="0" y="6"/>
                  </a:cubicBezTo>
                  <a:cubicBezTo>
                    <a:pt x="0" y="3"/>
                    <a:pt x="3" y="0"/>
                    <a:pt x="6" y="0"/>
                  </a:cubicBezTo>
                  <a:cubicBezTo>
                    <a:pt x="9" y="0"/>
                    <a:pt x="12" y="3"/>
                    <a:pt x="12" y="6"/>
                  </a:cubicBezTo>
                  <a:cubicBezTo>
                    <a:pt x="12" y="50"/>
                    <a:pt x="12" y="50"/>
                    <a:pt x="12" y="50"/>
                  </a:cubicBezTo>
                  <a:cubicBezTo>
                    <a:pt x="12" y="53"/>
                    <a:pt x="9" y="56"/>
                    <a:pt x="6" y="56"/>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7" name="Google Shape;2427;p112"/>
            <p:cNvSpPr/>
            <p:nvPr/>
          </p:nvSpPr>
          <p:spPr>
            <a:xfrm>
              <a:off x="1905" y="2059"/>
              <a:ext cx="86" cy="18"/>
            </a:xfrm>
            <a:custGeom>
              <a:avLst/>
              <a:gdLst/>
              <a:ahLst/>
              <a:cxnLst/>
              <a:rect l="l" t="t" r="r" b="b"/>
              <a:pathLst>
                <a:path w="56" h="12" extrusionOk="0">
                  <a:moveTo>
                    <a:pt x="50" y="12"/>
                  </a:moveTo>
                  <a:cubicBezTo>
                    <a:pt x="6" y="12"/>
                    <a:pt x="6" y="12"/>
                    <a:pt x="6" y="12"/>
                  </a:cubicBezTo>
                  <a:cubicBezTo>
                    <a:pt x="3" y="12"/>
                    <a:pt x="0" y="9"/>
                    <a:pt x="0" y="6"/>
                  </a:cubicBezTo>
                  <a:cubicBezTo>
                    <a:pt x="0" y="3"/>
                    <a:pt x="3" y="0"/>
                    <a:pt x="6" y="0"/>
                  </a:cubicBezTo>
                  <a:cubicBezTo>
                    <a:pt x="50" y="0"/>
                    <a:pt x="50" y="0"/>
                    <a:pt x="50" y="0"/>
                  </a:cubicBezTo>
                  <a:cubicBezTo>
                    <a:pt x="53" y="0"/>
                    <a:pt x="56" y="3"/>
                    <a:pt x="56" y="6"/>
                  </a:cubicBezTo>
                  <a:cubicBezTo>
                    <a:pt x="56" y="9"/>
                    <a:pt x="53" y="12"/>
                    <a:pt x="50" y="12"/>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28" name="Google Shape;2428;p112"/>
          <p:cNvGrpSpPr/>
          <p:nvPr/>
        </p:nvGrpSpPr>
        <p:grpSpPr>
          <a:xfrm>
            <a:off x="896230" y="4524035"/>
            <a:ext cx="514781" cy="501940"/>
            <a:chOff x="2911585" y="4664645"/>
            <a:chExt cx="514884" cy="502040"/>
          </a:xfrm>
        </p:grpSpPr>
        <p:sp>
          <p:nvSpPr>
            <p:cNvPr id="2429" name="Google Shape;2429;p112"/>
            <p:cNvSpPr/>
            <p:nvPr/>
          </p:nvSpPr>
          <p:spPr>
            <a:xfrm>
              <a:off x="2911585" y="4957696"/>
              <a:ext cx="214827" cy="208989"/>
            </a:xfrm>
            <a:custGeom>
              <a:avLst/>
              <a:gdLst/>
              <a:ahLst/>
              <a:cxnLst/>
              <a:rect l="l" t="t" r="r" b="b"/>
              <a:pathLst>
                <a:path w="120" h="120" extrusionOk="0">
                  <a:moveTo>
                    <a:pt x="114" y="120"/>
                  </a:moveTo>
                  <a:cubicBezTo>
                    <a:pt x="6" y="120"/>
                    <a:pt x="6" y="120"/>
                    <a:pt x="6" y="120"/>
                  </a:cubicBezTo>
                  <a:cubicBezTo>
                    <a:pt x="3" y="120"/>
                    <a:pt x="0" y="118"/>
                    <a:pt x="0" y="114"/>
                  </a:cubicBezTo>
                  <a:cubicBezTo>
                    <a:pt x="0" y="6"/>
                    <a:pt x="0" y="6"/>
                    <a:pt x="0" y="6"/>
                  </a:cubicBezTo>
                  <a:cubicBezTo>
                    <a:pt x="0" y="3"/>
                    <a:pt x="3" y="0"/>
                    <a:pt x="6" y="0"/>
                  </a:cubicBezTo>
                  <a:cubicBezTo>
                    <a:pt x="114" y="0"/>
                    <a:pt x="114" y="0"/>
                    <a:pt x="114" y="0"/>
                  </a:cubicBezTo>
                  <a:cubicBezTo>
                    <a:pt x="117" y="0"/>
                    <a:pt x="120" y="3"/>
                    <a:pt x="120" y="6"/>
                  </a:cubicBezTo>
                  <a:cubicBezTo>
                    <a:pt x="120" y="114"/>
                    <a:pt x="120" y="114"/>
                    <a:pt x="120" y="114"/>
                  </a:cubicBezTo>
                  <a:cubicBezTo>
                    <a:pt x="120" y="118"/>
                    <a:pt x="117" y="120"/>
                    <a:pt x="114" y="120"/>
                  </a:cubicBezTo>
                  <a:close/>
                  <a:moveTo>
                    <a:pt x="12" y="108"/>
                  </a:moveTo>
                  <a:cubicBezTo>
                    <a:pt x="108" y="108"/>
                    <a:pt x="108" y="108"/>
                    <a:pt x="108" y="108"/>
                  </a:cubicBezTo>
                  <a:cubicBezTo>
                    <a:pt x="108" y="12"/>
                    <a:pt x="108" y="12"/>
                    <a:pt x="108" y="12"/>
                  </a:cubicBezTo>
                  <a:cubicBezTo>
                    <a:pt x="12" y="12"/>
                    <a:pt x="12" y="12"/>
                    <a:pt x="12" y="12"/>
                  </a:cubicBezTo>
                  <a:lnTo>
                    <a:pt x="12" y="108"/>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0" name="Google Shape;2430;p112"/>
            <p:cNvSpPr/>
            <p:nvPr/>
          </p:nvSpPr>
          <p:spPr>
            <a:xfrm>
              <a:off x="3211642" y="4957696"/>
              <a:ext cx="214827" cy="208989"/>
            </a:xfrm>
            <a:custGeom>
              <a:avLst/>
              <a:gdLst/>
              <a:ahLst/>
              <a:cxnLst/>
              <a:rect l="l" t="t" r="r" b="b"/>
              <a:pathLst>
                <a:path w="120" h="120" extrusionOk="0">
                  <a:moveTo>
                    <a:pt x="114" y="120"/>
                  </a:moveTo>
                  <a:cubicBezTo>
                    <a:pt x="6" y="120"/>
                    <a:pt x="6" y="120"/>
                    <a:pt x="6" y="120"/>
                  </a:cubicBezTo>
                  <a:cubicBezTo>
                    <a:pt x="3" y="120"/>
                    <a:pt x="0" y="118"/>
                    <a:pt x="0" y="114"/>
                  </a:cubicBezTo>
                  <a:cubicBezTo>
                    <a:pt x="0" y="6"/>
                    <a:pt x="0" y="6"/>
                    <a:pt x="0" y="6"/>
                  </a:cubicBezTo>
                  <a:cubicBezTo>
                    <a:pt x="0" y="3"/>
                    <a:pt x="3" y="0"/>
                    <a:pt x="6" y="0"/>
                  </a:cubicBezTo>
                  <a:cubicBezTo>
                    <a:pt x="114" y="0"/>
                    <a:pt x="114" y="0"/>
                    <a:pt x="114" y="0"/>
                  </a:cubicBezTo>
                  <a:cubicBezTo>
                    <a:pt x="117" y="0"/>
                    <a:pt x="120" y="3"/>
                    <a:pt x="120" y="6"/>
                  </a:cubicBezTo>
                  <a:cubicBezTo>
                    <a:pt x="120" y="114"/>
                    <a:pt x="120" y="114"/>
                    <a:pt x="120" y="114"/>
                  </a:cubicBezTo>
                  <a:cubicBezTo>
                    <a:pt x="120" y="118"/>
                    <a:pt x="117" y="120"/>
                    <a:pt x="114" y="120"/>
                  </a:cubicBezTo>
                  <a:close/>
                  <a:moveTo>
                    <a:pt x="12" y="108"/>
                  </a:moveTo>
                  <a:cubicBezTo>
                    <a:pt x="108" y="108"/>
                    <a:pt x="108" y="108"/>
                    <a:pt x="108" y="108"/>
                  </a:cubicBezTo>
                  <a:cubicBezTo>
                    <a:pt x="108" y="12"/>
                    <a:pt x="108" y="12"/>
                    <a:pt x="108" y="12"/>
                  </a:cubicBezTo>
                  <a:cubicBezTo>
                    <a:pt x="12" y="12"/>
                    <a:pt x="12" y="12"/>
                    <a:pt x="12" y="12"/>
                  </a:cubicBezTo>
                  <a:lnTo>
                    <a:pt x="12" y="108"/>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1" name="Google Shape;2431;p112"/>
            <p:cNvSpPr/>
            <p:nvPr/>
          </p:nvSpPr>
          <p:spPr>
            <a:xfrm>
              <a:off x="3061614" y="4664645"/>
              <a:ext cx="214827" cy="208989"/>
            </a:xfrm>
            <a:custGeom>
              <a:avLst/>
              <a:gdLst/>
              <a:ahLst/>
              <a:cxnLst/>
              <a:rect l="l" t="t" r="r" b="b"/>
              <a:pathLst>
                <a:path w="120" h="120" extrusionOk="0">
                  <a:moveTo>
                    <a:pt x="114" y="120"/>
                  </a:moveTo>
                  <a:cubicBezTo>
                    <a:pt x="6" y="120"/>
                    <a:pt x="6" y="120"/>
                    <a:pt x="6" y="120"/>
                  </a:cubicBezTo>
                  <a:cubicBezTo>
                    <a:pt x="3" y="120"/>
                    <a:pt x="0" y="118"/>
                    <a:pt x="0" y="114"/>
                  </a:cubicBezTo>
                  <a:cubicBezTo>
                    <a:pt x="0" y="6"/>
                    <a:pt x="0" y="6"/>
                    <a:pt x="0" y="6"/>
                  </a:cubicBezTo>
                  <a:cubicBezTo>
                    <a:pt x="0" y="3"/>
                    <a:pt x="3" y="0"/>
                    <a:pt x="6" y="0"/>
                  </a:cubicBezTo>
                  <a:cubicBezTo>
                    <a:pt x="114" y="0"/>
                    <a:pt x="114" y="0"/>
                    <a:pt x="114" y="0"/>
                  </a:cubicBezTo>
                  <a:cubicBezTo>
                    <a:pt x="117" y="0"/>
                    <a:pt x="120" y="3"/>
                    <a:pt x="120" y="6"/>
                  </a:cubicBezTo>
                  <a:cubicBezTo>
                    <a:pt x="120" y="114"/>
                    <a:pt x="120" y="114"/>
                    <a:pt x="120" y="114"/>
                  </a:cubicBezTo>
                  <a:cubicBezTo>
                    <a:pt x="120" y="118"/>
                    <a:pt x="117" y="120"/>
                    <a:pt x="114" y="120"/>
                  </a:cubicBezTo>
                  <a:close/>
                  <a:moveTo>
                    <a:pt x="12" y="108"/>
                  </a:moveTo>
                  <a:cubicBezTo>
                    <a:pt x="108" y="108"/>
                    <a:pt x="108" y="108"/>
                    <a:pt x="108" y="108"/>
                  </a:cubicBezTo>
                  <a:cubicBezTo>
                    <a:pt x="108" y="12"/>
                    <a:pt x="108" y="12"/>
                    <a:pt x="108" y="12"/>
                  </a:cubicBezTo>
                  <a:cubicBezTo>
                    <a:pt x="12" y="12"/>
                    <a:pt x="12" y="12"/>
                    <a:pt x="12" y="12"/>
                  </a:cubicBezTo>
                  <a:lnTo>
                    <a:pt x="12" y="108"/>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2" name="Google Shape;2432;p112"/>
            <p:cNvSpPr/>
            <p:nvPr/>
          </p:nvSpPr>
          <p:spPr>
            <a:xfrm>
              <a:off x="2975800" y="4894649"/>
              <a:ext cx="386455" cy="84063"/>
            </a:xfrm>
            <a:custGeom>
              <a:avLst/>
              <a:gdLst/>
              <a:ahLst/>
              <a:cxnLst/>
              <a:rect l="l" t="t" r="r" b="b"/>
              <a:pathLst>
                <a:path w="216" h="48" extrusionOk="0">
                  <a:moveTo>
                    <a:pt x="210" y="48"/>
                  </a:moveTo>
                  <a:cubicBezTo>
                    <a:pt x="207" y="48"/>
                    <a:pt x="204" y="46"/>
                    <a:pt x="204" y="42"/>
                  </a:cubicBezTo>
                  <a:cubicBezTo>
                    <a:pt x="204" y="12"/>
                    <a:pt x="204" y="12"/>
                    <a:pt x="204" y="12"/>
                  </a:cubicBezTo>
                  <a:cubicBezTo>
                    <a:pt x="12" y="12"/>
                    <a:pt x="12" y="12"/>
                    <a:pt x="12" y="12"/>
                  </a:cubicBezTo>
                  <a:cubicBezTo>
                    <a:pt x="12" y="42"/>
                    <a:pt x="12" y="42"/>
                    <a:pt x="12" y="42"/>
                  </a:cubicBezTo>
                  <a:cubicBezTo>
                    <a:pt x="12" y="46"/>
                    <a:pt x="9" y="48"/>
                    <a:pt x="6" y="48"/>
                  </a:cubicBezTo>
                  <a:cubicBezTo>
                    <a:pt x="3" y="48"/>
                    <a:pt x="0" y="46"/>
                    <a:pt x="0" y="42"/>
                  </a:cubicBezTo>
                  <a:cubicBezTo>
                    <a:pt x="0" y="6"/>
                    <a:pt x="0" y="6"/>
                    <a:pt x="0" y="6"/>
                  </a:cubicBezTo>
                  <a:cubicBezTo>
                    <a:pt x="0" y="3"/>
                    <a:pt x="3" y="0"/>
                    <a:pt x="6" y="0"/>
                  </a:cubicBezTo>
                  <a:cubicBezTo>
                    <a:pt x="210" y="0"/>
                    <a:pt x="210" y="0"/>
                    <a:pt x="210" y="0"/>
                  </a:cubicBezTo>
                  <a:cubicBezTo>
                    <a:pt x="213" y="0"/>
                    <a:pt x="216" y="3"/>
                    <a:pt x="216" y="6"/>
                  </a:cubicBezTo>
                  <a:cubicBezTo>
                    <a:pt x="216" y="42"/>
                    <a:pt x="216" y="42"/>
                    <a:pt x="216" y="42"/>
                  </a:cubicBezTo>
                  <a:cubicBezTo>
                    <a:pt x="216" y="46"/>
                    <a:pt x="213" y="48"/>
                    <a:pt x="210" y="48"/>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3" name="Google Shape;2433;p112"/>
            <p:cNvSpPr/>
            <p:nvPr/>
          </p:nvSpPr>
          <p:spPr>
            <a:xfrm>
              <a:off x="3158519" y="4852618"/>
              <a:ext cx="21016" cy="63047"/>
            </a:xfrm>
            <a:custGeom>
              <a:avLst/>
              <a:gdLst/>
              <a:ahLst/>
              <a:cxnLst/>
              <a:rect l="l" t="t" r="r" b="b"/>
              <a:pathLst>
                <a:path w="12" h="36" extrusionOk="0">
                  <a:moveTo>
                    <a:pt x="6" y="36"/>
                  </a:moveTo>
                  <a:cubicBezTo>
                    <a:pt x="3" y="36"/>
                    <a:pt x="0" y="34"/>
                    <a:pt x="0" y="30"/>
                  </a:cubicBezTo>
                  <a:cubicBezTo>
                    <a:pt x="0" y="6"/>
                    <a:pt x="0" y="6"/>
                    <a:pt x="0" y="6"/>
                  </a:cubicBezTo>
                  <a:cubicBezTo>
                    <a:pt x="0" y="3"/>
                    <a:pt x="3" y="0"/>
                    <a:pt x="6" y="0"/>
                  </a:cubicBezTo>
                  <a:cubicBezTo>
                    <a:pt x="9" y="0"/>
                    <a:pt x="12" y="3"/>
                    <a:pt x="12" y="6"/>
                  </a:cubicBezTo>
                  <a:cubicBezTo>
                    <a:pt x="12" y="30"/>
                    <a:pt x="12" y="30"/>
                    <a:pt x="12" y="30"/>
                  </a:cubicBezTo>
                  <a:cubicBezTo>
                    <a:pt x="12" y="34"/>
                    <a:pt x="9" y="36"/>
                    <a:pt x="6" y="36"/>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4" name="Google Shape;2434;p112"/>
            <p:cNvSpPr/>
            <p:nvPr/>
          </p:nvSpPr>
          <p:spPr>
            <a:xfrm>
              <a:off x="3104813" y="4706676"/>
              <a:ext cx="128429" cy="21016"/>
            </a:xfrm>
            <a:custGeom>
              <a:avLst/>
              <a:gdLst/>
              <a:ahLst/>
              <a:cxnLst/>
              <a:rect l="l" t="t" r="r" b="b"/>
              <a:pathLst>
                <a:path w="72" h="12" extrusionOk="0">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5" name="Google Shape;2435;p112"/>
            <p:cNvSpPr/>
            <p:nvPr/>
          </p:nvSpPr>
          <p:spPr>
            <a:xfrm>
              <a:off x="3254841" y="4999728"/>
              <a:ext cx="129597" cy="21016"/>
            </a:xfrm>
            <a:custGeom>
              <a:avLst/>
              <a:gdLst/>
              <a:ahLst/>
              <a:cxnLst/>
              <a:rect l="l" t="t" r="r" b="b"/>
              <a:pathLst>
                <a:path w="72" h="12" extrusionOk="0">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6" name="Google Shape;2436;p112"/>
            <p:cNvSpPr/>
            <p:nvPr/>
          </p:nvSpPr>
          <p:spPr>
            <a:xfrm>
              <a:off x="2954784" y="4999728"/>
              <a:ext cx="128429" cy="21016"/>
            </a:xfrm>
            <a:custGeom>
              <a:avLst/>
              <a:gdLst/>
              <a:ahLst/>
              <a:cxnLst/>
              <a:rect l="l" t="t" r="r" b="b"/>
              <a:pathLst>
                <a:path w="72" h="12" extrusionOk="0">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37" name="Google Shape;2437;p112"/>
          <p:cNvGrpSpPr/>
          <p:nvPr/>
        </p:nvGrpSpPr>
        <p:grpSpPr>
          <a:xfrm>
            <a:off x="6614691" y="1930355"/>
            <a:ext cx="512579" cy="497065"/>
            <a:chOff x="3453" y="1740"/>
            <a:chExt cx="394" cy="382"/>
          </a:xfrm>
        </p:grpSpPr>
        <p:sp>
          <p:nvSpPr>
            <p:cNvPr id="2438" name="Google Shape;2438;p112"/>
            <p:cNvSpPr/>
            <p:nvPr/>
          </p:nvSpPr>
          <p:spPr>
            <a:xfrm>
              <a:off x="3616" y="1740"/>
              <a:ext cx="231" cy="221"/>
            </a:xfrm>
            <a:custGeom>
              <a:avLst/>
              <a:gdLst/>
              <a:ahLst/>
              <a:cxnLst/>
              <a:rect l="l" t="t" r="r" b="b"/>
              <a:pathLst>
                <a:path w="156" h="149" extrusionOk="0">
                  <a:moveTo>
                    <a:pt x="71" y="149"/>
                  </a:moveTo>
                  <a:cubicBezTo>
                    <a:pt x="64" y="149"/>
                    <a:pt x="56" y="147"/>
                    <a:pt x="50" y="141"/>
                  </a:cubicBezTo>
                  <a:cubicBezTo>
                    <a:pt x="49" y="140"/>
                    <a:pt x="49" y="140"/>
                    <a:pt x="49" y="140"/>
                  </a:cubicBezTo>
                  <a:cubicBezTo>
                    <a:pt x="47" y="137"/>
                    <a:pt x="47" y="134"/>
                    <a:pt x="49" y="131"/>
                  </a:cubicBezTo>
                  <a:cubicBezTo>
                    <a:pt x="51" y="129"/>
                    <a:pt x="55" y="129"/>
                    <a:pt x="57" y="131"/>
                  </a:cubicBezTo>
                  <a:cubicBezTo>
                    <a:pt x="59" y="132"/>
                    <a:pt x="59" y="132"/>
                    <a:pt x="59" y="132"/>
                  </a:cubicBezTo>
                  <a:cubicBezTo>
                    <a:pt x="66" y="139"/>
                    <a:pt x="77" y="139"/>
                    <a:pt x="84" y="132"/>
                  </a:cubicBezTo>
                  <a:cubicBezTo>
                    <a:pt x="132" y="85"/>
                    <a:pt x="132" y="85"/>
                    <a:pt x="132" y="85"/>
                  </a:cubicBezTo>
                  <a:cubicBezTo>
                    <a:pt x="143" y="73"/>
                    <a:pt x="143" y="54"/>
                    <a:pt x="132" y="42"/>
                  </a:cubicBezTo>
                  <a:cubicBezTo>
                    <a:pt x="110" y="21"/>
                    <a:pt x="110" y="21"/>
                    <a:pt x="110" y="21"/>
                  </a:cubicBezTo>
                  <a:cubicBezTo>
                    <a:pt x="105" y="16"/>
                    <a:pt x="97" y="12"/>
                    <a:pt x="89" y="12"/>
                  </a:cubicBezTo>
                  <a:cubicBezTo>
                    <a:pt x="81" y="12"/>
                    <a:pt x="74" y="16"/>
                    <a:pt x="68" y="21"/>
                  </a:cubicBezTo>
                  <a:cubicBezTo>
                    <a:pt x="20" y="69"/>
                    <a:pt x="20" y="69"/>
                    <a:pt x="20" y="69"/>
                  </a:cubicBezTo>
                  <a:cubicBezTo>
                    <a:pt x="13" y="76"/>
                    <a:pt x="13" y="87"/>
                    <a:pt x="20" y="94"/>
                  </a:cubicBezTo>
                  <a:cubicBezTo>
                    <a:pt x="21" y="95"/>
                    <a:pt x="21" y="95"/>
                    <a:pt x="21" y="95"/>
                  </a:cubicBezTo>
                  <a:cubicBezTo>
                    <a:pt x="24" y="97"/>
                    <a:pt x="24" y="101"/>
                    <a:pt x="22" y="104"/>
                  </a:cubicBezTo>
                  <a:cubicBezTo>
                    <a:pt x="19" y="106"/>
                    <a:pt x="15" y="106"/>
                    <a:pt x="13" y="104"/>
                  </a:cubicBezTo>
                  <a:cubicBezTo>
                    <a:pt x="12" y="103"/>
                    <a:pt x="12" y="103"/>
                    <a:pt x="12" y="103"/>
                  </a:cubicBezTo>
                  <a:cubicBezTo>
                    <a:pt x="0" y="91"/>
                    <a:pt x="0" y="72"/>
                    <a:pt x="12" y="60"/>
                  </a:cubicBezTo>
                  <a:cubicBezTo>
                    <a:pt x="60" y="13"/>
                    <a:pt x="60" y="13"/>
                    <a:pt x="60" y="13"/>
                  </a:cubicBezTo>
                  <a:cubicBezTo>
                    <a:pt x="67" y="5"/>
                    <a:pt x="78" y="0"/>
                    <a:pt x="89" y="0"/>
                  </a:cubicBezTo>
                  <a:cubicBezTo>
                    <a:pt x="100" y="0"/>
                    <a:pt x="111" y="5"/>
                    <a:pt x="119" y="13"/>
                  </a:cubicBezTo>
                  <a:cubicBezTo>
                    <a:pt x="140" y="34"/>
                    <a:pt x="140" y="34"/>
                    <a:pt x="140" y="34"/>
                  </a:cubicBezTo>
                  <a:cubicBezTo>
                    <a:pt x="156" y="50"/>
                    <a:pt x="156" y="77"/>
                    <a:pt x="140" y="93"/>
                  </a:cubicBezTo>
                  <a:cubicBezTo>
                    <a:pt x="92" y="141"/>
                    <a:pt x="92" y="141"/>
                    <a:pt x="92" y="141"/>
                  </a:cubicBezTo>
                  <a:cubicBezTo>
                    <a:pt x="87" y="147"/>
                    <a:pt x="79" y="149"/>
                    <a:pt x="71" y="149"/>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9" name="Google Shape;2439;p112"/>
            <p:cNvSpPr/>
            <p:nvPr/>
          </p:nvSpPr>
          <p:spPr>
            <a:xfrm>
              <a:off x="3453" y="1897"/>
              <a:ext cx="231" cy="225"/>
            </a:xfrm>
            <a:custGeom>
              <a:avLst/>
              <a:gdLst/>
              <a:ahLst/>
              <a:cxnLst/>
              <a:rect l="l" t="t" r="r" b="b"/>
              <a:pathLst>
                <a:path w="156" h="152" extrusionOk="0">
                  <a:moveTo>
                    <a:pt x="67" y="152"/>
                  </a:moveTo>
                  <a:cubicBezTo>
                    <a:pt x="56" y="152"/>
                    <a:pt x="45" y="148"/>
                    <a:pt x="38" y="140"/>
                  </a:cubicBezTo>
                  <a:cubicBezTo>
                    <a:pt x="16" y="119"/>
                    <a:pt x="16" y="119"/>
                    <a:pt x="16" y="119"/>
                  </a:cubicBezTo>
                  <a:cubicBezTo>
                    <a:pt x="0" y="103"/>
                    <a:pt x="0" y="76"/>
                    <a:pt x="16" y="60"/>
                  </a:cubicBezTo>
                  <a:cubicBezTo>
                    <a:pt x="64" y="12"/>
                    <a:pt x="64" y="12"/>
                    <a:pt x="64" y="12"/>
                  </a:cubicBezTo>
                  <a:cubicBezTo>
                    <a:pt x="76" y="0"/>
                    <a:pt x="95" y="0"/>
                    <a:pt x="106" y="12"/>
                  </a:cubicBezTo>
                  <a:cubicBezTo>
                    <a:pt x="107" y="13"/>
                    <a:pt x="107" y="13"/>
                    <a:pt x="107" y="13"/>
                  </a:cubicBezTo>
                  <a:cubicBezTo>
                    <a:pt x="110" y="15"/>
                    <a:pt x="110" y="19"/>
                    <a:pt x="108" y="22"/>
                  </a:cubicBezTo>
                  <a:cubicBezTo>
                    <a:pt x="105" y="24"/>
                    <a:pt x="101" y="24"/>
                    <a:pt x="99" y="22"/>
                  </a:cubicBezTo>
                  <a:cubicBezTo>
                    <a:pt x="98" y="21"/>
                    <a:pt x="98" y="21"/>
                    <a:pt x="98" y="21"/>
                  </a:cubicBezTo>
                  <a:cubicBezTo>
                    <a:pt x="91" y="14"/>
                    <a:pt x="80" y="14"/>
                    <a:pt x="73" y="21"/>
                  </a:cubicBezTo>
                  <a:cubicBezTo>
                    <a:pt x="25" y="68"/>
                    <a:pt x="25" y="68"/>
                    <a:pt x="25" y="68"/>
                  </a:cubicBezTo>
                  <a:cubicBezTo>
                    <a:pt x="13" y="80"/>
                    <a:pt x="13" y="99"/>
                    <a:pt x="25" y="111"/>
                  </a:cubicBezTo>
                  <a:cubicBezTo>
                    <a:pt x="46" y="132"/>
                    <a:pt x="46" y="132"/>
                    <a:pt x="46" y="132"/>
                  </a:cubicBezTo>
                  <a:cubicBezTo>
                    <a:pt x="52" y="137"/>
                    <a:pt x="59" y="140"/>
                    <a:pt x="67" y="140"/>
                  </a:cubicBezTo>
                  <a:cubicBezTo>
                    <a:pt x="75" y="140"/>
                    <a:pt x="83" y="137"/>
                    <a:pt x="88" y="132"/>
                  </a:cubicBezTo>
                  <a:cubicBezTo>
                    <a:pt x="136" y="84"/>
                    <a:pt x="136" y="84"/>
                    <a:pt x="136" y="84"/>
                  </a:cubicBezTo>
                  <a:cubicBezTo>
                    <a:pt x="143" y="77"/>
                    <a:pt x="143" y="66"/>
                    <a:pt x="136" y="59"/>
                  </a:cubicBezTo>
                  <a:cubicBezTo>
                    <a:pt x="135" y="58"/>
                    <a:pt x="135" y="58"/>
                    <a:pt x="135" y="58"/>
                  </a:cubicBezTo>
                  <a:cubicBezTo>
                    <a:pt x="133" y="55"/>
                    <a:pt x="133" y="52"/>
                    <a:pt x="135" y="49"/>
                  </a:cubicBezTo>
                  <a:cubicBezTo>
                    <a:pt x="137" y="47"/>
                    <a:pt x="141" y="47"/>
                    <a:pt x="143" y="49"/>
                  </a:cubicBezTo>
                  <a:cubicBezTo>
                    <a:pt x="145" y="50"/>
                    <a:pt x="145" y="50"/>
                    <a:pt x="145" y="50"/>
                  </a:cubicBezTo>
                  <a:cubicBezTo>
                    <a:pt x="156" y="62"/>
                    <a:pt x="156" y="81"/>
                    <a:pt x="145" y="93"/>
                  </a:cubicBezTo>
                  <a:cubicBezTo>
                    <a:pt x="97" y="140"/>
                    <a:pt x="97" y="140"/>
                    <a:pt x="97" y="140"/>
                  </a:cubicBezTo>
                  <a:cubicBezTo>
                    <a:pt x="89" y="148"/>
                    <a:pt x="78" y="152"/>
                    <a:pt x="67" y="152"/>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0" name="Google Shape;2440;p112"/>
            <p:cNvSpPr/>
            <p:nvPr/>
          </p:nvSpPr>
          <p:spPr>
            <a:xfrm>
              <a:off x="3572" y="1853"/>
              <a:ext cx="156" cy="157"/>
            </a:xfrm>
            <a:custGeom>
              <a:avLst/>
              <a:gdLst/>
              <a:ahLst/>
              <a:cxnLst/>
              <a:rect l="l" t="t" r="r" b="b"/>
              <a:pathLst>
                <a:path w="106" h="106" extrusionOk="0">
                  <a:moveTo>
                    <a:pt x="7" y="106"/>
                  </a:moveTo>
                  <a:cubicBezTo>
                    <a:pt x="5" y="106"/>
                    <a:pt x="3" y="106"/>
                    <a:pt x="2" y="104"/>
                  </a:cubicBezTo>
                  <a:cubicBezTo>
                    <a:pt x="0" y="102"/>
                    <a:pt x="0" y="98"/>
                    <a:pt x="2" y="96"/>
                  </a:cubicBezTo>
                  <a:cubicBezTo>
                    <a:pt x="96" y="3"/>
                    <a:pt x="96" y="3"/>
                    <a:pt x="96" y="3"/>
                  </a:cubicBezTo>
                  <a:cubicBezTo>
                    <a:pt x="98" y="0"/>
                    <a:pt x="102" y="0"/>
                    <a:pt x="104" y="3"/>
                  </a:cubicBezTo>
                  <a:cubicBezTo>
                    <a:pt x="106" y="5"/>
                    <a:pt x="106" y="9"/>
                    <a:pt x="104" y="11"/>
                  </a:cubicBezTo>
                  <a:cubicBezTo>
                    <a:pt x="11" y="104"/>
                    <a:pt x="11" y="104"/>
                    <a:pt x="11" y="104"/>
                  </a:cubicBezTo>
                  <a:cubicBezTo>
                    <a:pt x="10" y="106"/>
                    <a:pt x="8" y="106"/>
                    <a:pt x="7" y="106"/>
                  </a:cubicBez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41" name="Google Shape;2441;p112"/>
          <p:cNvGrpSpPr/>
          <p:nvPr/>
        </p:nvGrpSpPr>
        <p:grpSpPr>
          <a:xfrm>
            <a:off x="6624706" y="4375035"/>
            <a:ext cx="492753" cy="529536"/>
            <a:chOff x="539" y="663"/>
            <a:chExt cx="400" cy="430"/>
          </a:xfrm>
        </p:grpSpPr>
        <p:sp>
          <p:nvSpPr>
            <p:cNvPr id="2442" name="Google Shape;2442;p112"/>
            <p:cNvSpPr/>
            <p:nvPr/>
          </p:nvSpPr>
          <p:spPr>
            <a:xfrm>
              <a:off x="539" y="663"/>
              <a:ext cx="400" cy="430"/>
            </a:xfrm>
            <a:custGeom>
              <a:avLst/>
              <a:gdLst/>
              <a:ahLst/>
              <a:cxnLst/>
              <a:rect l="l" t="t" r="r" b="b"/>
              <a:pathLst>
                <a:path w="261" h="288" extrusionOk="0">
                  <a:moveTo>
                    <a:pt x="174" y="288"/>
                  </a:moveTo>
                  <a:cubicBezTo>
                    <a:pt x="54" y="288"/>
                    <a:pt x="54" y="288"/>
                    <a:pt x="54" y="288"/>
                  </a:cubicBezTo>
                  <a:cubicBezTo>
                    <a:pt x="51" y="288"/>
                    <a:pt x="48" y="285"/>
                    <a:pt x="48" y="282"/>
                  </a:cubicBezTo>
                  <a:cubicBezTo>
                    <a:pt x="48" y="216"/>
                    <a:pt x="48" y="216"/>
                    <a:pt x="48" y="216"/>
                  </a:cubicBezTo>
                  <a:cubicBezTo>
                    <a:pt x="16" y="196"/>
                    <a:pt x="0" y="164"/>
                    <a:pt x="0" y="120"/>
                  </a:cubicBezTo>
                  <a:cubicBezTo>
                    <a:pt x="0" y="53"/>
                    <a:pt x="53" y="0"/>
                    <a:pt x="120" y="0"/>
                  </a:cubicBezTo>
                  <a:cubicBezTo>
                    <a:pt x="176" y="0"/>
                    <a:pt x="235" y="37"/>
                    <a:pt x="235" y="100"/>
                  </a:cubicBezTo>
                  <a:cubicBezTo>
                    <a:pt x="235" y="103"/>
                    <a:pt x="240" y="112"/>
                    <a:pt x="243" y="118"/>
                  </a:cubicBezTo>
                  <a:cubicBezTo>
                    <a:pt x="252" y="133"/>
                    <a:pt x="261" y="149"/>
                    <a:pt x="260" y="163"/>
                  </a:cubicBezTo>
                  <a:cubicBezTo>
                    <a:pt x="260" y="163"/>
                    <a:pt x="260" y="164"/>
                    <a:pt x="260" y="164"/>
                  </a:cubicBezTo>
                  <a:cubicBezTo>
                    <a:pt x="260" y="167"/>
                    <a:pt x="260" y="170"/>
                    <a:pt x="258" y="173"/>
                  </a:cubicBezTo>
                  <a:cubicBezTo>
                    <a:pt x="256" y="177"/>
                    <a:pt x="251" y="179"/>
                    <a:pt x="247" y="180"/>
                  </a:cubicBezTo>
                  <a:cubicBezTo>
                    <a:pt x="243" y="180"/>
                    <a:pt x="238" y="180"/>
                    <a:pt x="234" y="180"/>
                  </a:cubicBezTo>
                  <a:cubicBezTo>
                    <a:pt x="234" y="194"/>
                    <a:pt x="233" y="224"/>
                    <a:pt x="223" y="234"/>
                  </a:cubicBezTo>
                  <a:cubicBezTo>
                    <a:pt x="214" y="243"/>
                    <a:pt x="201" y="246"/>
                    <a:pt x="180" y="246"/>
                  </a:cubicBezTo>
                  <a:cubicBezTo>
                    <a:pt x="180" y="282"/>
                    <a:pt x="180" y="282"/>
                    <a:pt x="180" y="282"/>
                  </a:cubicBezTo>
                  <a:cubicBezTo>
                    <a:pt x="180" y="285"/>
                    <a:pt x="177" y="288"/>
                    <a:pt x="174" y="288"/>
                  </a:cubicBezTo>
                  <a:close/>
                  <a:moveTo>
                    <a:pt x="60" y="276"/>
                  </a:moveTo>
                  <a:cubicBezTo>
                    <a:pt x="168" y="276"/>
                    <a:pt x="168" y="276"/>
                    <a:pt x="168" y="276"/>
                  </a:cubicBezTo>
                  <a:cubicBezTo>
                    <a:pt x="168" y="240"/>
                    <a:pt x="168" y="240"/>
                    <a:pt x="168" y="240"/>
                  </a:cubicBezTo>
                  <a:cubicBezTo>
                    <a:pt x="168" y="238"/>
                    <a:pt x="169" y="237"/>
                    <a:pt x="170" y="236"/>
                  </a:cubicBezTo>
                  <a:cubicBezTo>
                    <a:pt x="171" y="235"/>
                    <a:pt x="173" y="234"/>
                    <a:pt x="174" y="234"/>
                  </a:cubicBezTo>
                  <a:cubicBezTo>
                    <a:pt x="198" y="234"/>
                    <a:pt x="208" y="232"/>
                    <a:pt x="214" y="226"/>
                  </a:cubicBezTo>
                  <a:cubicBezTo>
                    <a:pt x="221" y="219"/>
                    <a:pt x="223" y="192"/>
                    <a:pt x="222" y="174"/>
                  </a:cubicBezTo>
                  <a:cubicBezTo>
                    <a:pt x="222" y="172"/>
                    <a:pt x="223" y="171"/>
                    <a:pt x="224" y="169"/>
                  </a:cubicBezTo>
                  <a:cubicBezTo>
                    <a:pt x="225" y="168"/>
                    <a:pt x="227" y="168"/>
                    <a:pt x="229" y="168"/>
                  </a:cubicBezTo>
                  <a:cubicBezTo>
                    <a:pt x="229" y="168"/>
                    <a:pt x="239" y="168"/>
                    <a:pt x="246" y="168"/>
                  </a:cubicBezTo>
                  <a:cubicBezTo>
                    <a:pt x="247" y="168"/>
                    <a:pt x="248" y="167"/>
                    <a:pt x="248" y="167"/>
                  </a:cubicBezTo>
                  <a:cubicBezTo>
                    <a:pt x="248" y="166"/>
                    <a:pt x="248" y="165"/>
                    <a:pt x="248" y="164"/>
                  </a:cubicBezTo>
                  <a:cubicBezTo>
                    <a:pt x="248" y="164"/>
                    <a:pt x="248" y="163"/>
                    <a:pt x="248" y="162"/>
                  </a:cubicBezTo>
                  <a:cubicBezTo>
                    <a:pt x="249" y="152"/>
                    <a:pt x="240" y="136"/>
                    <a:pt x="233" y="124"/>
                  </a:cubicBezTo>
                  <a:cubicBezTo>
                    <a:pt x="226" y="112"/>
                    <a:pt x="223" y="106"/>
                    <a:pt x="223" y="101"/>
                  </a:cubicBezTo>
                  <a:cubicBezTo>
                    <a:pt x="223" y="45"/>
                    <a:pt x="170" y="12"/>
                    <a:pt x="120" y="12"/>
                  </a:cubicBezTo>
                  <a:cubicBezTo>
                    <a:pt x="59" y="12"/>
                    <a:pt x="12" y="59"/>
                    <a:pt x="12" y="120"/>
                  </a:cubicBezTo>
                  <a:cubicBezTo>
                    <a:pt x="12" y="160"/>
                    <a:pt x="27" y="190"/>
                    <a:pt x="57" y="207"/>
                  </a:cubicBezTo>
                  <a:cubicBezTo>
                    <a:pt x="59" y="208"/>
                    <a:pt x="60" y="210"/>
                    <a:pt x="60" y="213"/>
                  </a:cubicBezTo>
                  <a:lnTo>
                    <a:pt x="60" y="276"/>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3" name="Google Shape;2443;p112"/>
            <p:cNvSpPr/>
            <p:nvPr/>
          </p:nvSpPr>
          <p:spPr>
            <a:xfrm>
              <a:off x="652" y="717"/>
              <a:ext cx="155" cy="245"/>
            </a:xfrm>
            <a:custGeom>
              <a:avLst/>
              <a:gdLst/>
              <a:ahLst/>
              <a:cxnLst/>
              <a:rect l="l" t="t" r="r" b="b"/>
              <a:pathLst>
                <a:path w="101" h="164" extrusionOk="0">
                  <a:moveTo>
                    <a:pt x="26" y="164"/>
                  </a:moveTo>
                  <a:cubicBezTo>
                    <a:pt x="25" y="164"/>
                    <a:pt x="24" y="164"/>
                    <a:pt x="23" y="164"/>
                  </a:cubicBezTo>
                  <a:cubicBezTo>
                    <a:pt x="21" y="163"/>
                    <a:pt x="19" y="160"/>
                    <a:pt x="20" y="157"/>
                  </a:cubicBezTo>
                  <a:cubicBezTo>
                    <a:pt x="32" y="96"/>
                    <a:pt x="32" y="96"/>
                    <a:pt x="32" y="96"/>
                  </a:cubicBezTo>
                  <a:cubicBezTo>
                    <a:pt x="7" y="96"/>
                    <a:pt x="7" y="96"/>
                    <a:pt x="7" y="96"/>
                  </a:cubicBezTo>
                  <a:cubicBezTo>
                    <a:pt x="5" y="96"/>
                    <a:pt x="3" y="95"/>
                    <a:pt x="2" y="93"/>
                  </a:cubicBezTo>
                  <a:cubicBezTo>
                    <a:pt x="1" y="91"/>
                    <a:pt x="0" y="89"/>
                    <a:pt x="1" y="87"/>
                  </a:cubicBezTo>
                  <a:cubicBezTo>
                    <a:pt x="36" y="3"/>
                    <a:pt x="36" y="3"/>
                    <a:pt x="36" y="3"/>
                  </a:cubicBezTo>
                  <a:cubicBezTo>
                    <a:pt x="37" y="1"/>
                    <a:pt x="39" y="0"/>
                    <a:pt x="41" y="0"/>
                  </a:cubicBezTo>
                  <a:cubicBezTo>
                    <a:pt x="84" y="0"/>
                    <a:pt x="84" y="0"/>
                    <a:pt x="84" y="0"/>
                  </a:cubicBezTo>
                  <a:cubicBezTo>
                    <a:pt x="86" y="0"/>
                    <a:pt x="88" y="1"/>
                    <a:pt x="89" y="2"/>
                  </a:cubicBezTo>
                  <a:cubicBezTo>
                    <a:pt x="90" y="4"/>
                    <a:pt x="90" y="6"/>
                    <a:pt x="89" y="8"/>
                  </a:cubicBezTo>
                  <a:cubicBezTo>
                    <a:pt x="72" y="48"/>
                    <a:pt x="72" y="48"/>
                    <a:pt x="72" y="48"/>
                  </a:cubicBezTo>
                  <a:cubicBezTo>
                    <a:pt x="95" y="48"/>
                    <a:pt x="95" y="48"/>
                    <a:pt x="95" y="48"/>
                  </a:cubicBezTo>
                  <a:cubicBezTo>
                    <a:pt x="97" y="48"/>
                    <a:pt x="99" y="49"/>
                    <a:pt x="100" y="51"/>
                  </a:cubicBezTo>
                  <a:cubicBezTo>
                    <a:pt x="101" y="53"/>
                    <a:pt x="101" y="55"/>
                    <a:pt x="100" y="57"/>
                  </a:cubicBezTo>
                  <a:cubicBezTo>
                    <a:pt x="31" y="161"/>
                    <a:pt x="31" y="161"/>
                    <a:pt x="31" y="161"/>
                  </a:cubicBezTo>
                  <a:cubicBezTo>
                    <a:pt x="30" y="163"/>
                    <a:pt x="28" y="164"/>
                    <a:pt x="26" y="164"/>
                  </a:cubicBezTo>
                  <a:close/>
                  <a:moveTo>
                    <a:pt x="16" y="84"/>
                  </a:moveTo>
                  <a:cubicBezTo>
                    <a:pt x="39" y="84"/>
                    <a:pt x="39" y="84"/>
                    <a:pt x="39" y="84"/>
                  </a:cubicBezTo>
                  <a:cubicBezTo>
                    <a:pt x="41" y="84"/>
                    <a:pt x="43" y="84"/>
                    <a:pt x="44" y="86"/>
                  </a:cubicBezTo>
                  <a:cubicBezTo>
                    <a:pt x="45" y="87"/>
                    <a:pt x="46" y="89"/>
                    <a:pt x="45" y="91"/>
                  </a:cubicBezTo>
                  <a:cubicBezTo>
                    <a:pt x="37" y="129"/>
                    <a:pt x="37" y="129"/>
                    <a:pt x="37" y="129"/>
                  </a:cubicBezTo>
                  <a:cubicBezTo>
                    <a:pt x="84" y="60"/>
                    <a:pt x="84" y="60"/>
                    <a:pt x="84" y="60"/>
                  </a:cubicBezTo>
                  <a:cubicBezTo>
                    <a:pt x="63" y="60"/>
                    <a:pt x="63" y="60"/>
                    <a:pt x="63" y="60"/>
                  </a:cubicBezTo>
                  <a:cubicBezTo>
                    <a:pt x="61" y="60"/>
                    <a:pt x="59" y="59"/>
                    <a:pt x="58" y="57"/>
                  </a:cubicBezTo>
                  <a:cubicBezTo>
                    <a:pt x="57" y="55"/>
                    <a:pt x="57" y="53"/>
                    <a:pt x="58" y="51"/>
                  </a:cubicBezTo>
                  <a:cubicBezTo>
                    <a:pt x="75" y="12"/>
                    <a:pt x="75" y="12"/>
                    <a:pt x="75" y="12"/>
                  </a:cubicBezTo>
                  <a:cubicBezTo>
                    <a:pt x="45" y="12"/>
                    <a:pt x="45" y="12"/>
                    <a:pt x="45" y="12"/>
                  </a:cubicBezTo>
                  <a:lnTo>
                    <a:pt x="16" y="84"/>
                  </a:lnTo>
                  <a:close/>
                </a:path>
              </a:pathLst>
            </a:custGeom>
            <a:solidFill>
              <a:srgbClr val="0033A0"/>
            </a:solidFill>
            <a:ln w="9525" cap="flat" cmpd="sng">
              <a:solidFill>
                <a:srgbClr val="0033A0"/>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447"/>
        <p:cNvGrpSpPr/>
        <p:nvPr/>
      </p:nvGrpSpPr>
      <p:grpSpPr>
        <a:xfrm>
          <a:off x="0" y="0"/>
          <a:ext cx="0" cy="0"/>
          <a:chOff x="0" y="0"/>
          <a:chExt cx="0" cy="0"/>
        </a:xfrm>
      </p:grpSpPr>
      <p:sp>
        <p:nvSpPr>
          <p:cNvPr id="2448" name="Google Shape;2448;p113"/>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Prompt Patterns</a:t>
            </a:r>
            <a:endParaRPr/>
          </a:p>
        </p:txBody>
      </p:sp>
      <p:sp>
        <p:nvSpPr>
          <p:cNvPr id="2449" name="Google Shape;2449;p113"/>
          <p:cNvSpPr/>
          <p:nvPr/>
        </p:nvSpPr>
        <p:spPr>
          <a:xfrm>
            <a:off x="543260" y="1321819"/>
            <a:ext cx="4114800" cy="20319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33A0"/>
                </a:solidFill>
                <a:latin typeface="Roboto Condensed"/>
                <a:ea typeface="Roboto Condensed"/>
                <a:cs typeface="Roboto Condensed"/>
                <a:sym typeface="Roboto Condensed"/>
              </a:rPr>
              <a:t>ReAct</a:t>
            </a:r>
            <a:endParaRPr/>
          </a:p>
          <a:p>
            <a:pPr marL="0" marR="0" lvl="0" indent="0" algn="l" rtl="0">
              <a:lnSpc>
                <a:spcPct val="100000"/>
              </a:lnSpc>
              <a:spcBef>
                <a:spcPts val="0"/>
              </a:spcBef>
              <a:spcAft>
                <a:spcPts val="0"/>
              </a:spcAft>
              <a:buNone/>
            </a:pP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Task: Find the population of the capital of France</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Thought: I need to identify France’s capital first</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Action: Search for “capital of France”</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Observation: Paris</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Thought: Now I need Paris population</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Action: Search for “Paris Population”</a:t>
            </a:r>
            <a:endParaRPr sz="1400" b="0" i="0" u="none" strike="noStrike" cap="none">
              <a:solidFill>
                <a:srgbClr val="000000"/>
              </a:solidFill>
              <a:latin typeface="Roboto Condensed"/>
              <a:ea typeface="Roboto Condensed"/>
              <a:cs typeface="Roboto Condensed"/>
              <a:sym typeface="Roboto Condensed"/>
            </a:endParaRPr>
          </a:p>
        </p:txBody>
      </p:sp>
      <p:sp>
        <p:nvSpPr>
          <p:cNvPr id="2450" name="Google Shape;2450;p113"/>
          <p:cNvSpPr/>
          <p:nvPr/>
        </p:nvSpPr>
        <p:spPr>
          <a:xfrm>
            <a:off x="543260" y="3669266"/>
            <a:ext cx="4114800" cy="20301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33A0"/>
                </a:solidFill>
                <a:latin typeface="Roboto Condensed"/>
                <a:ea typeface="Roboto Condensed"/>
                <a:cs typeface="Roboto Condensed"/>
                <a:sym typeface="Roboto Condensed"/>
              </a:rPr>
              <a:t>Flipped interaction</a:t>
            </a:r>
            <a:endParaRPr/>
          </a:p>
          <a:p>
            <a:pPr marL="0" marR="0" lvl="0" indent="0" algn="l" rtl="0">
              <a:lnSpc>
                <a:spcPct val="100000"/>
              </a:lnSpc>
              <a:spcBef>
                <a:spcPts val="0"/>
              </a:spcBef>
              <a:spcAft>
                <a:spcPts val="0"/>
              </a:spcAft>
              <a:buNone/>
            </a:pP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I want to learn about machine learning. </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Ask me question to understand my background and goals, then create a personalized learning path.</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Condensed"/>
              <a:ea typeface="Roboto Condensed"/>
              <a:cs typeface="Roboto Condensed"/>
              <a:sym typeface="Roboto Condensed"/>
            </a:endParaRPr>
          </a:p>
        </p:txBody>
      </p:sp>
      <p:sp>
        <p:nvSpPr>
          <p:cNvPr id="2451" name="Google Shape;2451;p113"/>
          <p:cNvSpPr/>
          <p:nvPr/>
        </p:nvSpPr>
        <p:spPr>
          <a:xfrm>
            <a:off x="6725321" y="1321819"/>
            <a:ext cx="4114800" cy="20319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33A0"/>
                </a:solidFill>
                <a:latin typeface="Roboto Condensed"/>
                <a:ea typeface="Roboto Condensed"/>
                <a:cs typeface="Roboto Condensed"/>
                <a:sym typeface="Roboto Condensed"/>
              </a:rPr>
              <a:t>Template</a:t>
            </a:r>
            <a:endParaRPr/>
          </a:p>
          <a:p>
            <a:pPr marL="0" marR="0" lvl="0" indent="0" algn="l" rtl="0">
              <a:lnSpc>
                <a:spcPct val="100000"/>
              </a:lnSpc>
              <a:spcBef>
                <a:spcPts val="0"/>
              </a:spcBef>
              <a:spcAft>
                <a:spcPts val="0"/>
              </a:spcAft>
              <a:buNone/>
            </a:pP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Analyze [TOPIC] from the perspective of [ROLE]</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Focus on [ASPECT 1], [ASPECT 2] and [ASPECT 3]</a:t>
            </a:r>
            <a:endParaRPr sz="1400" b="0" i="0" u="none" strike="noStrike" cap="none">
              <a:solidFill>
                <a:srgbClr val="000000"/>
              </a:solidFill>
              <a:latin typeface="Roboto Condensed"/>
              <a:ea typeface="Roboto Condensed"/>
              <a:cs typeface="Roboto Condensed"/>
              <a:sym typeface="Roboto Condensed"/>
            </a:endParaRPr>
          </a:p>
        </p:txBody>
      </p:sp>
      <p:sp>
        <p:nvSpPr>
          <p:cNvPr id="2452" name="Google Shape;2452;p113"/>
          <p:cNvSpPr/>
          <p:nvPr/>
        </p:nvSpPr>
        <p:spPr>
          <a:xfrm>
            <a:off x="6725321" y="3666483"/>
            <a:ext cx="4114800" cy="20301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33A0"/>
                </a:solidFill>
                <a:latin typeface="Roboto Condensed"/>
                <a:ea typeface="Roboto Condensed"/>
                <a:cs typeface="Roboto Condensed"/>
                <a:sym typeface="Roboto Condensed"/>
              </a:rPr>
              <a:t>Persona Pattern</a:t>
            </a:r>
            <a:endParaRPr/>
          </a:p>
          <a:p>
            <a:pPr marL="0" marR="0" lvl="0" indent="0" algn="l" rtl="0">
              <a:lnSpc>
                <a:spcPct val="100000"/>
              </a:lnSpc>
              <a:spcBef>
                <a:spcPts val="0"/>
              </a:spcBef>
              <a:spcAft>
                <a:spcPts val="0"/>
              </a:spcAft>
              <a:buNone/>
            </a:pP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You are a senior security engineer with 15 years of experience. </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Review this code for vulnerabilities…</a:t>
            </a:r>
            <a:endParaRPr sz="1400" b="0" i="0" u="none" strike="noStrike" cap="none">
              <a:solidFill>
                <a:srgbClr val="000000"/>
              </a:solidFill>
              <a:latin typeface="Roboto Condensed"/>
              <a:ea typeface="Roboto Condensed"/>
              <a:cs typeface="Roboto Condensed"/>
              <a:sym typeface="Roboto Condense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456"/>
        <p:cNvGrpSpPr/>
        <p:nvPr/>
      </p:nvGrpSpPr>
      <p:grpSpPr>
        <a:xfrm>
          <a:off x="0" y="0"/>
          <a:ext cx="0" cy="0"/>
          <a:chOff x="0" y="0"/>
          <a:chExt cx="0" cy="0"/>
        </a:xfrm>
      </p:grpSpPr>
      <p:sp>
        <p:nvSpPr>
          <p:cNvPr id="2457" name="Google Shape;2457;p114"/>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Prompt Patterns</a:t>
            </a:r>
            <a:endParaRPr/>
          </a:p>
        </p:txBody>
      </p:sp>
      <p:sp>
        <p:nvSpPr>
          <p:cNvPr id="2458" name="Google Shape;2458;p114"/>
          <p:cNvSpPr/>
          <p:nvPr/>
        </p:nvSpPr>
        <p:spPr>
          <a:xfrm>
            <a:off x="584357" y="1399032"/>
            <a:ext cx="4114800" cy="20301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33A0"/>
                </a:solidFill>
                <a:latin typeface="Roboto Condensed"/>
                <a:ea typeface="Roboto Condensed"/>
                <a:cs typeface="Roboto Condensed"/>
                <a:sym typeface="Roboto Condensed"/>
              </a:rPr>
              <a:t>Self Consistency</a:t>
            </a:r>
            <a:endParaRPr/>
          </a:p>
          <a:p>
            <a:pPr marL="0" marR="0" lvl="0" indent="0" algn="l" rtl="0">
              <a:lnSpc>
                <a:spcPct val="100000"/>
              </a:lnSpc>
              <a:spcBef>
                <a:spcPts val="0"/>
              </a:spcBef>
              <a:spcAft>
                <a:spcPts val="0"/>
              </a:spcAft>
              <a:buNone/>
            </a:pPr>
            <a:endParaRPr sz="1600" b="0" i="0" u="none" strike="noStrike" cap="none">
              <a:solidFill>
                <a:srgbClr val="0033A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Solve this problem in 3 different ways and verify if they agree</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Roboto Condensed"/>
                <a:ea typeface="Roboto Condensed"/>
                <a:cs typeface="Roboto Condensed"/>
                <a:sym typeface="Roboto Condensed"/>
              </a:rPr>
              <a:t>Note: This ensemble method can also be leveraged by asking the question to three different models and use majority vote</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Condensed"/>
              <a:ea typeface="Roboto Condensed"/>
              <a:cs typeface="Roboto Condensed"/>
              <a:sym typeface="Roboto Condensed"/>
            </a:endParaRPr>
          </a:p>
        </p:txBody>
      </p:sp>
      <p:sp>
        <p:nvSpPr>
          <p:cNvPr id="2459" name="Google Shape;2459;p114"/>
          <p:cNvSpPr/>
          <p:nvPr/>
        </p:nvSpPr>
        <p:spPr>
          <a:xfrm>
            <a:off x="584357" y="3765992"/>
            <a:ext cx="4114800" cy="20301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33A0"/>
                </a:solidFill>
                <a:latin typeface="Roboto Condensed"/>
                <a:ea typeface="Roboto Condensed"/>
                <a:cs typeface="Roboto Condensed"/>
                <a:sym typeface="Roboto Condensed"/>
              </a:rPr>
              <a:t>Refinement</a:t>
            </a:r>
            <a:endParaRPr/>
          </a:p>
          <a:p>
            <a:pPr marL="0" marR="0" lvl="0" indent="0" algn="l" rtl="0">
              <a:lnSpc>
                <a:spcPct val="100000"/>
              </a:lnSpc>
              <a:spcBef>
                <a:spcPts val="0"/>
              </a:spcBef>
              <a:spcAft>
                <a:spcPts val="0"/>
              </a:spcAft>
              <a:buNone/>
            </a:pP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Generate a marketing email.</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Now make it more concise.</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Now make it more persuasive.</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Now add urgency.</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Condensed"/>
              <a:ea typeface="Roboto Condensed"/>
              <a:cs typeface="Roboto Condensed"/>
              <a:sym typeface="Roboto Condensed"/>
            </a:endParaRPr>
          </a:p>
        </p:txBody>
      </p:sp>
      <p:sp>
        <p:nvSpPr>
          <p:cNvPr id="2460" name="Google Shape;2460;p114"/>
          <p:cNvSpPr/>
          <p:nvPr/>
        </p:nvSpPr>
        <p:spPr>
          <a:xfrm>
            <a:off x="6766418" y="1359682"/>
            <a:ext cx="4114800" cy="20301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33A0"/>
                </a:solidFill>
                <a:latin typeface="Roboto Condensed"/>
                <a:ea typeface="Roboto Condensed"/>
                <a:cs typeface="Roboto Condensed"/>
                <a:sym typeface="Roboto Condensed"/>
              </a:rPr>
              <a:t>Automator</a:t>
            </a:r>
            <a:endParaRPr/>
          </a:p>
          <a:p>
            <a:pPr marL="0" marR="0" lvl="0" indent="0" algn="l" rtl="0">
              <a:lnSpc>
                <a:spcPct val="100000"/>
              </a:lnSpc>
              <a:spcBef>
                <a:spcPts val="0"/>
              </a:spcBef>
              <a:spcAft>
                <a:spcPts val="0"/>
              </a:spcAft>
              <a:buNone/>
            </a:pPr>
            <a:endParaRPr sz="1600" b="0" i="0" u="none" strike="noStrike" cap="none">
              <a:solidFill>
                <a:srgbClr val="0033A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Generate a Python script that I can run directly. Include all imports and make it executable. </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No explanations, just the code.</a:t>
            </a:r>
            <a:endParaRPr sz="1400" b="0" i="0" u="none" strike="noStrike" cap="none">
              <a:solidFill>
                <a:srgbClr val="000000"/>
              </a:solidFill>
              <a:latin typeface="Roboto Condensed"/>
              <a:ea typeface="Roboto Condensed"/>
              <a:cs typeface="Roboto Condensed"/>
              <a:sym typeface="Roboto Condensed"/>
            </a:endParaRPr>
          </a:p>
        </p:txBody>
      </p:sp>
      <p:sp>
        <p:nvSpPr>
          <p:cNvPr id="2461" name="Google Shape;2461;p114"/>
          <p:cNvSpPr/>
          <p:nvPr/>
        </p:nvSpPr>
        <p:spPr>
          <a:xfrm>
            <a:off x="6766418" y="3765992"/>
            <a:ext cx="4114800" cy="20301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33A0"/>
                </a:solidFill>
                <a:latin typeface="Roboto Condensed"/>
                <a:ea typeface="Roboto Condensed"/>
                <a:cs typeface="Roboto Condensed"/>
                <a:sym typeface="Roboto Condensed"/>
              </a:rPr>
              <a:t>Context Manager</a:t>
            </a:r>
            <a:endParaRPr/>
          </a:p>
          <a:p>
            <a:pPr marL="0" marR="0" lvl="0" indent="0" algn="l" rtl="0">
              <a:lnSpc>
                <a:spcPct val="100000"/>
              </a:lnSpc>
              <a:spcBef>
                <a:spcPts val="0"/>
              </a:spcBef>
              <a:spcAft>
                <a:spcPts val="0"/>
              </a:spcAft>
              <a:buNone/>
            </a:pP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Context: I am building a React app with Typescript.</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I will ask multiple questions. Keep this context in mind.</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Question 1: How do I create a custom hook?</a:t>
            </a:r>
            <a:endParaRPr sz="14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Condensed"/>
                <a:ea typeface="Roboto Condensed"/>
                <a:cs typeface="Roboto Condensed"/>
                <a:sym typeface="Roboto Condensed"/>
              </a:rPr>
              <a:t>Question 2: How do I test it?</a:t>
            </a:r>
            <a:endParaRPr sz="1400" b="0" i="0" u="none" strike="noStrike" cap="none">
              <a:solidFill>
                <a:srgbClr val="000000"/>
              </a:solidFill>
              <a:latin typeface="Roboto Condensed"/>
              <a:ea typeface="Roboto Condensed"/>
              <a:cs typeface="Roboto Condensed"/>
              <a:sym typeface="Roboto Condense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sp>
        <p:nvSpPr>
          <p:cNvPr id="2466" name="Google Shape;2466;p115"/>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US" sz="4000">
                <a:solidFill>
                  <a:srgbClr val="000000"/>
                </a:solidFill>
              </a:rPr>
              <a:t>Agent Memory Management</a:t>
            </a:r>
            <a:endParaRPr sz="2400"/>
          </a:p>
        </p:txBody>
      </p:sp>
      <p:pic>
        <p:nvPicPr>
          <p:cNvPr id="2467" name="Google Shape;2467;p115"/>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2468" name="Google Shape;2468;p115"/>
          <p:cNvSpPr txBox="1"/>
          <p:nvPr/>
        </p:nvSpPr>
        <p:spPr>
          <a:xfrm>
            <a:off x="7230494" y="5432000"/>
            <a:ext cx="1839000" cy="4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4" action="ppaction://hlinksldjump"/>
              </a:rPr>
              <a:t>&gt; Return To Catalog</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472"/>
        <p:cNvGrpSpPr/>
        <p:nvPr/>
      </p:nvGrpSpPr>
      <p:grpSpPr>
        <a:xfrm>
          <a:off x="0" y="0"/>
          <a:ext cx="0" cy="0"/>
          <a:chOff x="0" y="0"/>
          <a:chExt cx="0" cy="0"/>
        </a:xfrm>
      </p:grpSpPr>
      <p:sp>
        <p:nvSpPr>
          <p:cNvPr id="2473" name="Google Shape;2473;p116"/>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Memory | Types of Memory</a:t>
            </a:r>
            <a:endParaRPr/>
          </a:p>
        </p:txBody>
      </p:sp>
      <p:cxnSp>
        <p:nvCxnSpPr>
          <p:cNvPr id="2474" name="Google Shape;2474;p116"/>
          <p:cNvCxnSpPr/>
          <p:nvPr/>
        </p:nvCxnSpPr>
        <p:spPr>
          <a:xfrm>
            <a:off x="525375" y="1716230"/>
            <a:ext cx="11430000" cy="0"/>
          </a:xfrm>
          <a:prstGeom prst="straightConnector1">
            <a:avLst/>
          </a:prstGeom>
          <a:noFill/>
          <a:ln w="12700" cap="flat" cmpd="sng">
            <a:solidFill>
              <a:srgbClr val="3270A9"/>
            </a:solidFill>
            <a:prstDash val="dash"/>
            <a:round/>
            <a:headEnd type="none" w="sm" len="sm"/>
            <a:tailEnd type="none" w="sm" len="sm"/>
          </a:ln>
        </p:spPr>
      </p:cxnSp>
      <p:sp>
        <p:nvSpPr>
          <p:cNvPr id="2475" name="Google Shape;2475;p116"/>
          <p:cNvSpPr/>
          <p:nvPr/>
        </p:nvSpPr>
        <p:spPr>
          <a:xfrm>
            <a:off x="1593855" y="984710"/>
            <a:ext cx="1463100" cy="1463100"/>
          </a:xfrm>
          <a:prstGeom prst="ellipse">
            <a:avLst/>
          </a:prstGeom>
          <a:solidFill>
            <a:srgbClr val="CFE2F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boto Condensed"/>
              <a:ea typeface="Roboto Condensed"/>
              <a:cs typeface="Roboto Condensed"/>
              <a:sym typeface="Roboto Condensed"/>
            </a:endParaRPr>
          </a:p>
        </p:txBody>
      </p:sp>
      <p:sp>
        <p:nvSpPr>
          <p:cNvPr id="2476" name="Google Shape;2476;p116"/>
          <p:cNvSpPr/>
          <p:nvPr/>
        </p:nvSpPr>
        <p:spPr>
          <a:xfrm>
            <a:off x="1731015" y="1121870"/>
            <a:ext cx="1188600" cy="1188600"/>
          </a:xfrm>
          <a:prstGeom prst="ellipse">
            <a:avLst/>
          </a:prstGeom>
          <a:solidFill>
            <a:srgbClr val="0033A0"/>
          </a:solidFill>
          <a:ln>
            <a:noFill/>
          </a:ln>
        </p:spPr>
        <p:txBody>
          <a:bodyPr spcFirstLastPara="1" wrap="square" lIns="0" tIns="109700" rIns="0" bIns="1097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1" i="0" u="none" strike="noStrike" cap="none">
                <a:solidFill>
                  <a:srgbClr val="FFFFFF"/>
                </a:solidFill>
                <a:latin typeface="Roboto Condensed"/>
                <a:ea typeface="Roboto Condensed"/>
                <a:cs typeface="Roboto Condensed"/>
                <a:sym typeface="Roboto Condensed"/>
              </a:rPr>
              <a:t>01</a:t>
            </a:r>
            <a:endParaRPr/>
          </a:p>
        </p:txBody>
      </p:sp>
      <p:sp>
        <p:nvSpPr>
          <p:cNvPr id="2477" name="Google Shape;2477;p116"/>
          <p:cNvSpPr/>
          <p:nvPr/>
        </p:nvSpPr>
        <p:spPr>
          <a:xfrm>
            <a:off x="5508855" y="984710"/>
            <a:ext cx="1463100" cy="1463100"/>
          </a:xfrm>
          <a:prstGeom prst="ellipse">
            <a:avLst/>
          </a:prstGeom>
          <a:solidFill>
            <a:srgbClr val="CFE2F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boto Condensed"/>
              <a:ea typeface="Roboto Condensed"/>
              <a:cs typeface="Roboto Condensed"/>
              <a:sym typeface="Roboto Condensed"/>
            </a:endParaRPr>
          </a:p>
        </p:txBody>
      </p:sp>
      <p:sp>
        <p:nvSpPr>
          <p:cNvPr id="2478" name="Google Shape;2478;p116"/>
          <p:cNvSpPr/>
          <p:nvPr/>
        </p:nvSpPr>
        <p:spPr>
          <a:xfrm>
            <a:off x="5646015" y="1121870"/>
            <a:ext cx="1188600" cy="1188600"/>
          </a:xfrm>
          <a:prstGeom prst="ellipse">
            <a:avLst/>
          </a:prstGeom>
          <a:solidFill>
            <a:srgbClr val="0033A0"/>
          </a:solidFill>
          <a:ln>
            <a:noFill/>
          </a:ln>
        </p:spPr>
        <p:txBody>
          <a:bodyPr spcFirstLastPara="1" wrap="square" lIns="0" tIns="109700" rIns="0" bIns="1097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1" i="0" u="none" strike="noStrike" cap="none">
                <a:solidFill>
                  <a:srgbClr val="FFFFFF"/>
                </a:solidFill>
                <a:latin typeface="Roboto Condensed"/>
                <a:ea typeface="Roboto Condensed"/>
                <a:cs typeface="Roboto Condensed"/>
                <a:sym typeface="Roboto Condensed"/>
              </a:rPr>
              <a:t>02</a:t>
            </a:r>
            <a:endParaRPr/>
          </a:p>
        </p:txBody>
      </p:sp>
      <p:sp>
        <p:nvSpPr>
          <p:cNvPr id="2479" name="Google Shape;2479;p116"/>
          <p:cNvSpPr/>
          <p:nvPr/>
        </p:nvSpPr>
        <p:spPr>
          <a:xfrm>
            <a:off x="9423855" y="984710"/>
            <a:ext cx="1463100" cy="1463100"/>
          </a:xfrm>
          <a:prstGeom prst="ellipse">
            <a:avLst/>
          </a:prstGeom>
          <a:solidFill>
            <a:srgbClr val="CFE2F2"/>
          </a:solidFill>
          <a:ln>
            <a:noFill/>
          </a:ln>
        </p:spPr>
        <p:txBody>
          <a:bodyPr spcFirstLastPara="1" wrap="square" lIns="219400" tIns="109700" rIns="219400" bIns="109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boto Condensed"/>
              <a:ea typeface="Roboto Condensed"/>
              <a:cs typeface="Roboto Condensed"/>
              <a:sym typeface="Roboto Condensed"/>
            </a:endParaRPr>
          </a:p>
        </p:txBody>
      </p:sp>
      <p:sp>
        <p:nvSpPr>
          <p:cNvPr id="2480" name="Google Shape;2480;p116"/>
          <p:cNvSpPr/>
          <p:nvPr/>
        </p:nvSpPr>
        <p:spPr>
          <a:xfrm>
            <a:off x="9561015" y="1121870"/>
            <a:ext cx="1188600" cy="1188600"/>
          </a:xfrm>
          <a:prstGeom prst="ellipse">
            <a:avLst/>
          </a:prstGeom>
          <a:solidFill>
            <a:srgbClr val="0033A0"/>
          </a:solidFill>
          <a:ln>
            <a:noFill/>
          </a:ln>
        </p:spPr>
        <p:txBody>
          <a:bodyPr spcFirstLastPara="1" wrap="square" lIns="0" tIns="109700" rIns="0" bIns="1097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1" i="0" u="none" strike="noStrike" cap="none">
                <a:solidFill>
                  <a:srgbClr val="FFFFFF"/>
                </a:solidFill>
                <a:latin typeface="Roboto Condensed"/>
                <a:ea typeface="Roboto Condensed"/>
                <a:cs typeface="Roboto Condensed"/>
                <a:sym typeface="Roboto Condensed"/>
              </a:rPr>
              <a:t>03</a:t>
            </a:r>
            <a:endParaRPr/>
          </a:p>
        </p:txBody>
      </p:sp>
      <p:sp>
        <p:nvSpPr>
          <p:cNvPr id="2481" name="Google Shape;2481;p116"/>
          <p:cNvSpPr txBox="1"/>
          <p:nvPr/>
        </p:nvSpPr>
        <p:spPr>
          <a:xfrm>
            <a:off x="448375" y="2786693"/>
            <a:ext cx="3600000" cy="14871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33A0"/>
              </a:buClr>
              <a:buSzPts val="1800"/>
              <a:buFont typeface="Arial"/>
              <a:buNone/>
            </a:pPr>
            <a:r>
              <a:rPr lang="en-US" sz="1800" b="1" i="0" u="none" strike="noStrike" cap="none">
                <a:solidFill>
                  <a:srgbClr val="0033A0"/>
                </a:solidFill>
                <a:latin typeface="Roboto Condensed"/>
                <a:ea typeface="Roboto Condensed"/>
                <a:cs typeface="Roboto Condensed"/>
                <a:sym typeface="Roboto Condensed"/>
              </a:rPr>
              <a:t>SEMANTIC</a:t>
            </a:r>
            <a:endParaRPr/>
          </a:p>
          <a:p>
            <a:pPr marL="285750" marR="0" lvl="0" indent="-285750" algn="l" rtl="0">
              <a:lnSpc>
                <a:spcPct val="100000"/>
              </a:lnSpc>
              <a:spcBef>
                <a:spcPts val="30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Semantic memory </a:t>
            </a:r>
            <a:r>
              <a:rPr lang="en-US" sz="1200" b="1" i="0" u="none" strike="noStrike" cap="none">
                <a:solidFill>
                  <a:srgbClr val="000000"/>
                </a:solidFill>
                <a:latin typeface="Roboto Condensed"/>
                <a:ea typeface="Roboto Condensed"/>
                <a:cs typeface="Roboto Condensed"/>
                <a:sym typeface="Roboto Condensed"/>
              </a:rPr>
              <a:t>captures durable facts </a:t>
            </a:r>
            <a:r>
              <a:rPr lang="en-US" sz="1200" b="0" i="0" u="none" strike="noStrike" cap="none">
                <a:solidFill>
                  <a:srgbClr val="000000"/>
                </a:solidFill>
                <a:latin typeface="Roboto Condensed"/>
                <a:ea typeface="Roboto Condensed"/>
                <a:cs typeface="Roboto Condensed"/>
                <a:sym typeface="Roboto Condensed"/>
              </a:rPr>
              <a:t>and their relationships that anchor an agent’s response</a:t>
            </a:r>
            <a:endParaRPr/>
          </a:p>
          <a:p>
            <a:pPr marL="285750" marR="0" lvl="0" indent="-285750" algn="l" rtl="0">
              <a:lnSpc>
                <a:spcPct val="100000"/>
              </a:lnSpc>
              <a:spcBef>
                <a:spcPts val="60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It helps the agent </a:t>
            </a:r>
            <a:r>
              <a:rPr lang="en-US" sz="1200" b="1" i="0" u="none" strike="noStrike" cap="none">
                <a:solidFill>
                  <a:srgbClr val="000000"/>
                </a:solidFill>
                <a:latin typeface="Roboto Condensed"/>
                <a:ea typeface="Roboto Condensed"/>
                <a:cs typeface="Roboto Condensed"/>
                <a:sym typeface="Roboto Condensed"/>
              </a:rPr>
              <a:t>retain important context </a:t>
            </a:r>
            <a:r>
              <a:rPr lang="en-US" sz="1200" b="0" i="0" u="none" strike="noStrike" cap="none">
                <a:solidFill>
                  <a:srgbClr val="000000"/>
                </a:solidFill>
                <a:latin typeface="Roboto Condensed"/>
                <a:ea typeface="Roboto Condensed"/>
                <a:cs typeface="Roboto Condensed"/>
                <a:sym typeface="Roboto Condensed"/>
              </a:rPr>
              <a:t>that is not baked into the model from pre-training, and that cannot reliably be pulled from the web or a generic retrieval system</a:t>
            </a:r>
            <a:endParaRPr/>
          </a:p>
          <a:p>
            <a:pPr marL="0" marR="0" lvl="0" indent="0" algn="l" rtl="0">
              <a:lnSpc>
                <a:spcPct val="110000"/>
              </a:lnSpc>
              <a:spcBef>
                <a:spcPts val="900"/>
              </a:spcBef>
              <a:spcAft>
                <a:spcPts val="0"/>
              </a:spcAft>
              <a:buClr>
                <a:schemeClr val="dk1"/>
              </a:buClr>
              <a:buSzPts val="1600"/>
              <a:buFont typeface="Arial"/>
              <a:buNone/>
            </a:pPr>
            <a:endParaRPr sz="1600" b="1" i="0" u="none" strike="noStrike" cap="none">
              <a:solidFill>
                <a:srgbClr val="969696"/>
              </a:solidFill>
              <a:latin typeface="Roboto Condensed"/>
              <a:ea typeface="Roboto Condensed"/>
              <a:cs typeface="Roboto Condensed"/>
              <a:sym typeface="Roboto Condensed"/>
            </a:endParaRPr>
          </a:p>
        </p:txBody>
      </p:sp>
      <p:sp>
        <p:nvSpPr>
          <p:cNvPr id="2482" name="Google Shape;2482;p116"/>
          <p:cNvSpPr txBox="1"/>
          <p:nvPr/>
        </p:nvSpPr>
        <p:spPr>
          <a:xfrm>
            <a:off x="4363375" y="2786693"/>
            <a:ext cx="3600000" cy="14871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33A0"/>
              </a:buClr>
              <a:buSzPts val="1800"/>
              <a:buFont typeface="Arial"/>
              <a:buNone/>
            </a:pPr>
            <a:r>
              <a:rPr lang="en-US" sz="1800" b="1" i="0" u="none" strike="noStrike" cap="none">
                <a:solidFill>
                  <a:srgbClr val="0033A0"/>
                </a:solidFill>
                <a:latin typeface="Roboto Condensed"/>
                <a:ea typeface="Roboto Condensed"/>
                <a:cs typeface="Roboto Condensed"/>
                <a:sym typeface="Roboto Condensed"/>
              </a:rPr>
              <a:t>EPISODIC</a:t>
            </a:r>
            <a:endParaRPr/>
          </a:p>
          <a:p>
            <a:pPr marL="285750" marR="0" lvl="0" indent="-285750" algn="l" rtl="0">
              <a:lnSpc>
                <a:spcPct val="100000"/>
              </a:lnSpc>
              <a:spcBef>
                <a:spcPts val="30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Episodic memory </a:t>
            </a:r>
            <a:r>
              <a:rPr lang="en-US" sz="1200" b="1" i="0" u="none" strike="noStrike" cap="none">
                <a:solidFill>
                  <a:srgbClr val="000000"/>
                </a:solidFill>
                <a:latin typeface="Roboto Condensed"/>
                <a:ea typeface="Roboto Condensed"/>
                <a:cs typeface="Roboto Condensed"/>
                <a:sym typeface="Roboto Condensed"/>
              </a:rPr>
              <a:t>preserves records or past interactions </a:t>
            </a:r>
            <a:r>
              <a:rPr lang="en-US" sz="1200" b="0" i="0" u="none" strike="noStrike" cap="none">
                <a:solidFill>
                  <a:srgbClr val="000000"/>
                </a:solidFill>
                <a:latin typeface="Roboto Condensed"/>
                <a:ea typeface="Roboto Condensed"/>
                <a:cs typeface="Roboto Condensed"/>
                <a:sym typeface="Roboto Condensed"/>
              </a:rPr>
              <a:t>so an agent can </a:t>
            </a:r>
            <a:r>
              <a:rPr lang="en-US" sz="1200" b="1" i="0" u="none" strike="noStrike" cap="none">
                <a:solidFill>
                  <a:srgbClr val="000000"/>
                </a:solidFill>
                <a:latin typeface="Roboto Condensed"/>
                <a:ea typeface="Roboto Condensed"/>
                <a:cs typeface="Roboto Condensed"/>
                <a:sym typeface="Roboto Condensed"/>
              </a:rPr>
              <a:t>recall specific experiences. </a:t>
            </a:r>
            <a:r>
              <a:rPr lang="en-US" sz="1200" b="0" i="0" u="none" strike="noStrike" cap="none">
                <a:solidFill>
                  <a:srgbClr val="000000"/>
                </a:solidFill>
                <a:latin typeface="Roboto Condensed"/>
                <a:ea typeface="Roboto Condensed"/>
                <a:cs typeface="Roboto Condensed"/>
                <a:sym typeface="Roboto Condensed"/>
              </a:rPr>
              <a:t>Unlike procedural memory, it does not encode general rules of behavior</a:t>
            </a:r>
            <a:endParaRPr/>
          </a:p>
          <a:p>
            <a:pPr marL="285750" marR="0" lvl="0" indent="-285750" algn="l" rtl="0">
              <a:lnSpc>
                <a:spcPct val="100000"/>
              </a:lnSpc>
              <a:spcBef>
                <a:spcPts val="60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It </a:t>
            </a:r>
            <a:r>
              <a:rPr lang="en-US" sz="1200" b="1" i="0" u="none" strike="noStrike" cap="none">
                <a:solidFill>
                  <a:srgbClr val="000000"/>
                </a:solidFill>
                <a:latin typeface="Roboto Condensed"/>
                <a:ea typeface="Roboto Condensed"/>
                <a:cs typeface="Roboto Condensed"/>
                <a:sym typeface="Roboto Condensed"/>
              </a:rPr>
              <a:t>captures “cases” the agent lived through</a:t>
            </a:r>
            <a:r>
              <a:rPr lang="en-US" sz="1200" b="0" i="0" u="none" strike="noStrike" cap="none">
                <a:solidFill>
                  <a:srgbClr val="000000"/>
                </a:solidFill>
                <a:latin typeface="Roboto Condensed"/>
                <a:ea typeface="Roboto Condensed"/>
                <a:cs typeface="Roboto Condensed"/>
                <a:sym typeface="Roboto Condensed"/>
              </a:rPr>
              <a:t>. And unlike semantic memory, it is not about timeless facts or general knowledge. It is about what happened and how the agent handled it, </a:t>
            </a:r>
            <a:r>
              <a:rPr lang="en-US" sz="1200" b="1" i="0" u="none" strike="noStrike" cap="none">
                <a:solidFill>
                  <a:srgbClr val="000000"/>
                </a:solidFill>
                <a:latin typeface="Roboto Condensed"/>
                <a:ea typeface="Roboto Condensed"/>
                <a:cs typeface="Roboto Condensed"/>
                <a:sym typeface="Roboto Condensed"/>
              </a:rPr>
              <a:t>answering “how did we solve this?” </a:t>
            </a:r>
            <a:r>
              <a:rPr lang="en-US" sz="1200" b="0" i="0" u="none" strike="noStrike" cap="none">
                <a:solidFill>
                  <a:srgbClr val="000000"/>
                </a:solidFill>
                <a:latin typeface="Roboto Condensed"/>
                <a:ea typeface="Roboto Condensed"/>
                <a:cs typeface="Roboto Condensed"/>
                <a:sym typeface="Roboto Condensed"/>
              </a:rPr>
              <a:t>rather that only “what is the answer?”</a:t>
            </a:r>
            <a:endParaRPr/>
          </a:p>
          <a:p>
            <a:pPr marL="285750" marR="0" lvl="0" indent="-285750" algn="l" rtl="0">
              <a:lnSpc>
                <a:spcPct val="100000"/>
              </a:lnSpc>
              <a:spcBef>
                <a:spcPts val="60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In practice, episodic memory is often </a:t>
            </a:r>
            <a:r>
              <a:rPr lang="en-US" sz="1200" b="1" i="0" u="none" strike="noStrike" cap="none">
                <a:solidFill>
                  <a:srgbClr val="000000"/>
                </a:solidFill>
                <a:latin typeface="Roboto Condensed"/>
                <a:ea typeface="Roboto Condensed"/>
                <a:cs typeface="Roboto Condensed"/>
                <a:sym typeface="Roboto Condensed"/>
              </a:rPr>
              <a:t>stored as distilled few shot examples </a:t>
            </a:r>
            <a:r>
              <a:rPr lang="en-US" sz="1200" b="0" i="0" u="none" strike="noStrike" cap="none">
                <a:solidFill>
                  <a:srgbClr val="000000"/>
                </a:solidFill>
                <a:latin typeface="Roboto Condensed"/>
                <a:ea typeface="Roboto Condensed"/>
                <a:cs typeface="Roboto Condensed"/>
                <a:sym typeface="Roboto Condensed"/>
              </a:rPr>
              <a:t>extracted from long conversations</a:t>
            </a:r>
            <a:endParaRPr/>
          </a:p>
          <a:p>
            <a:pPr marL="0" marR="0" lvl="0" indent="0" algn="l" rtl="0">
              <a:lnSpc>
                <a:spcPct val="110000"/>
              </a:lnSpc>
              <a:spcBef>
                <a:spcPts val="900"/>
              </a:spcBef>
              <a:spcAft>
                <a:spcPts val="0"/>
              </a:spcAft>
              <a:buClr>
                <a:schemeClr val="dk1"/>
              </a:buClr>
              <a:buSzPts val="1600"/>
              <a:buFont typeface="Arial"/>
              <a:buNone/>
            </a:pPr>
            <a:endParaRPr sz="1600" b="1" i="0" u="none" strike="noStrike" cap="none">
              <a:solidFill>
                <a:srgbClr val="969696"/>
              </a:solidFill>
              <a:latin typeface="Roboto Condensed"/>
              <a:ea typeface="Roboto Condensed"/>
              <a:cs typeface="Roboto Condensed"/>
              <a:sym typeface="Roboto Condensed"/>
            </a:endParaRPr>
          </a:p>
        </p:txBody>
      </p:sp>
      <p:sp>
        <p:nvSpPr>
          <p:cNvPr id="2483" name="Google Shape;2483;p116"/>
          <p:cNvSpPr txBox="1"/>
          <p:nvPr/>
        </p:nvSpPr>
        <p:spPr>
          <a:xfrm>
            <a:off x="8278375" y="2786693"/>
            <a:ext cx="3600000" cy="14871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33A0"/>
              </a:buClr>
              <a:buSzPts val="1800"/>
              <a:buFont typeface="Arial"/>
              <a:buNone/>
            </a:pPr>
            <a:r>
              <a:rPr lang="en-US" sz="1800" b="1" i="0" u="none" strike="noStrike" cap="none">
                <a:solidFill>
                  <a:srgbClr val="0033A0"/>
                </a:solidFill>
                <a:latin typeface="Roboto Condensed"/>
                <a:ea typeface="Roboto Condensed"/>
                <a:cs typeface="Roboto Condensed"/>
                <a:sym typeface="Roboto Condensed"/>
              </a:rPr>
              <a:t>PROCEDURAL</a:t>
            </a:r>
            <a:endParaRPr/>
          </a:p>
          <a:p>
            <a:pPr marL="285750" marR="0" lvl="0" indent="-285750" algn="l" rtl="0">
              <a:lnSpc>
                <a:spcPct val="100000"/>
              </a:lnSpc>
              <a:spcBef>
                <a:spcPts val="300"/>
              </a:spcBef>
              <a:spcAft>
                <a:spcPts val="0"/>
              </a:spcAft>
              <a:buClr>
                <a:srgbClr val="000000"/>
              </a:buClr>
              <a:buSzPts val="1200"/>
              <a:buFont typeface="Arial"/>
              <a:buChar char="•"/>
            </a:pPr>
            <a:r>
              <a:rPr lang="en-US" sz="1200" b="1" i="0" u="none" strike="noStrike" cap="none">
                <a:solidFill>
                  <a:srgbClr val="000000"/>
                </a:solidFill>
                <a:latin typeface="Roboto Condensed"/>
                <a:ea typeface="Roboto Condensed"/>
                <a:cs typeface="Roboto Condensed"/>
                <a:sym typeface="Roboto Condensed"/>
              </a:rPr>
              <a:t>Captures “how to do things” </a:t>
            </a:r>
            <a:r>
              <a:rPr lang="en-US" sz="1200" b="0" i="0" u="none" strike="noStrike" cap="none">
                <a:solidFill>
                  <a:srgbClr val="000000"/>
                </a:solidFill>
                <a:latin typeface="Roboto Condensed"/>
                <a:ea typeface="Roboto Condensed"/>
                <a:cs typeface="Roboto Condensed"/>
                <a:sym typeface="Roboto Condensed"/>
              </a:rPr>
              <a:t>– the internalized know-how an agent uses to carry out tasks</a:t>
            </a:r>
            <a:endParaRPr/>
          </a:p>
          <a:p>
            <a:pPr marL="285750" marR="0" lvl="0" indent="-285750" algn="l" rtl="0">
              <a:lnSpc>
                <a:spcPct val="100000"/>
              </a:lnSpc>
              <a:spcBef>
                <a:spcPts val="60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Unlike episodic memory, which recalls specific past experiences, procedural memory </a:t>
            </a:r>
            <a:r>
              <a:rPr lang="en-US" sz="1200" b="1" i="0" u="none" strike="noStrike" cap="none">
                <a:solidFill>
                  <a:srgbClr val="000000"/>
                </a:solidFill>
                <a:latin typeface="Roboto Condensed"/>
                <a:ea typeface="Roboto Condensed"/>
                <a:cs typeface="Roboto Condensed"/>
                <a:sym typeface="Roboto Condensed"/>
              </a:rPr>
              <a:t>encodes generalized skills, rules, and behavioral routines that apply across situations</a:t>
            </a:r>
            <a:endParaRPr/>
          </a:p>
        </p:txBody>
      </p:sp>
      <p:cxnSp>
        <p:nvCxnSpPr>
          <p:cNvPr id="2484" name="Google Shape;2484;p116"/>
          <p:cNvCxnSpPr/>
          <p:nvPr/>
        </p:nvCxnSpPr>
        <p:spPr>
          <a:xfrm>
            <a:off x="8355375" y="2591652"/>
            <a:ext cx="3600000" cy="0"/>
          </a:xfrm>
          <a:prstGeom prst="straightConnector1">
            <a:avLst/>
          </a:prstGeom>
          <a:noFill/>
          <a:ln w="25400" cap="flat" cmpd="sng">
            <a:solidFill>
              <a:srgbClr val="E7E6E6"/>
            </a:solidFill>
            <a:prstDash val="solid"/>
            <a:round/>
            <a:headEnd type="none" w="sm" len="sm"/>
            <a:tailEnd type="none" w="sm" len="sm"/>
          </a:ln>
        </p:spPr>
      </p:cxnSp>
      <p:cxnSp>
        <p:nvCxnSpPr>
          <p:cNvPr id="2485" name="Google Shape;2485;p116"/>
          <p:cNvCxnSpPr/>
          <p:nvPr/>
        </p:nvCxnSpPr>
        <p:spPr>
          <a:xfrm>
            <a:off x="4440375" y="2591652"/>
            <a:ext cx="3600000" cy="0"/>
          </a:xfrm>
          <a:prstGeom prst="straightConnector1">
            <a:avLst/>
          </a:prstGeom>
          <a:noFill/>
          <a:ln w="25400" cap="flat" cmpd="sng">
            <a:solidFill>
              <a:srgbClr val="E7E6E6"/>
            </a:solidFill>
            <a:prstDash val="solid"/>
            <a:round/>
            <a:headEnd type="none" w="sm" len="sm"/>
            <a:tailEnd type="none" w="sm" len="sm"/>
          </a:ln>
        </p:spPr>
      </p:cxnSp>
      <p:cxnSp>
        <p:nvCxnSpPr>
          <p:cNvPr id="2486" name="Google Shape;2486;p116"/>
          <p:cNvCxnSpPr/>
          <p:nvPr/>
        </p:nvCxnSpPr>
        <p:spPr>
          <a:xfrm>
            <a:off x="525375" y="2591652"/>
            <a:ext cx="3600000" cy="0"/>
          </a:xfrm>
          <a:prstGeom prst="straightConnector1">
            <a:avLst/>
          </a:prstGeom>
          <a:noFill/>
          <a:ln w="25400" cap="flat" cmpd="sng">
            <a:solidFill>
              <a:srgbClr val="E7E6E6"/>
            </a:solidFill>
            <a:prstDash val="solid"/>
            <a:round/>
            <a:headEnd type="none" w="sm" len="sm"/>
            <a:tailEnd type="none" w="sm" len="sm"/>
          </a:ln>
        </p:spPr>
      </p:cxnSp>
      <p:sp>
        <p:nvSpPr>
          <p:cNvPr id="2487" name="Google Shape;2487;p116"/>
          <p:cNvSpPr/>
          <p:nvPr/>
        </p:nvSpPr>
        <p:spPr>
          <a:xfrm>
            <a:off x="1443789" y="6285298"/>
            <a:ext cx="8980500" cy="3384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Roboto Condensed"/>
                <a:ea typeface="Roboto Condensed"/>
                <a:cs typeface="Roboto Condensed"/>
                <a:sym typeface="Roboto Condensed"/>
              </a:rPr>
              <a:t>Semantic and Episodic memory are the most used memory</a:t>
            </a:r>
            <a:endParaRPr sz="1200" b="1" i="1" u="none" strike="noStrike" cap="none">
              <a:solidFill>
                <a:srgbClr val="000000"/>
              </a:solidFill>
              <a:latin typeface="Roboto Condensed"/>
              <a:ea typeface="Roboto Condensed"/>
              <a:cs typeface="Roboto Condensed"/>
              <a:sym typeface="Roboto Condensed"/>
            </a:endParaRPr>
          </a:p>
        </p:txBody>
      </p:sp>
      <p:sp>
        <p:nvSpPr>
          <p:cNvPr id="2488" name="Google Shape;2488;p116"/>
          <p:cNvSpPr/>
          <p:nvPr/>
        </p:nvSpPr>
        <p:spPr>
          <a:xfrm>
            <a:off x="552718" y="5562122"/>
            <a:ext cx="3179400" cy="338400"/>
          </a:xfrm>
          <a:prstGeom prst="rect">
            <a:avLst/>
          </a:prstGeom>
          <a:solidFill>
            <a:srgbClr val="FFFFFF"/>
          </a:solidFill>
          <a:ln w="9525" cap="flat" cmpd="sng">
            <a:solidFill>
              <a:srgbClr val="005DA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Condensed"/>
                <a:ea typeface="Roboto Condensed"/>
                <a:cs typeface="Roboto Condensed"/>
                <a:sym typeface="Roboto Condensed"/>
              </a:rPr>
              <a:t>Purpose: </a:t>
            </a:r>
            <a:r>
              <a:rPr lang="en-US" sz="1200" b="0" i="0" u="none" strike="noStrike" cap="none">
                <a:solidFill>
                  <a:srgbClr val="000000"/>
                </a:solidFill>
                <a:latin typeface="Roboto Condensed"/>
                <a:ea typeface="Roboto Condensed"/>
                <a:cs typeface="Roboto Condensed"/>
                <a:sym typeface="Roboto Condensed"/>
              </a:rPr>
              <a:t>Facts and Knowledge</a:t>
            </a:r>
            <a:endParaRPr sz="1200" b="0" i="0" u="none" strike="noStrike" cap="none">
              <a:solidFill>
                <a:srgbClr val="000000"/>
              </a:solidFill>
              <a:latin typeface="Roboto Condensed"/>
              <a:ea typeface="Roboto Condensed"/>
              <a:cs typeface="Roboto Condensed"/>
              <a:sym typeface="Roboto Condensed"/>
            </a:endParaRPr>
          </a:p>
        </p:txBody>
      </p:sp>
      <p:sp>
        <p:nvSpPr>
          <p:cNvPr id="2489" name="Google Shape;2489;p116"/>
          <p:cNvSpPr/>
          <p:nvPr/>
        </p:nvSpPr>
        <p:spPr>
          <a:xfrm>
            <a:off x="552718" y="5946990"/>
            <a:ext cx="3179400" cy="338400"/>
          </a:xfrm>
          <a:prstGeom prst="rect">
            <a:avLst/>
          </a:prstGeom>
          <a:solidFill>
            <a:srgbClr val="FFFFFF"/>
          </a:solidFill>
          <a:ln w="9525" cap="flat" cmpd="sng">
            <a:solidFill>
              <a:srgbClr val="005DA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Condensed"/>
                <a:ea typeface="Roboto Condensed"/>
                <a:cs typeface="Roboto Condensed"/>
                <a:sym typeface="Roboto Condensed"/>
              </a:rPr>
              <a:t>Storage Pattern: </a:t>
            </a:r>
            <a:r>
              <a:rPr lang="en-US" sz="1200" b="0" i="0" u="none" strike="noStrike" cap="none">
                <a:solidFill>
                  <a:srgbClr val="000000"/>
                </a:solidFill>
                <a:latin typeface="Roboto Condensed"/>
                <a:ea typeface="Roboto Condensed"/>
                <a:cs typeface="Roboto Condensed"/>
                <a:sym typeface="Roboto Condensed"/>
              </a:rPr>
              <a:t>Profile or collection</a:t>
            </a:r>
            <a:endParaRPr sz="1200" b="0" i="0" u="none" strike="noStrike" cap="none">
              <a:solidFill>
                <a:srgbClr val="000000"/>
              </a:solidFill>
              <a:latin typeface="Roboto Condensed"/>
              <a:ea typeface="Roboto Condensed"/>
              <a:cs typeface="Roboto Condensed"/>
              <a:sym typeface="Roboto Condensed"/>
            </a:endParaRPr>
          </a:p>
        </p:txBody>
      </p:sp>
      <p:sp>
        <p:nvSpPr>
          <p:cNvPr id="2490" name="Google Shape;2490;p116"/>
          <p:cNvSpPr/>
          <p:nvPr/>
        </p:nvSpPr>
        <p:spPr>
          <a:xfrm>
            <a:off x="4491331" y="5562121"/>
            <a:ext cx="3179400" cy="338400"/>
          </a:xfrm>
          <a:prstGeom prst="rect">
            <a:avLst/>
          </a:prstGeom>
          <a:solidFill>
            <a:srgbClr val="FFFFFF"/>
          </a:solidFill>
          <a:ln w="9525" cap="flat" cmpd="sng">
            <a:solidFill>
              <a:srgbClr val="005DA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Condensed"/>
                <a:ea typeface="Roboto Condensed"/>
                <a:cs typeface="Roboto Condensed"/>
                <a:sym typeface="Roboto Condensed"/>
              </a:rPr>
              <a:t>Purpose: </a:t>
            </a:r>
            <a:r>
              <a:rPr lang="en-US" sz="1200" b="0" i="0" u="none" strike="noStrike" cap="none">
                <a:solidFill>
                  <a:srgbClr val="000000"/>
                </a:solidFill>
                <a:latin typeface="Roboto Condensed"/>
                <a:ea typeface="Roboto Condensed"/>
                <a:cs typeface="Roboto Condensed"/>
                <a:sym typeface="Roboto Condensed"/>
              </a:rPr>
              <a:t>Past Experience</a:t>
            </a:r>
            <a:endParaRPr sz="1200" b="0" i="0" u="none" strike="noStrike" cap="none">
              <a:solidFill>
                <a:srgbClr val="000000"/>
              </a:solidFill>
              <a:latin typeface="Roboto Condensed"/>
              <a:ea typeface="Roboto Condensed"/>
              <a:cs typeface="Roboto Condensed"/>
              <a:sym typeface="Roboto Condensed"/>
            </a:endParaRPr>
          </a:p>
        </p:txBody>
      </p:sp>
      <p:sp>
        <p:nvSpPr>
          <p:cNvPr id="2491" name="Google Shape;2491;p116"/>
          <p:cNvSpPr/>
          <p:nvPr/>
        </p:nvSpPr>
        <p:spPr>
          <a:xfrm>
            <a:off x="4491331" y="5946990"/>
            <a:ext cx="3179400" cy="338400"/>
          </a:xfrm>
          <a:prstGeom prst="rect">
            <a:avLst/>
          </a:prstGeom>
          <a:solidFill>
            <a:srgbClr val="FFFFFF"/>
          </a:solidFill>
          <a:ln w="9525" cap="flat" cmpd="sng">
            <a:solidFill>
              <a:srgbClr val="005DA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Condensed"/>
                <a:ea typeface="Roboto Condensed"/>
                <a:cs typeface="Roboto Condensed"/>
                <a:sym typeface="Roboto Condensed"/>
              </a:rPr>
              <a:t>Storage Pattern: </a:t>
            </a:r>
            <a:r>
              <a:rPr lang="en-US" sz="1200" b="0" i="0" u="none" strike="noStrike" cap="none">
                <a:solidFill>
                  <a:srgbClr val="000000"/>
                </a:solidFill>
                <a:latin typeface="Roboto Condensed"/>
                <a:ea typeface="Roboto Condensed"/>
                <a:cs typeface="Roboto Condensed"/>
                <a:sym typeface="Roboto Condensed"/>
              </a:rPr>
              <a:t>Collection</a:t>
            </a:r>
            <a:endParaRPr sz="1200" b="0" i="0" u="none" strike="noStrike" cap="none">
              <a:solidFill>
                <a:srgbClr val="000000"/>
              </a:solidFill>
              <a:latin typeface="Roboto Condensed"/>
              <a:ea typeface="Roboto Condensed"/>
              <a:cs typeface="Roboto Condensed"/>
              <a:sym typeface="Roboto Condensed"/>
            </a:endParaRPr>
          </a:p>
        </p:txBody>
      </p:sp>
      <p:sp>
        <p:nvSpPr>
          <p:cNvPr id="2492" name="Google Shape;2492;p116"/>
          <p:cNvSpPr/>
          <p:nvPr/>
        </p:nvSpPr>
        <p:spPr>
          <a:xfrm>
            <a:off x="8390979" y="5562121"/>
            <a:ext cx="3179400" cy="338400"/>
          </a:xfrm>
          <a:prstGeom prst="rect">
            <a:avLst/>
          </a:prstGeom>
          <a:solidFill>
            <a:srgbClr val="FFFFFF"/>
          </a:solidFill>
          <a:ln w="9525" cap="flat" cmpd="sng">
            <a:solidFill>
              <a:srgbClr val="005DA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Condensed"/>
                <a:ea typeface="Roboto Condensed"/>
                <a:cs typeface="Roboto Condensed"/>
                <a:sym typeface="Roboto Condensed"/>
              </a:rPr>
              <a:t>Purpose: </a:t>
            </a:r>
            <a:r>
              <a:rPr lang="en-US" sz="1200" b="0" i="0" u="none" strike="noStrike" cap="none">
                <a:solidFill>
                  <a:srgbClr val="000000"/>
                </a:solidFill>
                <a:latin typeface="Roboto Condensed"/>
                <a:ea typeface="Roboto Condensed"/>
                <a:cs typeface="Roboto Condensed"/>
                <a:sym typeface="Roboto Condensed"/>
              </a:rPr>
              <a:t>System Behavior</a:t>
            </a:r>
            <a:endParaRPr sz="1200" b="0" i="0" u="none" strike="noStrike" cap="none">
              <a:solidFill>
                <a:srgbClr val="000000"/>
              </a:solidFill>
              <a:latin typeface="Roboto Condensed"/>
              <a:ea typeface="Roboto Condensed"/>
              <a:cs typeface="Roboto Condensed"/>
              <a:sym typeface="Roboto Condensed"/>
            </a:endParaRPr>
          </a:p>
        </p:txBody>
      </p:sp>
      <p:sp>
        <p:nvSpPr>
          <p:cNvPr id="2493" name="Google Shape;2493;p116"/>
          <p:cNvSpPr/>
          <p:nvPr/>
        </p:nvSpPr>
        <p:spPr>
          <a:xfrm>
            <a:off x="8390979" y="5946990"/>
            <a:ext cx="3179400" cy="338400"/>
          </a:xfrm>
          <a:prstGeom prst="rect">
            <a:avLst/>
          </a:prstGeom>
          <a:solidFill>
            <a:srgbClr val="FFFFFF"/>
          </a:solidFill>
          <a:ln w="9525" cap="flat" cmpd="sng">
            <a:solidFill>
              <a:srgbClr val="005DA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Condensed"/>
                <a:ea typeface="Roboto Condensed"/>
                <a:cs typeface="Roboto Condensed"/>
                <a:sym typeface="Roboto Condensed"/>
              </a:rPr>
              <a:t>Storage Pattern: </a:t>
            </a:r>
            <a:r>
              <a:rPr lang="en-US" sz="1200" b="0" i="0" u="none" strike="noStrike" cap="none">
                <a:solidFill>
                  <a:srgbClr val="000000"/>
                </a:solidFill>
                <a:latin typeface="Roboto Condensed"/>
                <a:ea typeface="Roboto Condensed"/>
                <a:cs typeface="Roboto Condensed"/>
                <a:sym typeface="Roboto Condensed"/>
              </a:rPr>
              <a:t>Collection</a:t>
            </a:r>
            <a:endParaRPr sz="1200" b="0" i="0" u="none" strike="noStrike" cap="none">
              <a:solidFill>
                <a:srgbClr val="000000"/>
              </a:solidFill>
              <a:latin typeface="Roboto Condensed"/>
              <a:ea typeface="Roboto Condensed"/>
              <a:cs typeface="Roboto Condensed"/>
              <a:sym typeface="Roboto Condense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497"/>
        <p:cNvGrpSpPr/>
        <p:nvPr/>
      </p:nvGrpSpPr>
      <p:grpSpPr>
        <a:xfrm>
          <a:off x="0" y="0"/>
          <a:ext cx="0" cy="0"/>
          <a:chOff x="0" y="0"/>
          <a:chExt cx="0" cy="0"/>
        </a:xfrm>
      </p:grpSpPr>
      <p:sp>
        <p:nvSpPr>
          <p:cNvPr id="2498" name="Google Shape;2498;p117"/>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Memory | Logical Architecture</a:t>
            </a:r>
            <a:endParaRPr/>
          </a:p>
        </p:txBody>
      </p:sp>
      <p:sp>
        <p:nvSpPr>
          <p:cNvPr id="2499" name="Google Shape;2499;p117"/>
          <p:cNvSpPr/>
          <p:nvPr/>
        </p:nvSpPr>
        <p:spPr>
          <a:xfrm>
            <a:off x="6882627" y="4279398"/>
            <a:ext cx="4953900" cy="10020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1200" b="1" i="0" u="none" strike="noStrike" cap="none">
                <a:solidFill>
                  <a:srgbClr val="0033A0"/>
                </a:solidFill>
                <a:latin typeface="Roboto Condensed"/>
                <a:ea typeface="Roboto Condensed"/>
                <a:cs typeface="Roboto Condensed"/>
                <a:sym typeface="Roboto Condensed"/>
              </a:rPr>
              <a:t>Memory Service Provider Layer </a:t>
            </a:r>
            <a:endParaRPr/>
          </a:p>
          <a:p>
            <a:pPr marL="0" marR="0" lvl="0" indent="0" algn="l" rtl="0">
              <a:lnSpc>
                <a:spcPct val="110000"/>
              </a:lnSpc>
              <a:spcBef>
                <a:spcPts val="600"/>
              </a:spcBef>
              <a:spcAft>
                <a:spcPts val="0"/>
              </a:spcAft>
              <a:buNone/>
            </a:pPr>
            <a:r>
              <a:rPr lang="en-US" sz="1100" b="0" i="0" u="none" strike="noStrike" cap="none">
                <a:solidFill>
                  <a:srgbClr val="000000"/>
                </a:solidFill>
                <a:latin typeface="Roboto Condensed"/>
                <a:ea typeface="Roboto Condensed"/>
                <a:cs typeface="Roboto Condensed"/>
                <a:sym typeface="Roboto Condensed"/>
              </a:rPr>
              <a:t>This is the adapter/integration layer that plugs the abstraction APIs into specific memory frameworks or managed services like Vertex AI Memory Bank. It translates standardized memory calls into the provider specific capabilities and constraints</a:t>
            </a:r>
            <a:endParaRPr/>
          </a:p>
        </p:txBody>
      </p:sp>
      <p:sp>
        <p:nvSpPr>
          <p:cNvPr id="2500" name="Google Shape;2500;p117"/>
          <p:cNvSpPr/>
          <p:nvPr/>
        </p:nvSpPr>
        <p:spPr>
          <a:xfrm>
            <a:off x="6882627" y="2947238"/>
            <a:ext cx="4953900" cy="11640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1200" b="1" i="0" u="none" strike="noStrike" cap="none">
                <a:solidFill>
                  <a:srgbClr val="0033A0"/>
                </a:solidFill>
                <a:latin typeface="Roboto Condensed"/>
                <a:ea typeface="Roboto Condensed"/>
                <a:cs typeface="Roboto Condensed"/>
                <a:sym typeface="Roboto Condensed"/>
              </a:rPr>
              <a:t>Memory Abstraction Layer </a:t>
            </a:r>
            <a:endParaRPr/>
          </a:p>
          <a:p>
            <a:pPr marL="0" marR="0" lvl="0" indent="0" algn="l" rtl="0">
              <a:lnSpc>
                <a:spcPct val="110000"/>
              </a:lnSpc>
              <a:spcBef>
                <a:spcPts val="600"/>
              </a:spcBef>
              <a:spcAft>
                <a:spcPts val="0"/>
              </a:spcAft>
              <a:buNone/>
            </a:pPr>
            <a:r>
              <a:rPr lang="en-US" sz="1100" b="0" i="0" u="none" strike="noStrike" cap="none">
                <a:solidFill>
                  <a:srgbClr val="000000"/>
                </a:solidFill>
                <a:latin typeface="Roboto Condensed"/>
                <a:ea typeface="Roboto Condensed"/>
                <a:cs typeface="Roboto Condensed"/>
                <a:sym typeface="Roboto Condensed"/>
              </a:rPr>
              <a:t>This layer exposes standard and consistent API for memory operations, so agents don't depend on any specific vendor or storage design. It provides purpose-built services for semantic, episodic and procedural memory – each with clear “store” and “get” primitives, plus optional policies like TTL and scoping. The abstraction layer also standardizes memory schemas</a:t>
            </a:r>
            <a:endParaRPr/>
          </a:p>
        </p:txBody>
      </p:sp>
      <p:sp>
        <p:nvSpPr>
          <p:cNvPr id="2501" name="Google Shape;2501;p117"/>
          <p:cNvSpPr/>
          <p:nvPr/>
        </p:nvSpPr>
        <p:spPr>
          <a:xfrm>
            <a:off x="6882627" y="1802100"/>
            <a:ext cx="4953900" cy="9768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1200" b="1" i="0" u="none" strike="noStrike" cap="none">
                <a:solidFill>
                  <a:srgbClr val="0033A0"/>
                </a:solidFill>
                <a:latin typeface="Roboto Condensed"/>
                <a:ea typeface="Roboto Condensed"/>
                <a:cs typeface="Roboto Condensed"/>
                <a:sym typeface="Roboto Condensed"/>
              </a:rPr>
              <a:t>Agent Orchestration </a:t>
            </a:r>
            <a:endParaRPr/>
          </a:p>
          <a:p>
            <a:pPr marL="0" marR="0" lvl="0" indent="0" algn="l" rtl="0">
              <a:lnSpc>
                <a:spcPct val="110000"/>
              </a:lnSpc>
              <a:spcBef>
                <a:spcPts val="600"/>
              </a:spcBef>
              <a:spcAft>
                <a:spcPts val="0"/>
              </a:spcAft>
              <a:buNone/>
            </a:pPr>
            <a:r>
              <a:rPr lang="en-US" sz="1100" b="0" i="0" u="none" strike="noStrike" cap="none">
                <a:solidFill>
                  <a:srgbClr val="000000"/>
                </a:solidFill>
                <a:latin typeface="Roboto Condensed"/>
                <a:ea typeface="Roboto Condensed"/>
                <a:cs typeface="Roboto Condensed"/>
                <a:sym typeface="Roboto Condensed"/>
              </a:rPr>
              <a:t>This is the run time where agents live and where the orchestration framework coordinates planning, tool calls, retries and multi agent collaboration. It decides when memory is needed, what context to request, and how memories influence the agent’s reasoning and actions </a:t>
            </a:r>
            <a:endParaRPr/>
          </a:p>
        </p:txBody>
      </p:sp>
      <p:sp>
        <p:nvSpPr>
          <p:cNvPr id="2502" name="Google Shape;2502;p117"/>
          <p:cNvSpPr/>
          <p:nvPr/>
        </p:nvSpPr>
        <p:spPr>
          <a:xfrm>
            <a:off x="6882627" y="5262297"/>
            <a:ext cx="4953900" cy="8031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1200" b="1" i="0" u="none" strike="noStrike" cap="none">
                <a:solidFill>
                  <a:srgbClr val="0033A0"/>
                </a:solidFill>
                <a:latin typeface="Roboto Condensed"/>
                <a:ea typeface="Roboto Condensed"/>
                <a:cs typeface="Roboto Condensed"/>
                <a:sym typeface="Roboto Condensed"/>
              </a:rPr>
              <a:t>Memory Storage Layer </a:t>
            </a:r>
            <a:endParaRPr/>
          </a:p>
          <a:p>
            <a:pPr marL="0" marR="0" lvl="0" indent="0" algn="l" rtl="0">
              <a:lnSpc>
                <a:spcPct val="110000"/>
              </a:lnSpc>
              <a:spcBef>
                <a:spcPts val="600"/>
              </a:spcBef>
              <a:spcAft>
                <a:spcPts val="0"/>
              </a:spcAft>
              <a:buNone/>
            </a:pPr>
            <a:r>
              <a:rPr lang="en-US" sz="1100" b="0" i="0" u="none" strike="noStrike" cap="none">
                <a:solidFill>
                  <a:srgbClr val="000000"/>
                </a:solidFill>
                <a:latin typeface="Roboto Condensed"/>
                <a:ea typeface="Roboto Condensed"/>
                <a:cs typeface="Roboto Condensed"/>
                <a:sym typeface="Roboto Condensed"/>
              </a:rPr>
              <a:t>This is where memories persist over time. Depending on the memory type and retrieval needs, storage may be relational(strong structure and constraints), graph(relationships and traversals)</a:t>
            </a:r>
            <a:endParaRPr/>
          </a:p>
        </p:txBody>
      </p:sp>
      <p:cxnSp>
        <p:nvCxnSpPr>
          <p:cNvPr id="2503" name="Google Shape;2503;p117"/>
          <p:cNvCxnSpPr/>
          <p:nvPr/>
        </p:nvCxnSpPr>
        <p:spPr>
          <a:xfrm>
            <a:off x="6882627" y="2023652"/>
            <a:ext cx="4956000" cy="0"/>
          </a:xfrm>
          <a:prstGeom prst="straightConnector1">
            <a:avLst/>
          </a:prstGeom>
          <a:noFill/>
          <a:ln w="9525" cap="flat" cmpd="sng">
            <a:solidFill>
              <a:srgbClr val="A1BDD8"/>
            </a:solidFill>
            <a:prstDash val="solid"/>
            <a:round/>
            <a:headEnd type="none" w="sm" len="sm"/>
            <a:tailEnd type="none" w="sm" len="sm"/>
          </a:ln>
        </p:spPr>
      </p:cxnSp>
      <p:cxnSp>
        <p:nvCxnSpPr>
          <p:cNvPr id="2504" name="Google Shape;2504;p117"/>
          <p:cNvCxnSpPr/>
          <p:nvPr/>
        </p:nvCxnSpPr>
        <p:spPr>
          <a:xfrm>
            <a:off x="6882627" y="3173902"/>
            <a:ext cx="4956000" cy="0"/>
          </a:xfrm>
          <a:prstGeom prst="straightConnector1">
            <a:avLst/>
          </a:prstGeom>
          <a:noFill/>
          <a:ln w="9525" cap="flat" cmpd="sng">
            <a:solidFill>
              <a:srgbClr val="A1BDD8"/>
            </a:solidFill>
            <a:prstDash val="solid"/>
            <a:round/>
            <a:headEnd type="none" w="sm" len="sm"/>
            <a:tailEnd type="none" w="sm" len="sm"/>
          </a:ln>
        </p:spPr>
      </p:cxnSp>
      <p:cxnSp>
        <p:nvCxnSpPr>
          <p:cNvPr id="2505" name="Google Shape;2505;p117"/>
          <p:cNvCxnSpPr/>
          <p:nvPr/>
        </p:nvCxnSpPr>
        <p:spPr>
          <a:xfrm>
            <a:off x="6882627" y="4507284"/>
            <a:ext cx="4956000" cy="0"/>
          </a:xfrm>
          <a:prstGeom prst="straightConnector1">
            <a:avLst/>
          </a:prstGeom>
          <a:noFill/>
          <a:ln w="9525" cap="flat" cmpd="sng">
            <a:solidFill>
              <a:srgbClr val="A1BDD8"/>
            </a:solidFill>
            <a:prstDash val="solid"/>
            <a:round/>
            <a:headEnd type="none" w="sm" len="sm"/>
            <a:tailEnd type="none" w="sm" len="sm"/>
          </a:ln>
        </p:spPr>
      </p:cxnSp>
      <p:cxnSp>
        <p:nvCxnSpPr>
          <p:cNvPr id="2506" name="Google Shape;2506;p117"/>
          <p:cNvCxnSpPr/>
          <p:nvPr/>
        </p:nvCxnSpPr>
        <p:spPr>
          <a:xfrm>
            <a:off x="6882627" y="5489665"/>
            <a:ext cx="4956000" cy="0"/>
          </a:xfrm>
          <a:prstGeom prst="straightConnector1">
            <a:avLst/>
          </a:prstGeom>
          <a:noFill/>
          <a:ln w="9525" cap="flat" cmpd="sng">
            <a:solidFill>
              <a:srgbClr val="A1BDD8"/>
            </a:solidFill>
            <a:prstDash val="solid"/>
            <a:round/>
            <a:headEnd type="none" w="sm" len="sm"/>
            <a:tailEnd type="none" w="sm" len="sm"/>
          </a:ln>
        </p:spPr>
      </p:cxnSp>
      <p:sp>
        <p:nvSpPr>
          <p:cNvPr id="2507" name="Google Shape;2507;p117"/>
          <p:cNvSpPr txBox="1"/>
          <p:nvPr/>
        </p:nvSpPr>
        <p:spPr>
          <a:xfrm>
            <a:off x="391026" y="1102457"/>
            <a:ext cx="11464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Roboto Condensed"/>
                <a:ea typeface="Roboto Condensed"/>
                <a:cs typeface="Roboto Condensed"/>
                <a:sym typeface="Roboto Condensed"/>
              </a:rPr>
              <a:t>This architecture separates agent orchestration form memory implementation so teams can evolve memory capabilities without rewriting the agents. By introducing a memory abstraction layer, we standardize how semantic, episodic and procedural memory are stored and retrieved in the organization. This will drive common standards and governance for the memory layer. The architecture has the below layers</a:t>
            </a:r>
            <a:endParaRPr/>
          </a:p>
        </p:txBody>
      </p:sp>
      <p:pic>
        <p:nvPicPr>
          <p:cNvPr id="2508" name="Google Shape;2508;p117"/>
          <p:cNvPicPr preferRelativeResize="0"/>
          <p:nvPr/>
        </p:nvPicPr>
        <p:blipFill>
          <a:blip r:embed="rId3">
            <a:alphaModFix/>
          </a:blip>
          <a:stretch>
            <a:fillRect/>
          </a:stretch>
        </p:blipFill>
        <p:spPr>
          <a:xfrm>
            <a:off x="152400" y="1901357"/>
            <a:ext cx="5818027" cy="4804242"/>
          </a:xfrm>
          <a:prstGeom prst="rect">
            <a:avLst/>
          </a:prstGeom>
          <a:noFill/>
          <a:ln>
            <a:noFill/>
          </a:ln>
        </p:spPr>
      </p:pic>
      <p:sp>
        <p:nvSpPr>
          <p:cNvPr id="2509" name="Google Shape;2509;p117"/>
          <p:cNvSpPr/>
          <p:nvPr/>
        </p:nvSpPr>
        <p:spPr>
          <a:xfrm>
            <a:off x="6882625" y="6386900"/>
            <a:ext cx="1733400" cy="39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u="sng">
                <a:solidFill>
                  <a:schemeClr val="hlink"/>
                </a:solidFill>
                <a:latin typeface="Roboto"/>
                <a:ea typeface="Roboto"/>
                <a:cs typeface="Roboto"/>
                <a:sym typeface="Roboto"/>
                <a:hlinkClick r:id="rId4"/>
              </a:rPr>
              <a:t>Go to Lucidchart</a:t>
            </a:r>
            <a:endParaRPr>
              <a:latin typeface="Roboto"/>
              <a:ea typeface="Roboto"/>
              <a:cs typeface="Roboto"/>
              <a:sym typeface="Roboto"/>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513"/>
        <p:cNvGrpSpPr/>
        <p:nvPr/>
      </p:nvGrpSpPr>
      <p:grpSpPr>
        <a:xfrm>
          <a:off x="0" y="0"/>
          <a:ext cx="0" cy="0"/>
          <a:chOff x="0" y="0"/>
          <a:chExt cx="0" cy="0"/>
        </a:xfrm>
      </p:grpSpPr>
      <p:sp>
        <p:nvSpPr>
          <p:cNvPr id="2514" name="Google Shape;2514;p118"/>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Memory | Technical Architecture</a:t>
            </a:r>
            <a:endParaRPr/>
          </a:p>
        </p:txBody>
      </p:sp>
      <p:pic>
        <p:nvPicPr>
          <p:cNvPr id="2515" name="Google Shape;2515;p118"/>
          <p:cNvPicPr preferRelativeResize="0"/>
          <p:nvPr/>
        </p:nvPicPr>
        <p:blipFill>
          <a:blip r:embed="rId3">
            <a:alphaModFix/>
          </a:blip>
          <a:stretch>
            <a:fillRect/>
          </a:stretch>
        </p:blipFill>
        <p:spPr>
          <a:xfrm>
            <a:off x="742950" y="1044825"/>
            <a:ext cx="10157449" cy="5662625"/>
          </a:xfrm>
          <a:prstGeom prst="rect">
            <a:avLst/>
          </a:prstGeom>
          <a:noFill/>
          <a:ln>
            <a:noFill/>
          </a:ln>
          <a:effectLst>
            <a:outerShdw blurRad="57150" dist="19050" dir="5400000" algn="bl" rotWithShape="0">
              <a:srgbClr val="000000">
                <a:alpha val="50000"/>
              </a:srgbClr>
            </a:outerShdw>
          </a:effectLst>
        </p:spPr>
      </p:pic>
      <p:sp>
        <p:nvSpPr>
          <p:cNvPr id="2516" name="Google Shape;2516;p118"/>
          <p:cNvSpPr/>
          <p:nvPr/>
        </p:nvSpPr>
        <p:spPr>
          <a:xfrm>
            <a:off x="8862050" y="1044825"/>
            <a:ext cx="1733400" cy="39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u="sng">
                <a:solidFill>
                  <a:schemeClr val="hlink"/>
                </a:solidFill>
                <a:latin typeface="Roboto"/>
                <a:ea typeface="Roboto"/>
                <a:cs typeface="Roboto"/>
                <a:sym typeface="Roboto"/>
                <a:hlinkClick r:id="rId4"/>
              </a:rPr>
              <a:t>Go to Lucidchart</a:t>
            </a: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7"/>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Agents will leverage communication protocols</a:t>
            </a:r>
            <a:endParaRPr/>
          </a:p>
        </p:txBody>
      </p:sp>
      <p:pic>
        <p:nvPicPr>
          <p:cNvPr id="349" name="Google Shape;349;p47"/>
          <p:cNvPicPr preferRelativeResize="0"/>
          <p:nvPr/>
        </p:nvPicPr>
        <p:blipFill>
          <a:blip r:embed="rId3">
            <a:alphaModFix/>
          </a:blip>
          <a:stretch>
            <a:fillRect/>
          </a:stretch>
        </p:blipFill>
        <p:spPr>
          <a:xfrm>
            <a:off x="171350" y="1123225"/>
            <a:ext cx="6912197" cy="3694200"/>
          </a:xfrm>
          <a:prstGeom prst="rect">
            <a:avLst/>
          </a:prstGeom>
          <a:noFill/>
          <a:ln>
            <a:noFill/>
          </a:ln>
          <a:effectLst>
            <a:outerShdw blurRad="57150" dist="19050" dir="5400000" algn="bl" rotWithShape="0">
              <a:srgbClr val="000000">
                <a:alpha val="50000"/>
              </a:srgbClr>
            </a:outerShdw>
          </a:effectLst>
        </p:spPr>
      </p:pic>
      <p:sp>
        <p:nvSpPr>
          <p:cNvPr id="350" name="Google Shape;350;p47"/>
          <p:cNvSpPr txBox="1"/>
          <p:nvPr/>
        </p:nvSpPr>
        <p:spPr>
          <a:xfrm>
            <a:off x="7221750" y="1214050"/>
            <a:ext cx="4970400" cy="237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A100FF"/>
                </a:solidFill>
                <a:latin typeface="Arial"/>
                <a:ea typeface="Arial"/>
                <a:cs typeface="Arial"/>
                <a:sym typeface="Arial"/>
              </a:rPr>
              <a:t>Agent Interaction: Agent2Agent Protocol (A2A)</a:t>
            </a:r>
            <a:r>
              <a:rPr lang="en-US" sz="1600" b="0" i="0" u="none" strike="noStrike" cap="none">
                <a:solidFill>
                  <a:srgbClr val="A100FF"/>
                </a:solidFill>
                <a:latin typeface="Arial"/>
                <a:ea typeface="Arial"/>
                <a:cs typeface="Arial"/>
                <a:sym typeface="Arial"/>
              </a:rPr>
              <a:t> </a:t>
            </a:r>
            <a:endParaRPr/>
          </a:p>
          <a:p>
            <a:pPr marL="171450" marR="0" lvl="1" indent="-171450" algn="l" rtl="0">
              <a:lnSpc>
                <a:spcPct val="100000"/>
              </a:lnSpc>
              <a:spcBef>
                <a:spcPts val="600"/>
              </a:spcBef>
              <a:spcAft>
                <a:spcPts val="0"/>
              </a:spcAft>
              <a:buClr>
                <a:srgbClr val="000000"/>
              </a:buClr>
              <a:buSzPts val="1400"/>
              <a:buFont typeface="Arial"/>
              <a:buChar char="•"/>
            </a:pPr>
            <a:r>
              <a:rPr lang="en-US" sz="1400" b="0" i="0" u="none" strike="noStrike" cap="none">
                <a:solidFill>
                  <a:srgbClr val="34495E"/>
                </a:solidFill>
                <a:latin typeface="Arial"/>
                <a:ea typeface="Arial"/>
                <a:cs typeface="Arial"/>
                <a:sym typeface="Arial"/>
              </a:rPr>
              <a:t>Remote Agents publish an Agent Card describing the agent’s capabilities/skills and authentication mechanism </a:t>
            </a:r>
            <a:endParaRPr/>
          </a:p>
          <a:p>
            <a:pPr marL="171450" marR="0" lvl="1" indent="-171450" algn="l" rtl="0">
              <a:lnSpc>
                <a:spcPct val="100000"/>
              </a:lnSpc>
              <a:spcBef>
                <a:spcPts val="600"/>
              </a:spcBef>
              <a:spcAft>
                <a:spcPts val="0"/>
              </a:spcAft>
              <a:buClr>
                <a:srgbClr val="000000"/>
              </a:buClr>
              <a:buSzPts val="1400"/>
              <a:buFont typeface="Arial"/>
              <a:buChar char="•"/>
            </a:pPr>
            <a:r>
              <a:rPr lang="en-US" sz="1400" b="0" i="0" u="none" strike="noStrike" cap="none">
                <a:solidFill>
                  <a:srgbClr val="34495E"/>
                </a:solidFill>
                <a:latin typeface="Arial"/>
                <a:ea typeface="Arial"/>
                <a:cs typeface="Arial"/>
                <a:sym typeface="Arial"/>
              </a:rPr>
              <a:t>Communication between a Client and a Remote Agent is oriented towards Task completion</a:t>
            </a:r>
            <a:endParaRPr/>
          </a:p>
          <a:p>
            <a:pPr marL="171450" marR="0" lvl="1" indent="-171450" algn="l" rtl="0">
              <a:lnSpc>
                <a:spcPct val="100000"/>
              </a:lnSpc>
              <a:spcBef>
                <a:spcPts val="600"/>
              </a:spcBef>
              <a:spcAft>
                <a:spcPts val="0"/>
              </a:spcAft>
              <a:buClr>
                <a:srgbClr val="000000"/>
              </a:buClr>
              <a:buSzPts val="1400"/>
              <a:buFont typeface="Arial"/>
              <a:buChar char="•"/>
            </a:pPr>
            <a:r>
              <a:rPr lang="en-US" sz="1400" b="0" i="0" u="none" strike="noStrike" cap="none">
                <a:solidFill>
                  <a:srgbClr val="34495E"/>
                </a:solidFill>
                <a:latin typeface="Arial"/>
                <a:ea typeface="Arial"/>
                <a:cs typeface="Arial"/>
                <a:sym typeface="Arial"/>
              </a:rPr>
              <a:t>Tasks are used to transmit Artifacts (results) and Messages (thoughts, instructions, anything else)</a:t>
            </a:r>
            <a:endParaRPr/>
          </a:p>
          <a:p>
            <a:pPr marL="171450" marR="0" lvl="1" indent="-171450" algn="l" rtl="0">
              <a:lnSpc>
                <a:spcPct val="100000"/>
              </a:lnSpc>
              <a:spcBef>
                <a:spcPts val="600"/>
              </a:spcBef>
              <a:spcAft>
                <a:spcPts val="0"/>
              </a:spcAft>
              <a:buClr>
                <a:srgbClr val="000000"/>
              </a:buClr>
              <a:buSzPts val="1400"/>
              <a:buFont typeface="Arial"/>
              <a:buChar char="•"/>
            </a:pPr>
            <a:r>
              <a:rPr lang="en-US" sz="1400" b="0" i="0" u="none" strike="noStrike" cap="none">
                <a:solidFill>
                  <a:srgbClr val="34495E"/>
                </a:solidFill>
                <a:latin typeface="Arial"/>
                <a:ea typeface="Arial"/>
                <a:cs typeface="Arial"/>
                <a:sym typeface="Arial"/>
              </a:rPr>
              <a:t>Agents accomplish tasks for end-users without sharing memory, thoughts, or tools</a:t>
            </a:r>
            <a:endParaRPr/>
          </a:p>
        </p:txBody>
      </p:sp>
      <p:sp>
        <p:nvSpPr>
          <p:cNvPr id="351" name="Google Shape;351;p47"/>
          <p:cNvSpPr txBox="1"/>
          <p:nvPr/>
        </p:nvSpPr>
        <p:spPr>
          <a:xfrm>
            <a:off x="7221750" y="3716950"/>
            <a:ext cx="4970400" cy="2370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A100FF"/>
                </a:solidFill>
                <a:latin typeface="Arial"/>
                <a:ea typeface="Arial"/>
                <a:cs typeface="Arial"/>
                <a:sym typeface="Arial"/>
              </a:rPr>
              <a:t>Agent as Tool : Model Context Protocol (MCP)</a:t>
            </a:r>
            <a:r>
              <a:rPr lang="en-US" sz="1600" b="0" i="0" u="none" strike="noStrike" cap="none">
                <a:solidFill>
                  <a:srgbClr val="A100FF"/>
                </a:solidFill>
                <a:latin typeface="Arial"/>
                <a:ea typeface="Arial"/>
                <a:cs typeface="Arial"/>
                <a:sym typeface="Arial"/>
              </a:rPr>
              <a:t> </a:t>
            </a:r>
            <a:endParaRPr/>
          </a:p>
          <a:p>
            <a:pPr marL="171450" marR="0" lvl="1" indent="-171450" algn="l" rtl="0">
              <a:lnSpc>
                <a:spcPct val="100000"/>
              </a:lnSpc>
              <a:spcBef>
                <a:spcPts val="600"/>
              </a:spcBef>
              <a:spcAft>
                <a:spcPts val="0"/>
              </a:spcAft>
              <a:buClr>
                <a:srgbClr val="000000"/>
              </a:buClr>
              <a:buSzPts val="1400"/>
              <a:buFont typeface="Arial"/>
              <a:buChar char="•"/>
            </a:pPr>
            <a:r>
              <a:rPr lang="en-US" sz="1400" b="0" i="0" u="none" strike="noStrike" cap="none">
                <a:solidFill>
                  <a:srgbClr val="34495E"/>
                </a:solidFill>
                <a:latin typeface="Arial"/>
                <a:ea typeface="Arial"/>
                <a:cs typeface="Arial"/>
                <a:sym typeface="Arial"/>
              </a:rPr>
              <a:t>3</a:t>
            </a:r>
            <a:r>
              <a:rPr lang="en-US" sz="1400" b="0" i="0" u="none" strike="noStrike" cap="none" baseline="30000">
                <a:solidFill>
                  <a:srgbClr val="34495E"/>
                </a:solidFill>
                <a:latin typeface="Arial"/>
                <a:ea typeface="Arial"/>
                <a:cs typeface="Arial"/>
                <a:sym typeface="Arial"/>
              </a:rPr>
              <a:t>rd</a:t>
            </a:r>
            <a:r>
              <a:rPr lang="en-US" sz="1400" b="0" i="0" u="none" strike="noStrike" cap="none">
                <a:solidFill>
                  <a:srgbClr val="34495E"/>
                </a:solidFill>
                <a:latin typeface="Arial"/>
                <a:ea typeface="Arial"/>
                <a:cs typeface="Arial"/>
                <a:sym typeface="Arial"/>
              </a:rPr>
              <a:t> party agents which may not be A2A complaint can be exposed as tools</a:t>
            </a:r>
            <a:endParaRPr/>
          </a:p>
          <a:p>
            <a:pPr marL="171450" marR="0" lvl="1" indent="-171450" algn="l" rtl="0">
              <a:lnSpc>
                <a:spcPct val="100000"/>
              </a:lnSpc>
              <a:spcBef>
                <a:spcPts val="600"/>
              </a:spcBef>
              <a:spcAft>
                <a:spcPts val="0"/>
              </a:spcAft>
              <a:buClr>
                <a:srgbClr val="000000"/>
              </a:buClr>
              <a:buSzPts val="1400"/>
              <a:buFont typeface="Arial"/>
              <a:buChar char="•"/>
            </a:pPr>
            <a:r>
              <a:rPr lang="en-US" sz="1400" b="0" i="0" u="none" strike="noStrike" cap="none">
                <a:solidFill>
                  <a:srgbClr val="34495E"/>
                </a:solidFill>
                <a:latin typeface="Arial"/>
                <a:ea typeface="Arial"/>
                <a:cs typeface="Arial"/>
                <a:sym typeface="Arial"/>
              </a:rPr>
              <a:t>A2A compliant agents connects to those agents through MCP protocol</a:t>
            </a:r>
            <a:endParaRPr/>
          </a:p>
          <a:p>
            <a:pPr marL="171450" marR="0" lvl="1" indent="-171450" algn="l" rtl="0">
              <a:lnSpc>
                <a:spcPct val="100000"/>
              </a:lnSpc>
              <a:spcBef>
                <a:spcPts val="600"/>
              </a:spcBef>
              <a:spcAft>
                <a:spcPts val="0"/>
              </a:spcAft>
              <a:buClr>
                <a:srgbClr val="000000"/>
              </a:buClr>
              <a:buSzPts val="1400"/>
              <a:buFont typeface="Arial"/>
              <a:buChar char="•"/>
            </a:pPr>
            <a:r>
              <a:rPr lang="en-US" sz="1400" b="0" i="0" u="none" strike="noStrike" cap="none">
                <a:solidFill>
                  <a:srgbClr val="34495E"/>
                </a:solidFill>
                <a:latin typeface="Arial"/>
                <a:ea typeface="Arial"/>
                <a:cs typeface="Arial"/>
                <a:sym typeface="Arial"/>
              </a:rPr>
              <a:t>MCP protocol also connects Agents to Tools, Resources, and Prompts</a:t>
            </a:r>
            <a:endParaRPr/>
          </a:p>
          <a:p>
            <a:pPr marL="171450" marR="0" lvl="1" indent="-171450" algn="l" rtl="0">
              <a:lnSpc>
                <a:spcPct val="100000"/>
              </a:lnSpc>
              <a:spcBef>
                <a:spcPts val="600"/>
              </a:spcBef>
              <a:spcAft>
                <a:spcPts val="0"/>
              </a:spcAft>
              <a:buClr>
                <a:srgbClr val="000000"/>
              </a:buClr>
              <a:buSzPts val="1400"/>
              <a:buFont typeface="Arial"/>
              <a:buChar char="•"/>
            </a:pPr>
            <a:r>
              <a:rPr lang="en-US" sz="1400" b="0" i="0" u="none" strike="noStrike" cap="none">
                <a:solidFill>
                  <a:srgbClr val="34495E"/>
                </a:solidFill>
                <a:latin typeface="Arial"/>
                <a:ea typeface="Arial"/>
                <a:cs typeface="Arial"/>
                <a:sym typeface="Arial"/>
              </a:rPr>
              <a:t>Standard Client-Server architecture built upon structured messages with well-defined schemas</a:t>
            </a:r>
            <a:endParaRPr/>
          </a:p>
        </p:txBody>
      </p:sp>
      <p:sp>
        <p:nvSpPr>
          <p:cNvPr id="352" name="Google Shape;352;p47"/>
          <p:cNvSpPr txBox="1"/>
          <p:nvPr/>
        </p:nvSpPr>
        <p:spPr>
          <a:xfrm>
            <a:off x="171300" y="4817425"/>
            <a:ext cx="69123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50">
                <a:solidFill>
                  <a:schemeClr val="dk1"/>
                </a:solidFill>
              </a:rPr>
              <a:t>Within the platform, we will leverage Sub Agent or Agent as tool pattern for inter agent communication. For 3rd party agents, we will leverage MCP and Agent as tool pattern for agent communication. A2A and other emerging patterns will be explored based on applicability and maturity of the protocols</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520"/>
        <p:cNvGrpSpPr/>
        <p:nvPr/>
      </p:nvGrpSpPr>
      <p:grpSpPr>
        <a:xfrm>
          <a:off x="0" y="0"/>
          <a:ext cx="0" cy="0"/>
          <a:chOff x="0" y="0"/>
          <a:chExt cx="0" cy="0"/>
        </a:xfrm>
      </p:grpSpPr>
      <p:sp>
        <p:nvSpPr>
          <p:cNvPr id="2521" name="Google Shape;2521;p119"/>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Memory | Examples</a:t>
            </a:r>
            <a:endParaRPr/>
          </a:p>
        </p:txBody>
      </p:sp>
      <p:graphicFrame>
        <p:nvGraphicFramePr>
          <p:cNvPr id="2522" name="Google Shape;2522;p119"/>
          <p:cNvGraphicFramePr/>
          <p:nvPr/>
        </p:nvGraphicFramePr>
        <p:xfrm>
          <a:off x="415608" y="1361703"/>
          <a:ext cx="3000000" cy="3000000"/>
        </p:xfrm>
        <a:graphic>
          <a:graphicData uri="http://schemas.openxmlformats.org/drawingml/2006/table">
            <a:tbl>
              <a:tblPr firstRow="1" bandRow="1">
                <a:noFill/>
                <a:tableStyleId>{32436FD3-806E-4840-9135-C345288D3440}</a:tableStyleId>
              </a:tblPr>
              <a:tblGrid>
                <a:gridCol w="1728550">
                  <a:extLst>
                    <a:ext uri="{9D8B030D-6E8A-4147-A177-3AD203B41FA5}">
                      <a16:colId xmlns:a16="http://schemas.microsoft.com/office/drawing/2014/main" val="20000"/>
                    </a:ext>
                  </a:extLst>
                </a:gridCol>
                <a:gridCol w="2216075">
                  <a:extLst>
                    <a:ext uri="{9D8B030D-6E8A-4147-A177-3AD203B41FA5}">
                      <a16:colId xmlns:a16="http://schemas.microsoft.com/office/drawing/2014/main" val="20001"/>
                    </a:ext>
                  </a:extLst>
                </a:gridCol>
                <a:gridCol w="4040350">
                  <a:extLst>
                    <a:ext uri="{9D8B030D-6E8A-4147-A177-3AD203B41FA5}">
                      <a16:colId xmlns:a16="http://schemas.microsoft.com/office/drawing/2014/main" val="20002"/>
                    </a:ext>
                  </a:extLst>
                </a:gridCol>
                <a:gridCol w="2661650">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Roboto Condensed"/>
                          <a:ea typeface="Roboto Condensed"/>
                          <a:cs typeface="Roboto Condensed"/>
                          <a:sym typeface="Roboto Condensed"/>
                        </a:rPr>
                        <a:t>Memory Type</a:t>
                      </a:r>
                      <a:endParaRPr sz="14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70C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Roboto Condensed"/>
                          <a:ea typeface="Roboto Condensed"/>
                          <a:cs typeface="Roboto Condensed"/>
                          <a:sym typeface="Roboto Condensed"/>
                        </a:rPr>
                        <a:t>Purpose</a:t>
                      </a:r>
                      <a:endParaRPr sz="14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70C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Roboto Condensed"/>
                          <a:ea typeface="Roboto Condensed"/>
                          <a:cs typeface="Roboto Condensed"/>
                          <a:sym typeface="Roboto Condensed"/>
                        </a:rPr>
                        <a:t>Examples</a:t>
                      </a:r>
                      <a:endParaRPr sz="14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70C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Roboto Condensed"/>
                          <a:ea typeface="Roboto Condensed"/>
                          <a:cs typeface="Roboto Condensed"/>
                          <a:sym typeface="Roboto Condensed"/>
                        </a:rPr>
                        <a:t>Storage Pattern</a:t>
                      </a:r>
                      <a:endParaRPr sz="14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70C0"/>
                    </a:solidFill>
                  </a:tcPr>
                </a:tc>
                <a:extLst>
                  <a:ext uri="{0D108BD9-81ED-4DB2-BD59-A6C34878D82A}">
                    <a16:rowId xmlns:a16="http://schemas.microsoft.com/office/drawing/2014/main" val="10000"/>
                  </a:ext>
                </a:extLst>
              </a:tr>
              <a:tr h="8229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Roboto Condensed"/>
                          <a:ea typeface="Roboto Condensed"/>
                          <a:cs typeface="Roboto Condensed"/>
                          <a:sym typeface="Roboto Condensed"/>
                        </a:rPr>
                        <a:t>Semantic</a:t>
                      </a:r>
                      <a:endParaRPr sz="1200" b="1"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Facts and Knowledge</a:t>
                      </a: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285750" marR="0" lvl="0" indent="-285750" algn="l" rtl="0">
                        <a:lnSpc>
                          <a:spcPct val="100000"/>
                        </a:lnSpc>
                        <a:spcBef>
                          <a:spcPts val="0"/>
                        </a:spcBef>
                        <a:spcAft>
                          <a:spcPts val="0"/>
                        </a:spcAft>
                        <a:buClr>
                          <a:srgbClr val="000000"/>
                        </a:buClr>
                        <a:buSzPts val="1200"/>
                        <a:buFont typeface="Arial"/>
                        <a:buChar char="•"/>
                      </a:pPr>
                      <a:r>
                        <a:rPr lang="en-US" sz="1200" u="none" strike="noStrike" cap="none">
                          <a:latin typeface="Roboto Condensed"/>
                          <a:ea typeface="Roboto Condensed"/>
                          <a:cs typeface="Roboto Condensed"/>
                          <a:sym typeface="Roboto Condensed"/>
                        </a:rPr>
                        <a:t>Customer prefers eco-friendly brands and avoids leather</a:t>
                      </a:r>
                      <a:endParaRPr sz="1200" u="none" strike="noStrike" cap="none">
                        <a:latin typeface="Roboto Condensed"/>
                        <a:ea typeface="Roboto Condensed"/>
                        <a:cs typeface="Roboto Condensed"/>
                        <a:sym typeface="Roboto Condensed"/>
                      </a:endParaRPr>
                    </a:p>
                    <a:p>
                      <a:pPr marL="285750" marR="0" lvl="0" indent="-285750" algn="l" rtl="0">
                        <a:lnSpc>
                          <a:spcPct val="100000"/>
                        </a:lnSpc>
                        <a:spcBef>
                          <a:spcPts val="0"/>
                        </a:spcBef>
                        <a:spcAft>
                          <a:spcPts val="0"/>
                        </a:spcAft>
                        <a:buClr>
                          <a:srgbClr val="000000"/>
                        </a:buClr>
                        <a:buSzPts val="1200"/>
                        <a:buFont typeface="Arial"/>
                        <a:buChar char="•"/>
                      </a:pPr>
                      <a:r>
                        <a:rPr lang="en-US" sz="1200" u="none" strike="noStrike" cap="none">
                          <a:latin typeface="Roboto Condensed"/>
                          <a:ea typeface="Roboto Condensed"/>
                          <a:cs typeface="Roboto Condensed"/>
                          <a:sym typeface="Roboto Condensed"/>
                        </a:rPr>
                        <a:t>Shipping preference: always choose the fastest option under $10</a:t>
                      </a: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Profile or Collection</a:t>
                      </a: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8229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Roboto Condensed"/>
                          <a:ea typeface="Roboto Condensed"/>
                          <a:cs typeface="Roboto Condensed"/>
                          <a:sym typeface="Roboto Condensed"/>
                        </a:rPr>
                        <a:t>Episodic</a:t>
                      </a:r>
                      <a:endParaRPr sz="1200" b="1"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Past Experiences</a:t>
                      </a: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285750" marR="0" lvl="0" indent="-285750" algn="l" rtl="0">
                        <a:lnSpc>
                          <a:spcPct val="100000"/>
                        </a:lnSpc>
                        <a:spcBef>
                          <a:spcPts val="0"/>
                        </a:spcBef>
                        <a:spcAft>
                          <a:spcPts val="0"/>
                        </a:spcAft>
                        <a:buClr>
                          <a:srgbClr val="000000"/>
                        </a:buClr>
                        <a:buSzPts val="1200"/>
                        <a:buFont typeface="Arial"/>
                        <a:buChar char="•"/>
                      </a:pPr>
                      <a:r>
                        <a:rPr lang="en-US" sz="1200" u="none" strike="noStrike" cap="none">
                          <a:latin typeface="Roboto Condensed"/>
                          <a:ea typeface="Roboto Condensed"/>
                          <a:cs typeface="Roboto Condensed"/>
                          <a:sym typeface="Roboto Condensed"/>
                        </a:rPr>
                        <a:t>Episode: Customer chatted on Jan 5 about a delayed package(Order # 48392). Agent issued a $10 credit after carrier delay was confirmed; customer was satisfied</a:t>
                      </a:r>
                      <a:endParaRPr sz="1200" u="none" strike="noStrike" cap="none">
                        <a:latin typeface="Roboto Condensed"/>
                        <a:ea typeface="Roboto Condensed"/>
                        <a:cs typeface="Roboto Condensed"/>
                        <a:sym typeface="Roboto Condensed"/>
                      </a:endParaRPr>
                    </a:p>
                    <a:p>
                      <a:pPr marL="285750" marR="0" lvl="0" indent="-209550" algn="l" rtl="0">
                        <a:lnSpc>
                          <a:spcPct val="100000"/>
                        </a:lnSpc>
                        <a:spcBef>
                          <a:spcPts val="0"/>
                        </a:spcBef>
                        <a:spcAft>
                          <a:spcPts val="0"/>
                        </a:spcAft>
                        <a:buClr>
                          <a:srgbClr val="000000"/>
                        </a:buClr>
                        <a:buSzPts val="1200"/>
                        <a:buFont typeface="Arial"/>
                        <a:buNone/>
                      </a:pP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Collection</a:t>
                      </a: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8229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Roboto Condensed"/>
                          <a:ea typeface="Roboto Condensed"/>
                          <a:cs typeface="Roboto Condensed"/>
                          <a:sym typeface="Roboto Condensed"/>
                        </a:rPr>
                        <a:t>Procedural</a:t>
                      </a:r>
                      <a:endParaRPr sz="1200" b="1"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70C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System Behavior</a:t>
                      </a: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70C0"/>
                      </a:solidFill>
                      <a:prstDash val="solid"/>
                      <a:round/>
                      <a:headEnd type="none" w="sm" len="sm"/>
                      <a:tailEnd type="none" w="sm" len="sm"/>
                    </a:lnB>
                    <a:solidFill>
                      <a:srgbClr val="FFFFFF"/>
                    </a:solidFill>
                  </a:tcPr>
                </a:tc>
                <a:tc>
                  <a:txBody>
                    <a:bodyPr/>
                    <a:lstStyle/>
                    <a:p>
                      <a:pPr marL="285750" marR="0" lvl="0" indent="-285750" algn="l" rtl="0">
                        <a:lnSpc>
                          <a:spcPct val="100000"/>
                        </a:lnSpc>
                        <a:spcBef>
                          <a:spcPts val="0"/>
                        </a:spcBef>
                        <a:spcAft>
                          <a:spcPts val="0"/>
                        </a:spcAft>
                        <a:buClr>
                          <a:srgbClr val="000000"/>
                        </a:buClr>
                        <a:buSzPts val="1200"/>
                        <a:buFont typeface="Arial"/>
                        <a:buChar char="•"/>
                      </a:pPr>
                      <a:r>
                        <a:rPr lang="en-US" sz="1200" u="none" strike="noStrike" cap="none">
                          <a:latin typeface="Roboto Condensed"/>
                          <a:ea typeface="Roboto Condensed"/>
                          <a:cs typeface="Roboto Condensed"/>
                          <a:sym typeface="Roboto Condensed"/>
                        </a:rPr>
                        <a:t>Returns workflow : confirm item eligibility -&gt; offer exchange/refund options-&gt; generate label-&gt;summarize next steps</a:t>
                      </a: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70C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Collection</a:t>
                      </a:r>
                      <a:endParaRPr sz="1200" u="none" strike="noStrike" cap="none">
                        <a:latin typeface="Roboto Condensed"/>
                        <a:ea typeface="Roboto Condensed"/>
                        <a:cs typeface="Roboto Condensed"/>
                        <a:sym typeface="Roboto Condensed"/>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70C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526"/>
        <p:cNvGrpSpPr/>
        <p:nvPr/>
      </p:nvGrpSpPr>
      <p:grpSpPr>
        <a:xfrm>
          <a:off x="0" y="0"/>
          <a:ext cx="0" cy="0"/>
          <a:chOff x="0" y="0"/>
          <a:chExt cx="0" cy="0"/>
        </a:xfrm>
      </p:grpSpPr>
      <p:sp>
        <p:nvSpPr>
          <p:cNvPr id="2527" name="Google Shape;2527;p120"/>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US" sz="4000">
                <a:solidFill>
                  <a:srgbClr val="000000"/>
                </a:solidFill>
              </a:rPr>
              <a:t>Gateway Patterns</a:t>
            </a:r>
            <a:endParaRPr/>
          </a:p>
          <a:p>
            <a:pPr marL="0" lvl="0" indent="0" algn="l" rtl="0">
              <a:lnSpc>
                <a:spcPct val="90000"/>
              </a:lnSpc>
              <a:spcBef>
                <a:spcPts val="0"/>
              </a:spcBef>
              <a:spcAft>
                <a:spcPts val="0"/>
              </a:spcAft>
              <a:buClr>
                <a:srgbClr val="000000"/>
              </a:buClr>
              <a:buSzPts val="3200"/>
              <a:buNone/>
            </a:pPr>
            <a:r>
              <a:rPr lang="en-US" sz="2400">
                <a:solidFill>
                  <a:srgbClr val="000000"/>
                </a:solidFill>
              </a:rPr>
              <a:t>Design Patterns</a:t>
            </a:r>
            <a:endParaRPr sz="2400"/>
          </a:p>
        </p:txBody>
      </p:sp>
      <p:pic>
        <p:nvPicPr>
          <p:cNvPr id="2528" name="Google Shape;2528;p120"/>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2529" name="Google Shape;2529;p120"/>
          <p:cNvSpPr txBox="1"/>
          <p:nvPr/>
        </p:nvSpPr>
        <p:spPr>
          <a:xfrm>
            <a:off x="7243265" y="5432000"/>
            <a:ext cx="1839000" cy="4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4" action="ppaction://hlinksldjump"/>
              </a:rPr>
              <a:t>&gt; Return To Catalog</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533"/>
        <p:cNvGrpSpPr/>
        <p:nvPr/>
      </p:nvGrpSpPr>
      <p:grpSpPr>
        <a:xfrm>
          <a:off x="0" y="0"/>
          <a:ext cx="0" cy="0"/>
          <a:chOff x="0" y="0"/>
          <a:chExt cx="0" cy="0"/>
        </a:xfrm>
      </p:grpSpPr>
      <p:sp>
        <p:nvSpPr>
          <p:cNvPr id="2534" name="Google Shape;2534;p121"/>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Gateway Pattern | MCP Deployment Strategy (1/2)</a:t>
            </a:r>
            <a:endParaRPr/>
          </a:p>
        </p:txBody>
      </p:sp>
      <p:sp>
        <p:nvSpPr>
          <p:cNvPr id="2535" name="Google Shape;2535;p121"/>
          <p:cNvSpPr/>
          <p:nvPr/>
        </p:nvSpPr>
        <p:spPr>
          <a:xfrm>
            <a:off x="344800" y="1579983"/>
            <a:ext cx="3507600" cy="388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Roboto"/>
                <a:ea typeface="Roboto"/>
                <a:cs typeface="Roboto"/>
                <a:sym typeface="Roboto"/>
              </a:rPr>
              <a:t>Data Classification</a:t>
            </a:r>
            <a:endParaRPr b="1">
              <a:latin typeface="Roboto"/>
              <a:ea typeface="Roboto"/>
              <a:cs typeface="Roboto"/>
              <a:sym typeface="Roboto"/>
            </a:endParaRPr>
          </a:p>
        </p:txBody>
      </p:sp>
      <p:sp>
        <p:nvSpPr>
          <p:cNvPr id="2536" name="Google Shape;2536;p121"/>
          <p:cNvSpPr/>
          <p:nvPr/>
        </p:nvSpPr>
        <p:spPr>
          <a:xfrm>
            <a:off x="628337" y="2261980"/>
            <a:ext cx="2955300" cy="27102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100" b="1">
                <a:latin typeface="Roboto"/>
                <a:ea typeface="Roboto"/>
                <a:cs typeface="Roboto"/>
                <a:sym typeface="Roboto"/>
              </a:rPr>
              <a:t>Domain</a:t>
            </a:r>
            <a:endParaRPr sz="1100" b="1">
              <a:latin typeface="Roboto"/>
              <a:ea typeface="Roboto"/>
              <a:cs typeface="Roboto"/>
              <a:sym typeface="Roboto"/>
            </a:endParaRPr>
          </a:p>
        </p:txBody>
      </p:sp>
      <p:sp>
        <p:nvSpPr>
          <p:cNvPr id="2537" name="Google Shape;2537;p121"/>
          <p:cNvSpPr/>
          <p:nvPr/>
        </p:nvSpPr>
        <p:spPr>
          <a:xfrm>
            <a:off x="883336" y="2888077"/>
            <a:ext cx="1193400" cy="1382100"/>
          </a:xfrm>
          <a:prstGeom prst="rect">
            <a:avLst/>
          </a:prstGeom>
          <a:solidFill>
            <a:srgbClr val="5B9BD5"/>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800" b="1">
                <a:latin typeface="Roboto"/>
                <a:ea typeface="Roboto"/>
                <a:cs typeface="Roboto"/>
                <a:sym typeface="Roboto"/>
              </a:rPr>
              <a:t>External Facing</a:t>
            </a:r>
            <a:endParaRPr sz="800" b="1">
              <a:latin typeface="Roboto"/>
              <a:ea typeface="Roboto"/>
              <a:cs typeface="Roboto"/>
              <a:sym typeface="Roboto"/>
            </a:endParaRPr>
          </a:p>
        </p:txBody>
      </p:sp>
      <p:sp>
        <p:nvSpPr>
          <p:cNvPr id="2538" name="Google Shape;2538;p121"/>
          <p:cNvSpPr/>
          <p:nvPr/>
        </p:nvSpPr>
        <p:spPr>
          <a:xfrm>
            <a:off x="2164840" y="2888077"/>
            <a:ext cx="1193400" cy="1382100"/>
          </a:xfrm>
          <a:prstGeom prst="rect">
            <a:avLst/>
          </a:prstGeom>
          <a:solidFill>
            <a:srgbClr val="5B9BD5"/>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800" b="1">
                <a:latin typeface="Roboto"/>
                <a:ea typeface="Roboto"/>
                <a:cs typeface="Roboto"/>
                <a:sym typeface="Roboto"/>
              </a:rPr>
              <a:t>Internal Facing</a:t>
            </a:r>
            <a:endParaRPr sz="800" b="1">
              <a:latin typeface="Roboto"/>
              <a:ea typeface="Roboto"/>
              <a:cs typeface="Roboto"/>
              <a:sym typeface="Roboto"/>
            </a:endParaRPr>
          </a:p>
        </p:txBody>
      </p:sp>
      <p:sp>
        <p:nvSpPr>
          <p:cNvPr id="2539" name="Google Shape;2539;p121"/>
          <p:cNvSpPr/>
          <p:nvPr/>
        </p:nvSpPr>
        <p:spPr>
          <a:xfrm>
            <a:off x="1072561" y="3569174"/>
            <a:ext cx="844500" cy="43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i="1">
                <a:latin typeface="Roboto"/>
                <a:ea typeface="Roboto"/>
                <a:cs typeface="Roboto"/>
                <a:sym typeface="Roboto"/>
              </a:rPr>
              <a:t>MCP Servers</a:t>
            </a:r>
            <a:endParaRPr sz="1000" i="1">
              <a:latin typeface="Roboto"/>
              <a:ea typeface="Roboto"/>
              <a:cs typeface="Roboto"/>
              <a:sym typeface="Roboto"/>
            </a:endParaRPr>
          </a:p>
        </p:txBody>
      </p:sp>
      <p:sp>
        <p:nvSpPr>
          <p:cNvPr id="2540" name="Google Shape;2540;p121"/>
          <p:cNvSpPr/>
          <p:nvPr/>
        </p:nvSpPr>
        <p:spPr>
          <a:xfrm>
            <a:off x="4027858" y="1579983"/>
            <a:ext cx="2677500" cy="388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Roboto"/>
                <a:ea typeface="Roboto"/>
                <a:cs typeface="Roboto"/>
                <a:sym typeface="Roboto"/>
              </a:rPr>
              <a:t>PUBLIC</a:t>
            </a:r>
            <a:endParaRPr b="1">
              <a:latin typeface="Roboto"/>
              <a:ea typeface="Roboto"/>
              <a:cs typeface="Roboto"/>
              <a:sym typeface="Roboto"/>
            </a:endParaRPr>
          </a:p>
        </p:txBody>
      </p:sp>
      <p:sp>
        <p:nvSpPr>
          <p:cNvPr id="2541" name="Google Shape;2541;p121"/>
          <p:cNvSpPr/>
          <p:nvPr/>
        </p:nvSpPr>
        <p:spPr>
          <a:xfrm>
            <a:off x="2339429" y="3590074"/>
            <a:ext cx="844500" cy="43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i="1">
                <a:latin typeface="Roboto"/>
                <a:ea typeface="Roboto"/>
                <a:cs typeface="Roboto"/>
                <a:sym typeface="Roboto"/>
              </a:rPr>
              <a:t>MCP Servers</a:t>
            </a:r>
            <a:endParaRPr sz="1000" i="1">
              <a:latin typeface="Roboto"/>
              <a:ea typeface="Roboto"/>
              <a:cs typeface="Roboto"/>
              <a:sym typeface="Roboto"/>
            </a:endParaRPr>
          </a:p>
        </p:txBody>
      </p:sp>
      <p:sp>
        <p:nvSpPr>
          <p:cNvPr id="2542" name="Google Shape;2542;p121"/>
          <p:cNvSpPr/>
          <p:nvPr/>
        </p:nvSpPr>
        <p:spPr>
          <a:xfrm>
            <a:off x="4114559" y="2224030"/>
            <a:ext cx="1193400" cy="27102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100" b="1">
                <a:latin typeface="Roboto"/>
                <a:ea typeface="Roboto"/>
                <a:cs typeface="Roboto"/>
                <a:sym typeface="Roboto"/>
              </a:rPr>
              <a:t>Merchandising</a:t>
            </a:r>
            <a:endParaRPr sz="1100" b="1">
              <a:latin typeface="Roboto"/>
              <a:ea typeface="Roboto"/>
              <a:cs typeface="Roboto"/>
              <a:sym typeface="Roboto"/>
            </a:endParaRPr>
          </a:p>
        </p:txBody>
      </p:sp>
      <p:sp>
        <p:nvSpPr>
          <p:cNvPr id="2543" name="Google Shape;2543;p121"/>
          <p:cNvSpPr/>
          <p:nvPr/>
        </p:nvSpPr>
        <p:spPr>
          <a:xfrm>
            <a:off x="4227593" y="3077126"/>
            <a:ext cx="935100" cy="763500"/>
          </a:xfrm>
          <a:prstGeom prst="rect">
            <a:avLst/>
          </a:prstGeom>
          <a:solidFill>
            <a:srgbClr val="5B9BD5"/>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800" b="1">
                <a:latin typeface="Roboto"/>
                <a:ea typeface="Roboto"/>
                <a:cs typeface="Roboto"/>
                <a:sym typeface="Roboto"/>
              </a:rPr>
              <a:t>External Facing</a:t>
            </a:r>
            <a:endParaRPr sz="800" b="1">
              <a:latin typeface="Roboto"/>
              <a:ea typeface="Roboto"/>
              <a:cs typeface="Roboto"/>
              <a:sym typeface="Roboto"/>
            </a:endParaRPr>
          </a:p>
        </p:txBody>
      </p:sp>
      <p:sp>
        <p:nvSpPr>
          <p:cNvPr id="2544" name="Google Shape;2544;p121"/>
          <p:cNvSpPr/>
          <p:nvPr/>
        </p:nvSpPr>
        <p:spPr>
          <a:xfrm>
            <a:off x="4272884" y="3455525"/>
            <a:ext cx="844500" cy="34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i="1">
                <a:latin typeface="Roboto"/>
                <a:ea typeface="Roboto"/>
                <a:cs typeface="Roboto"/>
                <a:sym typeface="Roboto"/>
              </a:rPr>
              <a:t>Catalog</a:t>
            </a:r>
            <a:endParaRPr sz="1000" i="1">
              <a:latin typeface="Roboto"/>
              <a:ea typeface="Roboto"/>
              <a:cs typeface="Roboto"/>
              <a:sym typeface="Roboto"/>
            </a:endParaRPr>
          </a:p>
        </p:txBody>
      </p:sp>
      <p:sp>
        <p:nvSpPr>
          <p:cNvPr id="2545" name="Google Shape;2545;p121"/>
          <p:cNvSpPr/>
          <p:nvPr/>
        </p:nvSpPr>
        <p:spPr>
          <a:xfrm>
            <a:off x="5410603" y="2243035"/>
            <a:ext cx="1193400" cy="27102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100" b="1">
                <a:latin typeface="Roboto"/>
                <a:ea typeface="Roboto"/>
                <a:cs typeface="Roboto"/>
                <a:sym typeface="Roboto"/>
              </a:rPr>
              <a:t>E-commerce</a:t>
            </a:r>
            <a:endParaRPr sz="1100" b="1">
              <a:latin typeface="Roboto"/>
              <a:ea typeface="Roboto"/>
              <a:cs typeface="Roboto"/>
              <a:sym typeface="Roboto"/>
            </a:endParaRPr>
          </a:p>
        </p:txBody>
      </p:sp>
      <p:sp>
        <p:nvSpPr>
          <p:cNvPr id="2546" name="Google Shape;2546;p121"/>
          <p:cNvSpPr/>
          <p:nvPr/>
        </p:nvSpPr>
        <p:spPr>
          <a:xfrm>
            <a:off x="5523638" y="3096132"/>
            <a:ext cx="935100" cy="763500"/>
          </a:xfrm>
          <a:prstGeom prst="rect">
            <a:avLst/>
          </a:prstGeom>
          <a:solidFill>
            <a:srgbClr val="5B9BD5"/>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800" b="1">
                <a:latin typeface="Roboto"/>
                <a:ea typeface="Roboto"/>
                <a:cs typeface="Roboto"/>
                <a:sym typeface="Roboto"/>
              </a:rPr>
              <a:t>External Facing</a:t>
            </a:r>
            <a:endParaRPr sz="800" b="1">
              <a:latin typeface="Roboto"/>
              <a:ea typeface="Roboto"/>
              <a:cs typeface="Roboto"/>
              <a:sym typeface="Roboto"/>
            </a:endParaRPr>
          </a:p>
        </p:txBody>
      </p:sp>
      <p:sp>
        <p:nvSpPr>
          <p:cNvPr id="2547" name="Google Shape;2547;p121"/>
          <p:cNvSpPr/>
          <p:nvPr/>
        </p:nvSpPr>
        <p:spPr>
          <a:xfrm>
            <a:off x="5568928" y="3474530"/>
            <a:ext cx="844500" cy="34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i="1">
                <a:latin typeface="Roboto"/>
                <a:ea typeface="Roboto"/>
                <a:cs typeface="Roboto"/>
                <a:sym typeface="Roboto"/>
              </a:rPr>
              <a:t>Promotions</a:t>
            </a:r>
            <a:endParaRPr sz="1000" i="1">
              <a:latin typeface="Roboto"/>
              <a:ea typeface="Roboto"/>
              <a:cs typeface="Roboto"/>
              <a:sym typeface="Roboto"/>
            </a:endParaRPr>
          </a:p>
        </p:txBody>
      </p:sp>
      <p:sp>
        <p:nvSpPr>
          <p:cNvPr id="2548" name="Google Shape;2548;p121"/>
          <p:cNvSpPr/>
          <p:nvPr/>
        </p:nvSpPr>
        <p:spPr>
          <a:xfrm>
            <a:off x="6880703" y="1579983"/>
            <a:ext cx="1455000" cy="388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Roboto"/>
                <a:ea typeface="Roboto"/>
                <a:cs typeface="Roboto"/>
                <a:sym typeface="Roboto"/>
              </a:rPr>
              <a:t>PCI</a:t>
            </a:r>
            <a:endParaRPr b="1">
              <a:latin typeface="Roboto"/>
              <a:ea typeface="Roboto"/>
              <a:cs typeface="Roboto"/>
              <a:sym typeface="Roboto"/>
            </a:endParaRPr>
          </a:p>
        </p:txBody>
      </p:sp>
      <p:sp>
        <p:nvSpPr>
          <p:cNvPr id="2549" name="Google Shape;2549;p121"/>
          <p:cNvSpPr/>
          <p:nvPr/>
        </p:nvSpPr>
        <p:spPr>
          <a:xfrm>
            <a:off x="7013607" y="2224035"/>
            <a:ext cx="1193400" cy="27102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100" b="1">
                <a:latin typeface="Roboto"/>
                <a:ea typeface="Roboto"/>
                <a:cs typeface="Roboto"/>
                <a:sym typeface="Roboto"/>
              </a:rPr>
              <a:t>Member Services</a:t>
            </a:r>
            <a:endParaRPr sz="1100" b="1">
              <a:latin typeface="Roboto"/>
              <a:ea typeface="Roboto"/>
              <a:cs typeface="Roboto"/>
              <a:sym typeface="Roboto"/>
            </a:endParaRPr>
          </a:p>
        </p:txBody>
      </p:sp>
      <p:sp>
        <p:nvSpPr>
          <p:cNvPr id="2550" name="Google Shape;2550;p121"/>
          <p:cNvSpPr/>
          <p:nvPr/>
        </p:nvSpPr>
        <p:spPr>
          <a:xfrm>
            <a:off x="7144602" y="3096126"/>
            <a:ext cx="935100" cy="763500"/>
          </a:xfrm>
          <a:prstGeom prst="rect">
            <a:avLst/>
          </a:prstGeom>
          <a:solidFill>
            <a:srgbClr val="5B9BD5"/>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800" b="1">
                <a:latin typeface="Roboto"/>
                <a:ea typeface="Roboto"/>
                <a:cs typeface="Roboto"/>
                <a:sym typeface="Roboto"/>
              </a:rPr>
              <a:t>Internal Facing</a:t>
            </a:r>
            <a:endParaRPr sz="800" b="1">
              <a:latin typeface="Roboto"/>
              <a:ea typeface="Roboto"/>
              <a:cs typeface="Roboto"/>
              <a:sym typeface="Roboto"/>
            </a:endParaRPr>
          </a:p>
        </p:txBody>
      </p:sp>
      <p:sp>
        <p:nvSpPr>
          <p:cNvPr id="2551" name="Google Shape;2551;p121"/>
          <p:cNvSpPr/>
          <p:nvPr/>
        </p:nvSpPr>
        <p:spPr>
          <a:xfrm>
            <a:off x="7180048" y="3446380"/>
            <a:ext cx="844500" cy="34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i="1">
                <a:latin typeface="Roboto"/>
                <a:ea typeface="Roboto"/>
                <a:cs typeface="Roboto"/>
                <a:sym typeface="Roboto"/>
              </a:rPr>
              <a:t>Payments</a:t>
            </a:r>
            <a:endParaRPr sz="1000" i="1">
              <a:latin typeface="Roboto"/>
              <a:ea typeface="Roboto"/>
              <a:cs typeface="Roboto"/>
              <a:sym typeface="Roboto"/>
            </a:endParaRPr>
          </a:p>
        </p:txBody>
      </p:sp>
      <p:sp>
        <p:nvSpPr>
          <p:cNvPr id="2552" name="Google Shape;2552;p121"/>
          <p:cNvSpPr/>
          <p:nvPr/>
        </p:nvSpPr>
        <p:spPr>
          <a:xfrm>
            <a:off x="8510836" y="1579983"/>
            <a:ext cx="1455000" cy="388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Roboto"/>
                <a:ea typeface="Roboto"/>
                <a:cs typeface="Roboto"/>
                <a:sym typeface="Roboto"/>
              </a:rPr>
              <a:t>PII</a:t>
            </a:r>
            <a:endParaRPr b="1">
              <a:latin typeface="Roboto"/>
              <a:ea typeface="Roboto"/>
              <a:cs typeface="Roboto"/>
              <a:sym typeface="Roboto"/>
            </a:endParaRPr>
          </a:p>
        </p:txBody>
      </p:sp>
      <p:sp>
        <p:nvSpPr>
          <p:cNvPr id="2553" name="Google Shape;2553;p121"/>
          <p:cNvSpPr/>
          <p:nvPr/>
        </p:nvSpPr>
        <p:spPr>
          <a:xfrm>
            <a:off x="8612418" y="2290135"/>
            <a:ext cx="1193400" cy="27102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100" b="1">
                <a:latin typeface="Roboto"/>
                <a:ea typeface="Roboto"/>
                <a:cs typeface="Roboto"/>
                <a:sym typeface="Roboto"/>
              </a:rPr>
              <a:t>Member Services</a:t>
            </a:r>
            <a:endParaRPr sz="1100" b="1">
              <a:latin typeface="Roboto"/>
              <a:ea typeface="Roboto"/>
              <a:cs typeface="Roboto"/>
              <a:sym typeface="Roboto"/>
            </a:endParaRPr>
          </a:p>
        </p:txBody>
      </p:sp>
      <p:sp>
        <p:nvSpPr>
          <p:cNvPr id="2554" name="Google Shape;2554;p121"/>
          <p:cNvSpPr/>
          <p:nvPr/>
        </p:nvSpPr>
        <p:spPr>
          <a:xfrm>
            <a:off x="8757746" y="3140122"/>
            <a:ext cx="935100" cy="1382100"/>
          </a:xfrm>
          <a:prstGeom prst="rect">
            <a:avLst/>
          </a:prstGeom>
          <a:solidFill>
            <a:srgbClr val="5B9BD5"/>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800" b="1">
                <a:latin typeface="Roboto"/>
                <a:ea typeface="Roboto"/>
                <a:cs typeface="Roboto"/>
                <a:sym typeface="Roboto"/>
              </a:rPr>
              <a:t>External Facing</a:t>
            </a:r>
            <a:endParaRPr sz="800" b="1">
              <a:latin typeface="Roboto"/>
              <a:ea typeface="Roboto"/>
              <a:cs typeface="Roboto"/>
              <a:sym typeface="Roboto"/>
            </a:endParaRPr>
          </a:p>
        </p:txBody>
      </p:sp>
      <p:sp>
        <p:nvSpPr>
          <p:cNvPr id="2555" name="Google Shape;2555;p121"/>
          <p:cNvSpPr/>
          <p:nvPr/>
        </p:nvSpPr>
        <p:spPr>
          <a:xfrm>
            <a:off x="8803088" y="3474530"/>
            <a:ext cx="844500" cy="34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i="1">
                <a:latin typeface="Roboto"/>
                <a:ea typeface="Roboto"/>
                <a:cs typeface="Roboto"/>
                <a:sym typeface="Roboto"/>
              </a:rPr>
              <a:t>Customer profile</a:t>
            </a:r>
            <a:endParaRPr sz="1000" i="1">
              <a:latin typeface="Roboto"/>
              <a:ea typeface="Roboto"/>
              <a:cs typeface="Roboto"/>
              <a:sym typeface="Roboto"/>
            </a:endParaRPr>
          </a:p>
        </p:txBody>
      </p:sp>
      <p:sp>
        <p:nvSpPr>
          <p:cNvPr id="2556" name="Google Shape;2556;p121"/>
          <p:cNvSpPr/>
          <p:nvPr/>
        </p:nvSpPr>
        <p:spPr>
          <a:xfrm>
            <a:off x="8814934" y="4004778"/>
            <a:ext cx="844500" cy="34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i="1">
                <a:latin typeface="Roboto"/>
                <a:ea typeface="Roboto"/>
                <a:cs typeface="Roboto"/>
                <a:sym typeface="Roboto"/>
              </a:rPr>
              <a:t>Loyalty</a:t>
            </a:r>
            <a:endParaRPr sz="1000" i="1">
              <a:latin typeface="Roboto"/>
              <a:ea typeface="Roboto"/>
              <a:cs typeface="Roboto"/>
              <a:sym typeface="Roboto"/>
            </a:endParaRPr>
          </a:p>
        </p:txBody>
      </p:sp>
      <p:cxnSp>
        <p:nvCxnSpPr>
          <p:cNvPr id="2557" name="Google Shape;2557;p121"/>
          <p:cNvCxnSpPr/>
          <p:nvPr/>
        </p:nvCxnSpPr>
        <p:spPr>
          <a:xfrm rot="10800000" flipH="1">
            <a:off x="376504" y="1295874"/>
            <a:ext cx="3456300" cy="18900"/>
          </a:xfrm>
          <a:prstGeom prst="straightConnector1">
            <a:avLst/>
          </a:prstGeom>
          <a:noFill/>
          <a:ln w="9525" cap="flat" cmpd="sng">
            <a:solidFill>
              <a:schemeClr val="dk2"/>
            </a:solidFill>
            <a:prstDash val="solid"/>
            <a:round/>
            <a:headEnd type="stealth" w="med" len="med"/>
            <a:tailEnd type="triangle" w="med" len="med"/>
          </a:ln>
        </p:spPr>
      </p:cxnSp>
      <p:sp>
        <p:nvSpPr>
          <p:cNvPr id="2558" name="Google Shape;2558;p121"/>
          <p:cNvSpPr/>
          <p:nvPr/>
        </p:nvSpPr>
        <p:spPr>
          <a:xfrm>
            <a:off x="931431" y="1068475"/>
            <a:ext cx="2252400" cy="435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Roboto"/>
                <a:ea typeface="Roboto"/>
                <a:cs typeface="Roboto"/>
                <a:sym typeface="Roboto"/>
              </a:rPr>
              <a:t>Template</a:t>
            </a:r>
            <a:endParaRPr>
              <a:latin typeface="Roboto"/>
              <a:ea typeface="Roboto"/>
              <a:cs typeface="Roboto"/>
              <a:sym typeface="Roboto"/>
            </a:endParaRPr>
          </a:p>
        </p:txBody>
      </p:sp>
      <p:cxnSp>
        <p:nvCxnSpPr>
          <p:cNvPr id="2559" name="Google Shape;2559;p121"/>
          <p:cNvCxnSpPr/>
          <p:nvPr/>
        </p:nvCxnSpPr>
        <p:spPr>
          <a:xfrm>
            <a:off x="4114554" y="1333824"/>
            <a:ext cx="7483500" cy="0"/>
          </a:xfrm>
          <a:prstGeom prst="straightConnector1">
            <a:avLst/>
          </a:prstGeom>
          <a:noFill/>
          <a:ln w="9525" cap="flat" cmpd="sng">
            <a:solidFill>
              <a:schemeClr val="dk2"/>
            </a:solidFill>
            <a:prstDash val="solid"/>
            <a:round/>
            <a:headEnd type="stealth" w="med" len="med"/>
            <a:tailEnd type="triangle" w="med" len="med"/>
          </a:ln>
        </p:spPr>
      </p:cxnSp>
      <p:sp>
        <p:nvSpPr>
          <p:cNvPr id="2560" name="Google Shape;2560;p121"/>
          <p:cNvSpPr/>
          <p:nvPr/>
        </p:nvSpPr>
        <p:spPr>
          <a:xfrm>
            <a:off x="6459341" y="1068475"/>
            <a:ext cx="2845800" cy="435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Roboto"/>
                <a:ea typeface="Roboto"/>
                <a:cs typeface="Roboto"/>
                <a:sym typeface="Roboto"/>
              </a:rPr>
              <a:t>Example(Template Instantiation)</a:t>
            </a:r>
            <a:endParaRPr>
              <a:latin typeface="Roboto"/>
              <a:ea typeface="Roboto"/>
              <a:cs typeface="Roboto"/>
              <a:sym typeface="Roboto"/>
            </a:endParaRPr>
          </a:p>
        </p:txBody>
      </p:sp>
      <p:sp>
        <p:nvSpPr>
          <p:cNvPr id="2561" name="Google Shape;2561;p121"/>
          <p:cNvSpPr/>
          <p:nvPr/>
        </p:nvSpPr>
        <p:spPr>
          <a:xfrm>
            <a:off x="10082561" y="1579983"/>
            <a:ext cx="1455000" cy="388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Roboto"/>
                <a:ea typeface="Roboto"/>
                <a:cs typeface="Roboto"/>
                <a:sym typeface="Roboto"/>
              </a:rPr>
              <a:t>Internal</a:t>
            </a:r>
            <a:endParaRPr b="1">
              <a:latin typeface="Roboto"/>
              <a:ea typeface="Roboto"/>
              <a:cs typeface="Roboto"/>
              <a:sym typeface="Roboto"/>
            </a:endParaRPr>
          </a:p>
        </p:txBody>
      </p:sp>
      <p:sp>
        <p:nvSpPr>
          <p:cNvPr id="2562" name="Google Shape;2562;p121"/>
          <p:cNvSpPr/>
          <p:nvPr/>
        </p:nvSpPr>
        <p:spPr>
          <a:xfrm>
            <a:off x="10178840" y="2290130"/>
            <a:ext cx="1193400" cy="13821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100" b="1">
                <a:latin typeface="Roboto"/>
                <a:ea typeface="Roboto"/>
                <a:cs typeface="Roboto"/>
                <a:sym typeface="Roboto"/>
              </a:rPr>
              <a:t>Supply Chain</a:t>
            </a:r>
            <a:endParaRPr sz="1100" b="1">
              <a:latin typeface="Roboto"/>
              <a:ea typeface="Roboto"/>
              <a:cs typeface="Roboto"/>
              <a:sym typeface="Roboto"/>
            </a:endParaRPr>
          </a:p>
        </p:txBody>
      </p:sp>
      <p:sp>
        <p:nvSpPr>
          <p:cNvPr id="2563" name="Google Shape;2563;p121"/>
          <p:cNvSpPr/>
          <p:nvPr/>
        </p:nvSpPr>
        <p:spPr>
          <a:xfrm>
            <a:off x="10307542" y="2711026"/>
            <a:ext cx="935100" cy="763500"/>
          </a:xfrm>
          <a:prstGeom prst="rect">
            <a:avLst/>
          </a:prstGeom>
          <a:solidFill>
            <a:srgbClr val="5B9BD5"/>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800" b="1">
                <a:latin typeface="Roboto"/>
                <a:ea typeface="Roboto"/>
                <a:cs typeface="Roboto"/>
                <a:sym typeface="Roboto"/>
              </a:rPr>
              <a:t>Internal Facing</a:t>
            </a:r>
            <a:endParaRPr sz="800" b="1">
              <a:latin typeface="Roboto"/>
              <a:ea typeface="Roboto"/>
              <a:cs typeface="Roboto"/>
              <a:sym typeface="Roboto"/>
            </a:endParaRPr>
          </a:p>
        </p:txBody>
      </p:sp>
      <p:sp>
        <p:nvSpPr>
          <p:cNvPr id="2564" name="Google Shape;2564;p121"/>
          <p:cNvSpPr/>
          <p:nvPr/>
        </p:nvSpPr>
        <p:spPr>
          <a:xfrm>
            <a:off x="10344664" y="3011493"/>
            <a:ext cx="844500" cy="34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i="1">
                <a:latin typeface="Roboto"/>
                <a:ea typeface="Roboto"/>
                <a:cs typeface="Roboto"/>
                <a:sym typeface="Roboto"/>
              </a:rPr>
              <a:t>Inventory Ops</a:t>
            </a:r>
            <a:endParaRPr sz="1000" i="1">
              <a:latin typeface="Roboto"/>
              <a:ea typeface="Roboto"/>
              <a:cs typeface="Roboto"/>
              <a:sym typeface="Roboto"/>
            </a:endParaRPr>
          </a:p>
        </p:txBody>
      </p:sp>
      <p:sp>
        <p:nvSpPr>
          <p:cNvPr id="2565" name="Google Shape;2565;p121"/>
          <p:cNvSpPr/>
          <p:nvPr/>
        </p:nvSpPr>
        <p:spPr>
          <a:xfrm>
            <a:off x="10159884" y="3859630"/>
            <a:ext cx="1193400" cy="13821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100" b="1">
                <a:latin typeface="Roboto"/>
                <a:ea typeface="Roboto"/>
                <a:cs typeface="Roboto"/>
                <a:sym typeface="Roboto"/>
              </a:rPr>
              <a:t>Merchandising</a:t>
            </a:r>
            <a:endParaRPr sz="1100" b="1">
              <a:latin typeface="Roboto"/>
              <a:ea typeface="Roboto"/>
              <a:cs typeface="Roboto"/>
              <a:sym typeface="Roboto"/>
            </a:endParaRPr>
          </a:p>
        </p:txBody>
      </p:sp>
      <p:sp>
        <p:nvSpPr>
          <p:cNvPr id="2566" name="Google Shape;2566;p121"/>
          <p:cNvSpPr/>
          <p:nvPr/>
        </p:nvSpPr>
        <p:spPr>
          <a:xfrm>
            <a:off x="10288586" y="4280526"/>
            <a:ext cx="935100" cy="763500"/>
          </a:xfrm>
          <a:prstGeom prst="rect">
            <a:avLst/>
          </a:prstGeom>
          <a:solidFill>
            <a:srgbClr val="5B9BD5"/>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800" b="1">
                <a:latin typeface="Roboto"/>
                <a:ea typeface="Roboto"/>
                <a:cs typeface="Roboto"/>
                <a:sym typeface="Roboto"/>
              </a:rPr>
              <a:t>Internal Facing</a:t>
            </a:r>
            <a:endParaRPr sz="800" b="1">
              <a:latin typeface="Roboto"/>
              <a:ea typeface="Roboto"/>
              <a:cs typeface="Roboto"/>
              <a:sym typeface="Roboto"/>
            </a:endParaRPr>
          </a:p>
        </p:txBody>
      </p:sp>
      <p:sp>
        <p:nvSpPr>
          <p:cNvPr id="2567" name="Google Shape;2567;p121"/>
          <p:cNvSpPr/>
          <p:nvPr/>
        </p:nvSpPr>
        <p:spPr>
          <a:xfrm>
            <a:off x="10325709" y="4580993"/>
            <a:ext cx="844500" cy="34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i="1">
                <a:latin typeface="Roboto"/>
                <a:ea typeface="Roboto"/>
                <a:cs typeface="Roboto"/>
                <a:sym typeface="Roboto"/>
              </a:rPr>
              <a:t>Pricing Ops</a:t>
            </a:r>
            <a:endParaRPr sz="1000" i="1">
              <a:latin typeface="Roboto"/>
              <a:ea typeface="Roboto"/>
              <a:cs typeface="Roboto"/>
              <a:sym typeface="Roboto"/>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571"/>
        <p:cNvGrpSpPr/>
        <p:nvPr/>
      </p:nvGrpSpPr>
      <p:grpSpPr>
        <a:xfrm>
          <a:off x="0" y="0"/>
          <a:ext cx="0" cy="0"/>
          <a:chOff x="0" y="0"/>
          <a:chExt cx="0" cy="0"/>
        </a:xfrm>
      </p:grpSpPr>
      <p:sp>
        <p:nvSpPr>
          <p:cNvPr id="2572" name="Google Shape;2572;p122"/>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Gateway Pattern | MCP Deployment Strategy (2/2)</a:t>
            </a:r>
            <a:endParaRPr/>
          </a:p>
        </p:txBody>
      </p:sp>
      <p:sp>
        <p:nvSpPr>
          <p:cNvPr id="2573" name="Google Shape;2573;p122"/>
          <p:cNvSpPr/>
          <p:nvPr/>
        </p:nvSpPr>
        <p:spPr>
          <a:xfrm>
            <a:off x="2405825" y="3611725"/>
            <a:ext cx="1839900" cy="24078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a:solidFill>
                  <a:srgbClr val="0033A0"/>
                </a:solidFill>
                <a:latin typeface="Roboto Condensed"/>
                <a:ea typeface="Roboto Condensed"/>
                <a:cs typeface="Roboto Condensed"/>
                <a:sym typeface="Roboto Condensed"/>
              </a:rPr>
              <a:t>INTERNAL</a:t>
            </a:r>
            <a:r>
              <a:rPr lang="en-US" sz="1000" b="0" i="0" u="none" strike="noStrike" cap="none">
                <a:solidFill>
                  <a:srgbClr val="0033A0"/>
                </a:solidFill>
                <a:latin typeface="Roboto Condensed"/>
                <a:ea typeface="Roboto Condensed"/>
                <a:cs typeface="Roboto Condensed"/>
                <a:sym typeface="Roboto Condensed"/>
              </a:rPr>
              <a:t>/</a:t>
            </a:r>
            <a:r>
              <a:rPr lang="en-US" sz="1000">
                <a:solidFill>
                  <a:srgbClr val="0033A0"/>
                </a:solidFill>
                <a:latin typeface="Roboto Condensed"/>
                <a:ea typeface="Roboto Condensed"/>
                <a:cs typeface="Roboto Condensed"/>
                <a:sym typeface="Roboto Condensed"/>
              </a:rPr>
              <a:t>SUPPLY CHAIN/INT</a:t>
            </a:r>
            <a:endParaRPr sz="1000" b="0" i="0" u="none" strike="noStrike" cap="none">
              <a:solidFill>
                <a:srgbClr val="0033A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300"/>
              <a:buFont typeface="Arial"/>
              <a:buNone/>
            </a:pPr>
            <a:r>
              <a:rPr lang="en-US" sz="1000" b="0" i="0" u="none" strike="noStrike" cap="none">
                <a:solidFill>
                  <a:srgbClr val="0033A0"/>
                </a:solidFill>
                <a:latin typeface="Roboto Condensed"/>
                <a:ea typeface="Roboto Condensed"/>
                <a:cs typeface="Roboto Condensed"/>
                <a:sym typeface="Roboto Condensed"/>
              </a:rPr>
              <a:t>(MCP Server)</a:t>
            </a:r>
            <a:endParaRPr sz="1000" b="0" i="0" u="none" strike="noStrike" cap="none">
              <a:solidFill>
                <a:srgbClr val="0033A0"/>
              </a:solidFill>
              <a:latin typeface="Roboto Condensed"/>
              <a:ea typeface="Roboto Condensed"/>
              <a:cs typeface="Roboto Condensed"/>
              <a:sym typeface="Roboto Condensed"/>
            </a:endParaRPr>
          </a:p>
        </p:txBody>
      </p:sp>
      <p:sp>
        <p:nvSpPr>
          <p:cNvPr id="2574" name="Google Shape;2574;p122"/>
          <p:cNvSpPr/>
          <p:nvPr/>
        </p:nvSpPr>
        <p:spPr>
          <a:xfrm>
            <a:off x="6083502" y="3611717"/>
            <a:ext cx="3597900" cy="24078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200">
                <a:solidFill>
                  <a:srgbClr val="0033A0"/>
                </a:solidFill>
                <a:latin typeface="Roboto Condensed"/>
                <a:ea typeface="Roboto Condensed"/>
                <a:cs typeface="Roboto Condensed"/>
                <a:sym typeface="Roboto Condensed"/>
              </a:rPr>
              <a:t>PII</a:t>
            </a:r>
            <a:r>
              <a:rPr lang="en-US" sz="1200" b="0" i="0" u="none" strike="noStrike" cap="none">
                <a:solidFill>
                  <a:srgbClr val="0033A0"/>
                </a:solidFill>
                <a:latin typeface="Roboto Condensed"/>
                <a:ea typeface="Roboto Condensed"/>
                <a:cs typeface="Roboto Condensed"/>
                <a:sym typeface="Roboto Condensed"/>
              </a:rPr>
              <a:t>/</a:t>
            </a:r>
            <a:r>
              <a:rPr lang="en-US" sz="1200">
                <a:solidFill>
                  <a:srgbClr val="0033A0"/>
                </a:solidFill>
                <a:latin typeface="Roboto Condensed"/>
                <a:ea typeface="Roboto Condensed"/>
                <a:cs typeface="Roboto Condensed"/>
                <a:sym typeface="Roboto Condensed"/>
              </a:rPr>
              <a:t>MEMBER SERVICES/INT</a:t>
            </a:r>
            <a:endParaRPr sz="1200" b="0" i="0" u="none" strike="noStrike" cap="none">
              <a:solidFill>
                <a:srgbClr val="0033A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300"/>
              <a:buFont typeface="Arial"/>
              <a:buNone/>
            </a:pPr>
            <a:r>
              <a:rPr lang="en-US" sz="1200" b="0" i="0" u="none" strike="noStrike" cap="none">
                <a:solidFill>
                  <a:srgbClr val="0033A0"/>
                </a:solidFill>
                <a:latin typeface="Roboto Condensed"/>
                <a:ea typeface="Roboto Condensed"/>
                <a:cs typeface="Roboto Condensed"/>
                <a:sym typeface="Roboto Condensed"/>
              </a:rPr>
              <a:t>(MCP Server)</a:t>
            </a:r>
            <a:endParaRPr sz="1200" b="0" i="0" u="none" strike="noStrike" cap="none">
              <a:solidFill>
                <a:srgbClr val="0033A0"/>
              </a:solidFill>
              <a:latin typeface="Roboto Condensed"/>
              <a:ea typeface="Roboto Condensed"/>
              <a:cs typeface="Roboto Condensed"/>
              <a:sym typeface="Roboto Condensed"/>
            </a:endParaRPr>
          </a:p>
        </p:txBody>
      </p:sp>
      <p:sp>
        <p:nvSpPr>
          <p:cNvPr id="2575" name="Google Shape;2575;p122"/>
          <p:cNvSpPr/>
          <p:nvPr/>
        </p:nvSpPr>
        <p:spPr>
          <a:xfrm>
            <a:off x="9747303" y="3611717"/>
            <a:ext cx="2112900" cy="24078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200">
                <a:solidFill>
                  <a:srgbClr val="0033A0"/>
                </a:solidFill>
                <a:latin typeface="Roboto Condensed"/>
                <a:ea typeface="Roboto Condensed"/>
                <a:cs typeface="Roboto Condensed"/>
                <a:sym typeface="Roboto Condensed"/>
              </a:rPr>
              <a:t>PCI</a:t>
            </a:r>
            <a:r>
              <a:rPr lang="en-US" sz="1200" b="0" i="0" u="none" strike="noStrike" cap="none">
                <a:solidFill>
                  <a:srgbClr val="0033A0"/>
                </a:solidFill>
                <a:latin typeface="Roboto Condensed"/>
                <a:ea typeface="Roboto Condensed"/>
                <a:cs typeface="Roboto Condensed"/>
                <a:sym typeface="Roboto Condensed"/>
              </a:rPr>
              <a:t>/</a:t>
            </a:r>
            <a:r>
              <a:rPr lang="en-US" sz="1200">
                <a:solidFill>
                  <a:srgbClr val="0033A0"/>
                </a:solidFill>
                <a:latin typeface="Roboto Condensed"/>
                <a:ea typeface="Roboto Condensed"/>
                <a:cs typeface="Roboto Condensed"/>
                <a:sym typeface="Roboto Condensed"/>
              </a:rPr>
              <a:t>MEMBER SERVICES/INT</a:t>
            </a:r>
            <a:endParaRPr sz="1200" b="0" i="0" u="none" strike="noStrike" cap="none">
              <a:solidFill>
                <a:srgbClr val="0033A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300"/>
              <a:buFont typeface="Arial"/>
              <a:buNone/>
            </a:pPr>
            <a:r>
              <a:rPr lang="en-US" sz="1200" b="0" i="0" u="none" strike="noStrike" cap="none">
                <a:solidFill>
                  <a:srgbClr val="0033A0"/>
                </a:solidFill>
                <a:latin typeface="Roboto Condensed"/>
                <a:ea typeface="Roboto Condensed"/>
                <a:cs typeface="Roboto Condensed"/>
                <a:sym typeface="Roboto Condensed"/>
              </a:rPr>
              <a:t>(MCP Server)</a:t>
            </a:r>
            <a:endParaRPr sz="1200" b="0" i="0" u="none" strike="noStrike" cap="none">
              <a:solidFill>
                <a:srgbClr val="0033A0"/>
              </a:solidFill>
              <a:latin typeface="Roboto Condensed"/>
              <a:ea typeface="Roboto Condensed"/>
              <a:cs typeface="Roboto Condensed"/>
              <a:sym typeface="Roboto Condensed"/>
            </a:endParaRPr>
          </a:p>
        </p:txBody>
      </p:sp>
      <p:sp>
        <p:nvSpPr>
          <p:cNvPr id="2576" name="Google Shape;2576;p122"/>
          <p:cNvSpPr/>
          <p:nvPr/>
        </p:nvSpPr>
        <p:spPr>
          <a:xfrm>
            <a:off x="499982" y="3611717"/>
            <a:ext cx="1839900" cy="24078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a:solidFill>
                  <a:srgbClr val="0033A0"/>
                </a:solidFill>
                <a:latin typeface="Roboto Condensed"/>
                <a:ea typeface="Roboto Condensed"/>
                <a:cs typeface="Roboto Condensed"/>
                <a:sym typeface="Roboto Condensed"/>
              </a:rPr>
              <a:t>PUBLIC/MERCH/EXT</a:t>
            </a:r>
            <a:endParaRPr sz="1000" b="0" i="0" u="none" strike="noStrike" cap="none">
              <a:solidFill>
                <a:srgbClr val="0033A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300"/>
              <a:buFont typeface="Arial"/>
              <a:buNone/>
            </a:pPr>
            <a:r>
              <a:rPr lang="en-US" sz="1000" b="0" i="0" u="none" strike="noStrike" cap="none">
                <a:solidFill>
                  <a:srgbClr val="0033A0"/>
                </a:solidFill>
                <a:latin typeface="Roboto Condensed"/>
                <a:ea typeface="Roboto Condensed"/>
                <a:cs typeface="Roboto Condensed"/>
                <a:sym typeface="Roboto Condensed"/>
              </a:rPr>
              <a:t>(MCP Server)</a:t>
            </a:r>
            <a:endParaRPr sz="1000" b="0" i="0" u="none" strike="noStrike" cap="none">
              <a:solidFill>
                <a:srgbClr val="0033A0"/>
              </a:solidFill>
              <a:latin typeface="Roboto Condensed"/>
              <a:ea typeface="Roboto Condensed"/>
              <a:cs typeface="Roboto Condensed"/>
              <a:sym typeface="Roboto Condensed"/>
            </a:endParaRPr>
          </a:p>
        </p:txBody>
      </p:sp>
      <p:sp>
        <p:nvSpPr>
          <p:cNvPr id="2577" name="Google Shape;2577;p122"/>
          <p:cNvSpPr/>
          <p:nvPr/>
        </p:nvSpPr>
        <p:spPr>
          <a:xfrm>
            <a:off x="503792" y="1962823"/>
            <a:ext cx="11368800" cy="4890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0033A0"/>
                </a:solidFill>
                <a:latin typeface="Roboto Condensed"/>
                <a:ea typeface="Roboto Condensed"/>
                <a:cs typeface="Roboto Condensed"/>
                <a:sym typeface="Roboto Condensed"/>
              </a:rPr>
              <a:t>API Gateway</a:t>
            </a:r>
            <a:endParaRPr sz="1200" b="0" i="0" u="none" strike="noStrike" cap="none">
              <a:solidFill>
                <a:srgbClr val="0033A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0033A0"/>
                </a:solidFill>
                <a:latin typeface="Roboto Condensed"/>
                <a:ea typeface="Roboto Condensed"/>
                <a:cs typeface="Roboto Condensed"/>
                <a:sym typeface="Roboto Condensed"/>
              </a:rPr>
              <a:t>(Inbound Authentication, Gateway Routing, Throttling)</a:t>
            </a:r>
            <a:endParaRPr sz="1200" b="0" i="0" u="none" strike="noStrike" cap="none">
              <a:solidFill>
                <a:srgbClr val="0033A0"/>
              </a:solidFill>
              <a:latin typeface="Roboto Condensed"/>
              <a:ea typeface="Roboto Condensed"/>
              <a:cs typeface="Roboto Condensed"/>
              <a:sym typeface="Roboto Condensed"/>
            </a:endParaRPr>
          </a:p>
        </p:txBody>
      </p:sp>
      <p:sp>
        <p:nvSpPr>
          <p:cNvPr id="2578" name="Google Shape;2578;p122"/>
          <p:cNvSpPr/>
          <p:nvPr/>
        </p:nvSpPr>
        <p:spPr>
          <a:xfrm>
            <a:off x="503792" y="2686016"/>
            <a:ext cx="11368800" cy="4890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0033A0"/>
                </a:solidFill>
                <a:latin typeface="Roboto Condensed"/>
                <a:ea typeface="Roboto Condensed"/>
                <a:cs typeface="Roboto Condensed"/>
                <a:sym typeface="Roboto Condensed"/>
              </a:rPr>
              <a:t>AI Gateway</a:t>
            </a:r>
            <a:endParaRPr sz="1200" b="0" i="0" u="none" strike="noStrike" cap="none">
              <a:solidFill>
                <a:srgbClr val="0033A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0033A0"/>
                </a:solidFill>
                <a:latin typeface="Roboto Condensed"/>
                <a:ea typeface="Roboto Condensed"/>
                <a:cs typeface="Roboto Condensed"/>
                <a:sym typeface="Roboto Condensed"/>
              </a:rPr>
              <a:t>(Outbound Authentication, MCP server Routing, Rate Limiting)</a:t>
            </a:r>
            <a:endParaRPr sz="1200" b="0" i="0" u="none" strike="noStrike" cap="none">
              <a:solidFill>
                <a:srgbClr val="0033A0"/>
              </a:solidFill>
              <a:latin typeface="Roboto Condensed"/>
              <a:ea typeface="Roboto Condensed"/>
              <a:cs typeface="Roboto Condensed"/>
              <a:sym typeface="Roboto Condensed"/>
            </a:endParaRPr>
          </a:p>
        </p:txBody>
      </p:sp>
      <p:sp>
        <p:nvSpPr>
          <p:cNvPr id="2579" name="Google Shape;2579;p122"/>
          <p:cNvSpPr/>
          <p:nvPr/>
        </p:nvSpPr>
        <p:spPr>
          <a:xfrm>
            <a:off x="628072" y="4118010"/>
            <a:ext cx="1583100" cy="1821600"/>
          </a:xfrm>
          <a:prstGeom prst="rect">
            <a:avLst/>
          </a:prstGeom>
          <a:solidFill>
            <a:srgbClr val="EBF1F7"/>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33A0"/>
                </a:solidFill>
                <a:latin typeface="Roboto Condensed"/>
                <a:ea typeface="Roboto Condensed"/>
                <a:cs typeface="Roboto Condensed"/>
                <a:sym typeface="Roboto Condensed"/>
              </a:rPr>
              <a:t>Catalog</a:t>
            </a:r>
            <a:endParaRPr sz="1050" b="0" i="0" u="none" strike="noStrike" cap="none">
              <a:solidFill>
                <a:srgbClr val="0033A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1" u="none" strike="noStrike" cap="none">
                <a:solidFill>
                  <a:srgbClr val="0033A0"/>
                </a:solidFill>
                <a:latin typeface="Roboto Condensed"/>
                <a:ea typeface="Roboto Condensed"/>
                <a:cs typeface="Roboto Condensed"/>
                <a:sym typeface="Roboto Condensed"/>
              </a:rPr>
              <a:t>(tools)</a:t>
            </a:r>
            <a:endParaRPr sz="1050" b="0" i="0" u="none" strike="noStrike" cap="none">
              <a:solidFill>
                <a:srgbClr val="0033A0"/>
              </a:solidFill>
              <a:latin typeface="Arial"/>
              <a:ea typeface="Arial"/>
              <a:cs typeface="Arial"/>
              <a:sym typeface="Arial"/>
            </a:endParaRPr>
          </a:p>
        </p:txBody>
      </p:sp>
      <p:sp>
        <p:nvSpPr>
          <p:cNvPr id="2580" name="Google Shape;2580;p122"/>
          <p:cNvSpPr/>
          <p:nvPr/>
        </p:nvSpPr>
        <p:spPr>
          <a:xfrm>
            <a:off x="890754" y="4737652"/>
            <a:ext cx="988200" cy="262200"/>
          </a:xfrm>
          <a:prstGeom prst="rect">
            <a:avLst/>
          </a:prstGeom>
          <a:solidFill>
            <a:srgbClr val="B1CDF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Roboto Condensed"/>
                <a:ea typeface="Roboto Condensed"/>
                <a:cs typeface="Roboto Condensed"/>
                <a:sym typeface="Roboto Condensed"/>
              </a:rPr>
              <a:t>Product Search</a:t>
            </a:r>
            <a:endParaRPr sz="1400" b="0" i="0" u="none" strike="noStrike" cap="none">
              <a:solidFill>
                <a:schemeClr val="dk1"/>
              </a:solidFill>
              <a:latin typeface="Arial"/>
              <a:ea typeface="Arial"/>
              <a:cs typeface="Arial"/>
              <a:sym typeface="Arial"/>
            </a:endParaRPr>
          </a:p>
        </p:txBody>
      </p:sp>
      <p:sp>
        <p:nvSpPr>
          <p:cNvPr id="2581" name="Google Shape;2581;p122"/>
          <p:cNvSpPr/>
          <p:nvPr/>
        </p:nvSpPr>
        <p:spPr>
          <a:xfrm>
            <a:off x="890754" y="5155973"/>
            <a:ext cx="988200" cy="262200"/>
          </a:xfrm>
          <a:prstGeom prst="rect">
            <a:avLst/>
          </a:prstGeom>
          <a:solidFill>
            <a:srgbClr val="B1CDF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Roboto Condensed"/>
                <a:ea typeface="Roboto Condensed"/>
                <a:cs typeface="Roboto Condensed"/>
                <a:sym typeface="Roboto Condensed"/>
              </a:rPr>
              <a:t>…</a:t>
            </a:r>
            <a:endParaRPr sz="1400" b="0" i="0" u="none" strike="noStrike" cap="none">
              <a:solidFill>
                <a:schemeClr val="dk1"/>
              </a:solidFill>
              <a:latin typeface="Arial"/>
              <a:ea typeface="Arial"/>
              <a:cs typeface="Arial"/>
              <a:sym typeface="Arial"/>
            </a:endParaRPr>
          </a:p>
        </p:txBody>
      </p:sp>
      <p:sp>
        <p:nvSpPr>
          <p:cNvPr id="2582" name="Google Shape;2582;p122"/>
          <p:cNvSpPr/>
          <p:nvPr/>
        </p:nvSpPr>
        <p:spPr>
          <a:xfrm>
            <a:off x="2527252" y="4118010"/>
            <a:ext cx="1583100" cy="1821600"/>
          </a:xfrm>
          <a:prstGeom prst="rect">
            <a:avLst/>
          </a:prstGeom>
          <a:solidFill>
            <a:srgbClr val="EBF1F7"/>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33A0"/>
                </a:solidFill>
                <a:latin typeface="Roboto Condensed"/>
                <a:ea typeface="Roboto Condensed"/>
                <a:cs typeface="Roboto Condensed"/>
                <a:sym typeface="Roboto Condensed"/>
              </a:rPr>
              <a:t>Inventory Ops</a:t>
            </a:r>
            <a:endParaRPr sz="1050" b="0" i="0" u="none" strike="noStrike" cap="none">
              <a:solidFill>
                <a:srgbClr val="0033A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1" u="none" strike="noStrike" cap="none">
                <a:solidFill>
                  <a:srgbClr val="0033A0"/>
                </a:solidFill>
                <a:latin typeface="Roboto Condensed"/>
                <a:ea typeface="Roboto Condensed"/>
                <a:cs typeface="Roboto Condensed"/>
                <a:sym typeface="Roboto Condensed"/>
              </a:rPr>
              <a:t>(tools)</a:t>
            </a:r>
            <a:endParaRPr sz="1050" b="0" i="0" u="none" strike="noStrike" cap="none">
              <a:solidFill>
                <a:srgbClr val="0033A0"/>
              </a:solidFill>
              <a:latin typeface="Arial"/>
              <a:ea typeface="Arial"/>
              <a:cs typeface="Arial"/>
              <a:sym typeface="Arial"/>
            </a:endParaRPr>
          </a:p>
        </p:txBody>
      </p:sp>
      <p:sp>
        <p:nvSpPr>
          <p:cNvPr id="2583" name="Google Shape;2583;p122"/>
          <p:cNvSpPr/>
          <p:nvPr/>
        </p:nvSpPr>
        <p:spPr>
          <a:xfrm>
            <a:off x="6208667" y="4118010"/>
            <a:ext cx="1583100" cy="1821600"/>
          </a:xfrm>
          <a:prstGeom prst="rect">
            <a:avLst/>
          </a:prstGeom>
          <a:solidFill>
            <a:srgbClr val="EBF1F7"/>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33A0"/>
                </a:solidFill>
                <a:latin typeface="Roboto Condensed"/>
                <a:ea typeface="Roboto Condensed"/>
                <a:cs typeface="Roboto Condensed"/>
                <a:sym typeface="Roboto Condensed"/>
              </a:rPr>
              <a:t>Customer Profile</a:t>
            </a:r>
            <a:endParaRPr sz="1050" b="0" i="0" u="none" strike="noStrike" cap="none">
              <a:solidFill>
                <a:srgbClr val="0033A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1" u="none" strike="noStrike" cap="none">
                <a:solidFill>
                  <a:srgbClr val="0033A0"/>
                </a:solidFill>
                <a:latin typeface="Roboto Condensed"/>
                <a:ea typeface="Roboto Condensed"/>
                <a:cs typeface="Roboto Condensed"/>
                <a:sym typeface="Roboto Condensed"/>
              </a:rPr>
              <a:t>(Tools)</a:t>
            </a:r>
            <a:endParaRPr sz="1050" b="0" i="0" u="none" strike="noStrike" cap="none">
              <a:solidFill>
                <a:srgbClr val="0033A0"/>
              </a:solidFill>
              <a:latin typeface="Arial"/>
              <a:ea typeface="Arial"/>
              <a:cs typeface="Arial"/>
              <a:sym typeface="Arial"/>
            </a:endParaRPr>
          </a:p>
        </p:txBody>
      </p:sp>
      <p:sp>
        <p:nvSpPr>
          <p:cNvPr id="2584" name="Google Shape;2584;p122"/>
          <p:cNvSpPr/>
          <p:nvPr/>
        </p:nvSpPr>
        <p:spPr>
          <a:xfrm>
            <a:off x="7969660" y="4118010"/>
            <a:ext cx="1583100" cy="1821600"/>
          </a:xfrm>
          <a:prstGeom prst="rect">
            <a:avLst/>
          </a:prstGeom>
          <a:solidFill>
            <a:srgbClr val="EBF1F7"/>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33A0"/>
                </a:solidFill>
                <a:latin typeface="Roboto Condensed"/>
                <a:ea typeface="Roboto Condensed"/>
                <a:cs typeface="Roboto Condensed"/>
                <a:sym typeface="Roboto Condensed"/>
              </a:rPr>
              <a:t>Loyalty</a:t>
            </a:r>
            <a:endParaRPr sz="1050" b="0" i="0" u="none" strike="noStrike" cap="none">
              <a:solidFill>
                <a:srgbClr val="0033A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1" u="none" strike="noStrike" cap="none">
                <a:solidFill>
                  <a:srgbClr val="0033A0"/>
                </a:solidFill>
                <a:latin typeface="Roboto Condensed"/>
                <a:ea typeface="Roboto Condensed"/>
                <a:cs typeface="Roboto Condensed"/>
                <a:sym typeface="Roboto Condensed"/>
              </a:rPr>
              <a:t>(tools)</a:t>
            </a:r>
            <a:endParaRPr sz="1050" b="0" i="0" u="none" strike="noStrike" cap="none">
              <a:solidFill>
                <a:srgbClr val="0033A0"/>
              </a:solidFill>
              <a:latin typeface="Arial"/>
              <a:ea typeface="Arial"/>
              <a:cs typeface="Arial"/>
              <a:sym typeface="Arial"/>
            </a:endParaRPr>
          </a:p>
        </p:txBody>
      </p:sp>
      <p:sp>
        <p:nvSpPr>
          <p:cNvPr id="2585" name="Google Shape;2585;p122"/>
          <p:cNvSpPr/>
          <p:nvPr/>
        </p:nvSpPr>
        <p:spPr>
          <a:xfrm>
            <a:off x="10007018" y="4118010"/>
            <a:ext cx="1583100" cy="1821600"/>
          </a:xfrm>
          <a:prstGeom prst="rect">
            <a:avLst/>
          </a:prstGeom>
          <a:solidFill>
            <a:srgbClr val="EBF1F7"/>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33A0"/>
                </a:solidFill>
                <a:latin typeface="Roboto Condensed"/>
                <a:ea typeface="Roboto Condensed"/>
                <a:cs typeface="Roboto Condensed"/>
                <a:sym typeface="Roboto Condensed"/>
              </a:rPr>
              <a:t>Payments</a:t>
            </a:r>
            <a:endParaRPr sz="1050" b="0" i="0" u="none" strike="noStrike" cap="none">
              <a:solidFill>
                <a:srgbClr val="0033A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1" u="none" strike="noStrike" cap="none">
                <a:solidFill>
                  <a:srgbClr val="0033A0"/>
                </a:solidFill>
                <a:latin typeface="Roboto Condensed"/>
                <a:ea typeface="Roboto Condensed"/>
                <a:cs typeface="Roboto Condensed"/>
                <a:sym typeface="Roboto Condensed"/>
              </a:rPr>
              <a:t>(tools)</a:t>
            </a:r>
            <a:endParaRPr sz="1050" b="0" i="0" u="none" strike="noStrike" cap="none">
              <a:solidFill>
                <a:srgbClr val="0033A0"/>
              </a:solidFill>
              <a:latin typeface="Arial"/>
              <a:ea typeface="Arial"/>
              <a:cs typeface="Arial"/>
              <a:sym typeface="Arial"/>
            </a:endParaRPr>
          </a:p>
        </p:txBody>
      </p:sp>
      <p:sp>
        <p:nvSpPr>
          <p:cNvPr id="2586" name="Google Shape;2586;p122"/>
          <p:cNvSpPr/>
          <p:nvPr/>
        </p:nvSpPr>
        <p:spPr>
          <a:xfrm>
            <a:off x="2824663" y="4737652"/>
            <a:ext cx="988200" cy="262200"/>
          </a:xfrm>
          <a:prstGeom prst="rect">
            <a:avLst/>
          </a:prstGeom>
          <a:solidFill>
            <a:srgbClr val="B1CDF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Roboto Condensed"/>
                <a:ea typeface="Roboto Condensed"/>
                <a:cs typeface="Roboto Condensed"/>
                <a:sym typeface="Roboto Condensed"/>
              </a:rPr>
              <a:t>Tool 1</a:t>
            </a:r>
            <a:endParaRPr sz="1400" b="0" i="0" u="none" strike="noStrike" cap="none">
              <a:solidFill>
                <a:schemeClr val="dk1"/>
              </a:solidFill>
              <a:latin typeface="Arial"/>
              <a:ea typeface="Arial"/>
              <a:cs typeface="Arial"/>
              <a:sym typeface="Arial"/>
            </a:endParaRPr>
          </a:p>
        </p:txBody>
      </p:sp>
      <p:sp>
        <p:nvSpPr>
          <p:cNvPr id="2587" name="Google Shape;2587;p122"/>
          <p:cNvSpPr/>
          <p:nvPr/>
        </p:nvSpPr>
        <p:spPr>
          <a:xfrm>
            <a:off x="2824663" y="5155973"/>
            <a:ext cx="988200" cy="262200"/>
          </a:xfrm>
          <a:prstGeom prst="rect">
            <a:avLst/>
          </a:prstGeom>
          <a:solidFill>
            <a:srgbClr val="B1CDF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Roboto Condensed"/>
                <a:ea typeface="Roboto Condensed"/>
                <a:cs typeface="Roboto Condensed"/>
                <a:sym typeface="Roboto Condensed"/>
              </a:rPr>
              <a:t>Tool 2</a:t>
            </a:r>
            <a:endParaRPr sz="1400" b="0" i="0" u="none" strike="noStrike" cap="none">
              <a:solidFill>
                <a:schemeClr val="dk1"/>
              </a:solidFill>
              <a:latin typeface="Arial"/>
              <a:ea typeface="Arial"/>
              <a:cs typeface="Arial"/>
              <a:sym typeface="Arial"/>
            </a:endParaRPr>
          </a:p>
        </p:txBody>
      </p:sp>
      <p:sp>
        <p:nvSpPr>
          <p:cNvPr id="2588" name="Google Shape;2588;p122"/>
          <p:cNvSpPr/>
          <p:nvPr/>
        </p:nvSpPr>
        <p:spPr>
          <a:xfrm>
            <a:off x="2824663" y="5574294"/>
            <a:ext cx="988200" cy="262200"/>
          </a:xfrm>
          <a:prstGeom prst="rect">
            <a:avLst/>
          </a:prstGeom>
          <a:solidFill>
            <a:srgbClr val="B1CDF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Roboto Condensed"/>
                <a:ea typeface="Roboto Condensed"/>
                <a:cs typeface="Roboto Condensed"/>
                <a:sym typeface="Roboto Condensed"/>
              </a:rPr>
              <a:t>…</a:t>
            </a:r>
            <a:endParaRPr sz="1400" b="0" i="0" u="none" strike="noStrike" cap="none">
              <a:solidFill>
                <a:schemeClr val="dk1"/>
              </a:solidFill>
              <a:latin typeface="Arial"/>
              <a:ea typeface="Arial"/>
              <a:cs typeface="Arial"/>
              <a:sym typeface="Arial"/>
            </a:endParaRPr>
          </a:p>
        </p:txBody>
      </p:sp>
      <p:sp>
        <p:nvSpPr>
          <p:cNvPr id="2589" name="Google Shape;2589;p122"/>
          <p:cNvSpPr/>
          <p:nvPr/>
        </p:nvSpPr>
        <p:spPr>
          <a:xfrm>
            <a:off x="6506090" y="4737652"/>
            <a:ext cx="988200" cy="262200"/>
          </a:xfrm>
          <a:prstGeom prst="rect">
            <a:avLst/>
          </a:prstGeom>
          <a:solidFill>
            <a:srgbClr val="B1CDF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Roboto Condensed"/>
                <a:ea typeface="Roboto Condensed"/>
                <a:cs typeface="Roboto Condensed"/>
                <a:sym typeface="Roboto Condensed"/>
              </a:rPr>
              <a:t>Tool 1</a:t>
            </a:r>
            <a:endParaRPr sz="1400" b="0" i="0" u="none" strike="noStrike" cap="none">
              <a:solidFill>
                <a:schemeClr val="dk1"/>
              </a:solidFill>
              <a:latin typeface="Arial"/>
              <a:ea typeface="Arial"/>
              <a:cs typeface="Arial"/>
              <a:sym typeface="Arial"/>
            </a:endParaRPr>
          </a:p>
        </p:txBody>
      </p:sp>
      <p:sp>
        <p:nvSpPr>
          <p:cNvPr id="2590" name="Google Shape;2590;p122"/>
          <p:cNvSpPr/>
          <p:nvPr/>
        </p:nvSpPr>
        <p:spPr>
          <a:xfrm>
            <a:off x="6506090" y="5155973"/>
            <a:ext cx="988200" cy="262200"/>
          </a:xfrm>
          <a:prstGeom prst="rect">
            <a:avLst/>
          </a:prstGeom>
          <a:solidFill>
            <a:srgbClr val="B1CDF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Roboto Condensed"/>
                <a:ea typeface="Roboto Condensed"/>
                <a:cs typeface="Roboto Condensed"/>
                <a:sym typeface="Roboto Condensed"/>
              </a:rPr>
              <a:t>Tool 2</a:t>
            </a:r>
            <a:endParaRPr sz="1400" b="0" i="0" u="none" strike="noStrike" cap="none">
              <a:solidFill>
                <a:schemeClr val="dk1"/>
              </a:solidFill>
              <a:latin typeface="Arial"/>
              <a:ea typeface="Arial"/>
              <a:cs typeface="Arial"/>
              <a:sym typeface="Arial"/>
            </a:endParaRPr>
          </a:p>
        </p:txBody>
      </p:sp>
      <p:sp>
        <p:nvSpPr>
          <p:cNvPr id="2591" name="Google Shape;2591;p122"/>
          <p:cNvSpPr/>
          <p:nvPr/>
        </p:nvSpPr>
        <p:spPr>
          <a:xfrm>
            <a:off x="6506090" y="5574294"/>
            <a:ext cx="988200" cy="262200"/>
          </a:xfrm>
          <a:prstGeom prst="rect">
            <a:avLst/>
          </a:prstGeom>
          <a:solidFill>
            <a:srgbClr val="B1CDF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Roboto Condensed"/>
                <a:ea typeface="Roboto Condensed"/>
                <a:cs typeface="Roboto Condensed"/>
                <a:sym typeface="Roboto Condensed"/>
              </a:rPr>
              <a:t>…</a:t>
            </a:r>
            <a:endParaRPr sz="1400" b="0" i="0" u="none" strike="noStrike" cap="none">
              <a:solidFill>
                <a:schemeClr val="dk1"/>
              </a:solidFill>
              <a:latin typeface="Arial"/>
              <a:ea typeface="Arial"/>
              <a:cs typeface="Arial"/>
              <a:sym typeface="Arial"/>
            </a:endParaRPr>
          </a:p>
        </p:txBody>
      </p:sp>
      <p:sp>
        <p:nvSpPr>
          <p:cNvPr id="2592" name="Google Shape;2592;p122"/>
          <p:cNvSpPr/>
          <p:nvPr/>
        </p:nvSpPr>
        <p:spPr>
          <a:xfrm>
            <a:off x="8267083" y="4737652"/>
            <a:ext cx="988200" cy="262200"/>
          </a:xfrm>
          <a:prstGeom prst="rect">
            <a:avLst/>
          </a:prstGeom>
          <a:solidFill>
            <a:srgbClr val="B1CDF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Roboto Condensed"/>
                <a:ea typeface="Roboto Condensed"/>
                <a:cs typeface="Roboto Condensed"/>
                <a:sym typeface="Roboto Condensed"/>
              </a:rPr>
              <a:t>Tool 5</a:t>
            </a:r>
            <a:endParaRPr sz="1400" b="0" i="0" u="none" strike="noStrike" cap="none">
              <a:solidFill>
                <a:schemeClr val="dk1"/>
              </a:solidFill>
              <a:latin typeface="Arial"/>
              <a:ea typeface="Arial"/>
              <a:cs typeface="Arial"/>
              <a:sym typeface="Arial"/>
            </a:endParaRPr>
          </a:p>
        </p:txBody>
      </p:sp>
      <p:sp>
        <p:nvSpPr>
          <p:cNvPr id="2593" name="Google Shape;2593;p122"/>
          <p:cNvSpPr/>
          <p:nvPr/>
        </p:nvSpPr>
        <p:spPr>
          <a:xfrm>
            <a:off x="8267083" y="5155973"/>
            <a:ext cx="988200" cy="262200"/>
          </a:xfrm>
          <a:prstGeom prst="rect">
            <a:avLst/>
          </a:prstGeom>
          <a:solidFill>
            <a:srgbClr val="B1CDF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Roboto Condensed"/>
                <a:ea typeface="Roboto Condensed"/>
                <a:cs typeface="Roboto Condensed"/>
                <a:sym typeface="Roboto Condensed"/>
              </a:rPr>
              <a:t>Tool 6</a:t>
            </a:r>
            <a:endParaRPr sz="1400" b="0" i="0" u="none" strike="noStrike" cap="none">
              <a:solidFill>
                <a:schemeClr val="dk1"/>
              </a:solidFill>
              <a:latin typeface="Arial"/>
              <a:ea typeface="Arial"/>
              <a:cs typeface="Arial"/>
              <a:sym typeface="Arial"/>
            </a:endParaRPr>
          </a:p>
        </p:txBody>
      </p:sp>
      <p:sp>
        <p:nvSpPr>
          <p:cNvPr id="2594" name="Google Shape;2594;p122"/>
          <p:cNvSpPr/>
          <p:nvPr/>
        </p:nvSpPr>
        <p:spPr>
          <a:xfrm>
            <a:off x="8267083" y="5574294"/>
            <a:ext cx="988200" cy="262200"/>
          </a:xfrm>
          <a:prstGeom prst="rect">
            <a:avLst/>
          </a:prstGeom>
          <a:solidFill>
            <a:srgbClr val="B1CDF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Roboto Condensed"/>
                <a:ea typeface="Roboto Condensed"/>
                <a:cs typeface="Roboto Condensed"/>
                <a:sym typeface="Roboto Condensed"/>
              </a:rPr>
              <a:t>…</a:t>
            </a:r>
            <a:endParaRPr sz="1400" b="0" i="0" u="none" strike="noStrike" cap="none">
              <a:solidFill>
                <a:schemeClr val="dk1"/>
              </a:solidFill>
              <a:latin typeface="Arial"/>
              <a:ea typeface="Arial"/>
              <a:cs typeface="Arial"/>
              <a:sym typeface="Arial"/>
            </a:endParaRPr>
          </a:p>
        </p:txBody>
      </p:sp>
      <p:sp>
        <p:nvSpPr>
          <p:cNvPr id="2595" name="Google Shape;2595;p122"/>
          <p:cNvSpPr/>
          <p:nvPr/>
        </p:nvSpPr>
        <p:spPr>
          <a:xfrm>
            <a:off x="10304441" y="4737652"/>
            <a:ext cx="988200" cy="262200"/>
          </a:xfrm>
          <a:prstGeom prst="rect">
            <a:avLst/>
          </a:prstGeom>
          <a:solidFill>
            <a:srgbClr val="B1CDF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Roboto Condensed"/>
                <a:ea typeface="Roboto Condensed"/>
                <a:cs typeface="Roboto Condensed"/>
                <a:sym typeface="Roboto Condensed"/>
              </a:rPr>
              <a:t>Tool 1</a:t>
            </a:r>
            <a:endParaRPr sz="1400" b="0" i="0" u="none" strike="noStrike" cap="none">
              <a:solidFill>
                <a:schemeClr val="dk1"/>
              </a:solidFill>
              <a:latin typeface="Arial"/>
              <a:ea typeface="Arial"/>
              <a:cs typeface="Arial"/>
              <a:sym typeface="Arial"/>
            </a:endParaRPr>
          </a:p>
        </p:txBody>
      </p:sp>
      <p:sp>
        <p:nvSpPr>
          <p:cNvPr id="2596" name="Google Shape;2596;p122"/>
          <p:cNvSpPr/>
          <p:nvPr/>
        </p:nvSpPr>
        <p:spPr>
          <a:xfrm>
            <a:off x="10304441" y="5155973"/>
            <a:ext cx="988200" cy="262200"/>
          </a:xfrm>
          <a:prstGeom prst="rect">
            <a:avLst/>
          </a:prstGeom>
          <a:solidFill>
            <a:srgbClr val="B1CDF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Roboto Condensed"/>
                <a:ea typeface="Roboto Condensed"/>
                <a:cs typeface="Roboto Condensed"/>
                <a:sym typeface="Roboto Condensed"/>
              </a:rPr>
              <a:t>Tool 2</a:t>
            </a:r>
            <a:endParaRPr sz="1400" b="0" i="0" u="none" strike="noStrike" cap="none">
              <a:solidFill>
                <a:schemeClr val="dk1"/>
              </a:solidFill>
              <a:latin typeface="Arial"/>
              <a:ea typeface="Arial"/>
              <a:cs typeface="Arial"/>
              <a:sym typeface="Arial"/>
            </a:endParaRPr>
          </a:p>
        </p:txBody>
      </p:sp>
      <p:sp>
        <p:nvSpPr>
          <p:cNvPr id="2597" name="Google Shape;2597;p122"/>
          <p:cNvSpPr/>
          <p:nvPr/>
        </p:nvSpPr>
        <p:spPr>
          <a:xfrm>
            <a:off x="10304441" y="5574294"/>
            <a:ext cx="988200" cy="262200"/>
          </a:xfrm>
          <a:prstGeom prst="rect">
            <a:avLst/>
          </a:prstGeom>
          <a:solidFill>
            <a:srgbClr val="B1CDF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Roboto Condensed"/>
                <a:ea typeface="Roboto Condensed"/>
                <a:cs typeface="Roboto Condensed"/>
                <a:sym typeface="Roboto Condensed"/>
              </a:rPr>
              <a:t>…</a:t>
            </a:r>
            <a:endParaRPr sz="1400" b="0" i="0" u="none" strike="noStrike" cap="none">
              <a:solidFill>
                <a:schemeClr val="dk1"/>
              </a:solidFill>
              <a:latin typeface="Arial"/>
              <a:ea typeface="Arial"/>
              <a:cs typeface="Arial"/>
              <a:sym typeface="Arial"/>
            </a:endParaRPr>
          </a:p>
        </p:txBody>
      </p:sp>
      <p:sp>
        <p:nvSpPr>
          <p:cNvPr id="2598" name="Google Shape;2598;p122"/>
          <p:cNvSpPr/>
          <p:nvPr/>
        </p:nvSpPr>
        <p:spPr>
          <a:xfrm>
            <a:off x="499983" y="998607"/>
            <a:ext cx="11368800" cy="7581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0033A0"/>
                </a:solidFill>
                <a:latin typeface="Roboto Condensed"/>
                <a:ea typeface="Roboto Condensed"/>
                <a:cs typeface="Roboto Condensed"/>
                <a:sym typeface="Roboto Condensed"/>
              </a:rPr>
              <a:t>Channels</a:t>
            </a:r>
            <a:endParaRPr sz="1200" b="0" i="0" u="none" strike="noStrike" cap="none">
              <a:solidFill>
                <a:srgbClr val="0033A0"/>
              </a:solidFill>
              <a:latin typeface="Arial"/>
              <a:ea typeface="Arial"/>
              <a:cs typeface="Arial"/>
              <a:sym typeface="Arial"/>
            </a:endParaRPr>
          </a:p>
        </p:txBody>
      </p:sp>
      <p:sp>
        <p:nvSpPr>
          <p:cNvPr id="2599" name="Google Shape;2599;p122"/>
          <p:cNvSpPr/>
          <p:nvPr/>
        </p:nvSpPr>
        <p:spPr>
          <a:xfrm>
            <a:off x="3657618" y="1325516"/>
            <a:ext cx="1075500" cy="349500"/>
          </a:xfrm>
          <a:prstGeom prst="rect">
            <a:avLst/>
          </a:prstGeom>
          <a:solidFill>
            <a:srgbClr val="0033A0"/>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Web</a:t>
            </a:r>
            <a:endParaRPr sz="1400" b="0" i="0" u="none" strike="noStrike" cap="none">
              <a:solidFill>
                <a:schemeClr val="lt1"/>
              </a:solidFill>
              <a:latin typeface="Arial"/>
              <a:ea typeface="Arial"/>
              <a:cs typeface="Arial"/>
              <a:sym typeface="Arial"/>
            </a:endParaRPr>
          </a:p>
        </p:txBody>
      </p:sp>
      <p:sp>
        <p:nvSpPr>
          <p:cNvPr id="2600" name="Google Shape;2600;p122"/>
          <p:cNvSpPr/>
          <p:nvPr/>
        </p:nvSpPr>
        <p:spPr>
          <a:xfrm>
            <a:off x="5654856" y="1325516"/>
            <a:ext cx="1075500" cy="349500"/>
          </a:xfrm>
          <a:prstGeom prst="rect">
            <a:avLst/>
          </a:prstGeom>
          <a:solidFill>
            <a:srgbClr val="0033A0"/>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Mobile</a:t>
            </a:r>
            <a:endParaRPr sz="1400" b="0" i="0" u="none" strike="noStrike" cap="none">
              <a:solidFill>
                <a:schemeClr val="lt1"/>
              </a:solidFill>
              <a:latin typeface="Arial"/>
              <a:ea typeface="Arial"/>
              <a:cs typeface="Arial"/>
              <a:sym typeface="Arial"/>
            </a:endParaRPr>
          </a:p>
        </p:txBody>
      </p:sp>
      <p:sp>
        <p:nvSpPr>
          <p:cNvPr id="2601" name="Google Shape;2601;p122"/>
          <p:cNvSpPr/>
          <p:nvPr/>
        </p:nvSpPr>
        <p:spPr>
          <a:xfrm>
            <a:off x="7652093" y="1325516"/>
            <a:ext cx="1373100" cy="349500"/>
          </a:xfrm>
          <a:prstGeom prst="rect">
            <a:avLst/>
          </a:prstGeom>
          <a:solidFill>
            <a:srgbClr val="0033A0"/>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Condensed"/>
                <a:ea typeface="Roboto Condensed"/>
                <a:cs typeface="Roboto Condensed"/>
                <a:sym typeface="Roboto Condensed"/>
              </a:rPr>
              <a:t>Contact Center</a:t>
            </a:r>
            <a:endParaRPr sz="1400" b="0" i="0" u="none" strike="noStrike" cap="none">
              <a:solidFill>
                <a:schemeClr val="lt1"/>
              </a:solidFill>
              <a:latin typeface="Arial"/>
              <a:ea typeface="Arial"/>
              <a:cs typeface="Arial"/>
              <a:sym typeface="Arial"/>
            </a:endParaRPr>
          </a:p>
        </p:txBody>
      </p:sp>
      <p:cxnSp>
        <p:nvCxnSpPr>
          <p:cNvPr id="2602" name="Google Shape;2602;p122"/>
          <p:cNvCxnSpPr>
            <a:stCxn id="2598" idx="2"/>
            <a:endCxn id="2577" idx="0"/>
          </p:cNvCxnSpPr>
          <p:nvPr/>
        </p:nvCxnSpPr>
        <p:spPr>
          <a:xfrm>
            <a:off x="6184383" y="1756707"/>
            <a:ext cx="3900" cy="206100"/>
          </a:xfrm>
          <a:prstGeom prst="straightConnector1">
            <a:avLst/>
          </a:prstGeom>
          <a:noFill/>
          <a:ln w="9525" cap="flat" cmpd="sng">
            <a:solidFill>
              <a:srgbClr val="323F4F"/>
            </a:solidFill>
            <a:prstDash val="solid"/>
            <a:round/>
            <a:headEnd type="none" w="sm" len="sm"/>
            <a:tailEnd type="triangle" w="med" len="med"/>
          </a:ln>
        </p:spPr>
      </p:cxnSp>
      <p:cxnSp>
        <p:nvCxnSpPr>
          <p:cNvPr id="2603" name="Google Shape;2603;p122"/>
          <p:cNvCxnSpPr>
            <a:stCxn id="2577" idx="2"/>
            <a:endCxn id="2578" idx="0"/>
          </p:cNvCxnSpPr>
          <p:nvPr/>
        </p:nvCxnSpPr>
        <p:spPr>
          <a:xfrm>
            <a:off x="6188192" y="2451823"/>
            <a:ext cx="0" cy="234300"/>
          </a:xfrm>
          <a:prstGeom prst="straightConnector1">
            <a:avLst/>
          </a:prstGeom>
          <a:noFill/>
          <a:ln w="9525" cap="flat" cmpd="sng">
            <a:solidFill>
              <a:srgbClr val="323F4F"/>
            </a:solidFill>
            <a:prstDash val="solid"/>
            <a:round/>
            <a:headEnd type="none" w="sm" len="sm"/>
            <a:tailEnd type="triangle" w="med" len="med"/>
          </a:ln>
        </p:spPr>
      </p:cxnSp>
      <p:sp>
        <p:nvSpPr>
          <p:cNvPr id="2604" name="Google Shape;2604;p122"/>
          <p:cNvSpPr/>
          <p:nvPr/>
        </p:nvSpPr>
        <p:spPr>
          <a:xfrm>
            <a:off x="4307250" y="3620240"/>
            <a:ext cx="1839900" cy="2389500"/>
          </a:xfrm>
          <a:prstGeom prst="rect">
            <a:avLst/>
          </a:prstGeom>
          <a:solidFill>
            <a:schemeClr val="lt1"/>
          </a:solid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a:solidFill>
                  <a:srgbClr val="0033A0"/>
                </a:solidFill>
                <a:latin typeface="Roboto Condensed"/>
                <a:ea typeface="Roboto Condensed"/>
                <a:cs typeface="Roboto Condensed"/>
                <a:sym typeface="Roboto Condensed"/>
              </a:rPr>
              <a:t>INTERNAL/MERCH/INT</a:t>
            </a:r>
            <a:endParaRPr sz="1000">
              <a:solidFill>
                <a:srgbClr val="0033A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300"/>
              <a:buFont typeface="Arial"/>
              <a:buNone/>
            </a:pPr>
            <a:r>
              <a:rPr lang="en-US" sz="1000">
                <a:solidFill>
                  <a:srgbClr val="0033A0"/>
                </a:solidFill>
                <a:latin typeface="Roboto Condensed"/>
                <a:ea typeface="Roboto Condensed"/>
                <a:cs typeface="Roboto Condensed"/>
                <a:sym typeface="Roboto Condensed"/>
              </a:rPr>
              <a:t>(MCP Server)</a:t>
            </a:r>
            <a:endParaRPr sz="1000">
              <a:solidFill>
                <a:srgbClr val="0033A0"/>
              </a:solidFill>
              <a:latin typeface="Roboto Condensed"/>
              <a:ea typeface="Roboto Condensed"/>
              <a:cs typeface="Roboto Condensed"/>
              <a:sym typeface="Roboto Condensed"/>
            </a:endParaRPr>
          </a:p>
        </p:txBody>
      </p:sp>
      <p:cxnSp>
        <p:nvCxnSpPr>
          <p:cNvPr id="2605" name="Google Shape;2605;p122"/>
          <p:cNvCxnSpPr>
            <a:stCxn id="2578" idx="2"/>
            <a:endCxn id="2576" idx="0"/>
          </p:cNvCxnSpPr>
          <p:nvPr/>
        </p:nvCxnSpPr>
        <p:spPr>
          <a:xfrm rot="5400000">
            <a:off x="3585692" y="1009316"/>
            <a:ext cx="436800" cy="4768200"/>
          </a:xfrm>
          <a:prstGeom prst="bentConnector3">
            <a:avLst>
              <a:gd name="adj1" fmla="val 49993"/>
            </a:avLst>
          </a:prstGeom>
          <a:noFill/>
          <a:ln w="9525" cap="flat" cmpd="sng">
            <a:solidFill>
              <a:srgbClr val="323F4F"/>
            </a:solidFill>
            <a:prstDash val="solid"/>
            <a:round/>
            <a:headEnd type="none" w="sm" len="sm"/>
            <a:tailEnd type="stealth" w="med" len="med"/>
          </a:ln>
        </p:spPr>
      </p:cxnSp>
      <p:cxnSp>
        <p:nvCxnSpPr>
          <p:cNvPr id="2606" name="Google Shape;2606;p122"/>
          <p:cNvCxnSpPr>
            <a:stCxn id="2578" idx="2"/>
            <a:endCxn id="2575" idx="0"/>
          </p:cNvCxnSpPr>
          <p:nvPr/>
        </p:nvCxnSpPr>
        <p:spPr>
          <a:xfrm rot="-5400000" flipH="1">
            <a:off x="8277542" y="1085666"/>
            <a:ext cx="436800" cy="4615500"/>
          </a:xfrm>
          <a:prstGeom prst="bentConnector3">
            <a:avLst>
              <a:gd name="adj1" fmla="val 49993"/>
            </a:avLst>
          </a:prstGeom>
          <a:noFill/>
          <a:ln w="9525" cap="flat" cmpd="sng">
            <a:solidFill>
              <a:srgbClr val="323F4F"/>
            </a:solidFill>
            <a:prstDash val="solid"/>
            <a:round/>
            <a:headEnd type="none" w="sm" len="sm"/>
            <a:tailEnd type="stealth" w="med" len="med"/>
          </a:ln>
        </p:spPr>
      </p:cxnSp>
      <p:cxnSp>
        <p:nvCxnSpPr>
          <p:cNvPr id="2607" name="Google Shape;2607;p122"/>
          <p:cNvCxnSpPr>
            <a:stCxn id="2578" idx="2"/>
            <a:endCxn id="2573" idx="0"/>
          </p:cNvCxnSpPr>
          <p:nvPr/>
        </p:nvCxnSpPr>
        <p:spPr>
          <a:xfrm rot="5400000">
            <a:off x="4538642" y="1962266"/>
            <a:ext cx="436800" cy="2862300"/>
          </a:xfrm>
          <a:prstGeom prst="bentConnector3">
            <a:avLst>
              <a:gd name="adj1" fmla="val 49990"/>
            </a:avLst>
          </a:prstGeom>
          <a:noFill/>
          <a:ln w="9525" cap="flat" cmpd="sng">
            <a:solidFill>
              <a:srgbClr val="323F4F"/>
            </a:solidFill>
            <a:prstDash val="solid"/>
            <a:round/>
            <a:headEnd type="none" w="sm" len="sm"/>
            <a:tailEnd type="stealth" w="med" len="med"/>
          </a:ln>
        </p:spPr>
      </p:cxnSp>
      <p:cxnSp>
        <p:nvCxnSpPr>
          <p:cNvPr id="2608" name="Google Shape;2608;p122"/>
          <p:cNvCxnSpPr>
            <a:stCxn id="2578" idx="2"/>
            <a:endCxn id="2574" idx="0"/>
          </p:cNvCxnSpPr>
          <p:nvPr/>
        </p:nvCxnSpPr>
        <p:spPr>
          <a:xfrm rot="-5400000" flipH="1">
            <a:off x="6816992" y="2546216"/>
            <a:ext cx="436800" cy="1694400"/>
          </a:xfrm>
          <a:prstGeom prst="bentConnector3">
            <a:avLst>
              <a:gd name="adj1" fmla="val 49993"/>
            </a:avLst>
          </a:prstGeom>
          <a:noFill/>
          <a:ln w="9525" cap="flat" cmpd="sng">
            <a:solidFill>
              <a:srgbClr val="323F4F"/>
            </a:solidFill>
            <a:prstDash val="solid"/>
            <a:round/>
            <a:headEnd type="none" w="sm" len="sm"/>
            <a:tailEnd type="stealth" w="med" len="med"/>
          </a:ln>
        </p:spPr>
      </p:cxnSp>
      <p:sp>
        <p:nvSpPr>
          <p:cNvPr id="2609" name="Google Shape;2609;p122"/>
          <p:cNvSpPr/>
          <p:nvPr/>
        </p:nvSpPr>
        <p:spPr>
          <a:xfrm>
            <a:off x="4439790" y="4118010"/>
            <a:ext cx="1583100" cy="1821600"/>
          </a:xfrm>
          <a:prstGeom prst="rect">
            <a:avLst/>
          </a:prstGeom>
          <a:solidFill>
            <a:srgbClr val="EBF1F7"/>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33A0"/>
                </a:solidFill>
                <a:latin typeface="Roboto Condensed"/>
                <a:ea typeface="Roboto Condensed"/>
                <a:cs typeface="Roboto Condensed"/>
                <a:sym typeface="Roboto Condensed"/>
              </a:rPr>
              <a:t>Pricing Ops</a:t>
            </a:r>
            <a:endParaRPr sz="1050" b="0" i="0" u="none" strike="noStrike" cap="none">
              <a:solidFill>
                <a:srgbClr val="0033A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1" u="none" strike="noStrike" cap="none">
                <a:solidFill>
                  <a:srgbClr val="0033A0"/>
                </a:solidFill>
                <a:latin typeface="Roboto Condensed"/>
                <a:ea typeface="Roboto Condensed"/>
                <a:cs typeface="Roboto Condensed"/>
                <a:sym typeface="Roboto Condensed"/>
              </a:rPr>
              <a:t>(tools)</a:t>
            </a:r>
            <a:endParaRPr sz="1050" b="0" i="0" u="none" strike="noStrike" cap="none">
              <a:solidFill>
                <a:srgbClr val="0033A0"/>
              </a:solidFill>
              <a:latin typeface="Arial"/>
              <a:ea typeface="Arial"/>
              <a:cs typeface="Arial"/>
              <a:sym typeface="Arial"/>
            </a:endParaRPr>
          </a:p>
        </p:txBody>
      </p:sp>
      <p:sp>
        <p:nvSpPr>
          <p:cNvPr id="2610" name="Google Shape;2610;p122"/>
          <p:cNvSpPr/>
          <p:nvPr/>
        </p:nvSpPr>
        <p:spPr>
          <a:xfrm>
            <a:off x="4737213" y="4737652"/>
            <a:ext cx="988200" cy="262200"/>
          </a:xfrm>
          <a:prstGeom prst="rect">
            <a:avLst/>
          </a:prstGeom>
          <a:solidFill>
            <a:srgbClr val="B1CDF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Roboto Condensed"/>
                <a:ea typeface="Roboto Condensed"/>
                <a:cs typeface="Roboto Condensed"/>
                <a:sym typeface="Roboto Condensed"/>
              </a:rPr>
              <a:t>Tool 5</a:t>
            </a:r>
            <a:endParaRPr sz="1400" b="0" i="0" u="none" strike="noStrike" cap="none">
              <a:solidFill>
                <a:schemeClr val="dk1"/>
              </a:solidFill>
              <a:latin typeface="Arial"/>
              <a:ea typeface="Arial"/>
              <a:cs typeface="Arial"/>
              <a:sym typeface="Arial"/>
            </a:endParaRPr>
          </a:p>
        </p:txBody>
      </p:sp>
      <p:sp>
        <p:nvSpPr>
          <p:cNvPr id="2611" name="Google Shape;2611;p122"/>
          <p:cNvSpPr/>
          <p:nvPr/>
        </p:nvSpPr>
        <p:spPr>
          <a:xfrm>
            <a:off x="4737213" y="5155973"/>
            <a:ext cx="988200" cy="262200"/>
          </a:xfrm>
          <a:prstGeom prst="rect">
            <a:avLst/>
          </a:prstGeom>
          <a:solidFill>
            <a:srgbClr val="B1CDF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Roboto Condensed"/>
                <a:ea typeface="Roboto Condensed"/>
                <a:cs typeface="Roboto Condensed"/>
                <a:sym typeface="Roboto Condensed"/>
              </a:rPr>
              <a:t>Tool 6</a:t>
            </a:r>
            <a:endParaRPr sz="1400" b="0" i="0" u="none" strike="noStrike" cap="none">
              <a:solidFill>
                <a:schemeClr val="dk1"/>
              </a:solidFill>
              <a:latin typeface="Arial"/>
              <a:ea typeface="Arial"/>
              <a:cs typeface="Arial"/>
              <a:sym typeface="Arial"/>
            </a:endParaRPr>
          </a:p>
        </p:txBody>
      </p:sp>
      <p:sp>
        <p:nvSpPr>
          <p:cNvPr id="2612" name="Google Shape;2612;p122"/>
          <p:cNvSpPr/>
          <p:nvPr/>
        </p:nvSpPr>
        <p:spPr>
          <a:xfrm>
            <a:off x="4737213" y="5574294"/>
            <a:ext cx="988200" cy="262200"/>
          </a:xfrm>
          <a:prstGeom prst="rect">
            <a:avLst/>
          </a:prstGeom>
          <a:solidFill>
            <a:srgbClr val="B1CDF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Roboto Condensed"/>
                <a:ea typeface="Roboto Condensed"/>
                <a:cs typeface="Roboto Condensed"/>
                <a:sym typeface="Roboto Condensed"/>
              </a:rPr>
              <a:t>…</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616"/>
        <p:cNvGrpSpPr/>
        <p:nvPr/>
      </p:nvGrpSpPr>
      <p:grpSpPr>
        <a:xfrm>
          <a:off x="0" y="0"/>
          <a:ext cx="0" cy="0"/>
          <a:chOff x="0" y="0"/>
          <a:chExt cx="0" cy="0"/>
        </a:xfrm>
      </p:grpSpPr>
      <p:sp>
        <p:nvSpPr>
          <p:cNvPr id="2617" name="Google Shape;2617;p123"/>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Gateway Pattern | MCP Transports</a:t>
            </a:r>
            <a:endParaRPr/>
          </a:p>
        </p:txBody>
      </p:sp>
      <p:sp>
        <p:nvSpPr>
          <p:cNvPr id="2618" name="Google Shape;2618;p123"/>
          <p:cNvSpPr/>
          <p:nvPr/>
        </p:nvSpPr>
        <p:spPr>
          <a:xfrm>
            <a:off x="257066" y="1101171"/>
            <a:ext cx="5723400" cy="39456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900" b="1">
                <a:solidFill>
                  <a:srgbClr val="0C5ADB"/>
                </a:solidFill>
                <a:latin typeface="Roboto Condensed"/>
                <a:ea typeface="Roboto Condensed"/>
                <a:cs typeface="Roboto Condensed"/>
                <a:sym typeface="Roboto Condensed"/>
              </a:rPr>
              <a:t>STDIO</a:t>
            </a:r>
            <a:endParaRPr sz="1900"/>
          </a:p>
          <a:p>
            <a:pPr marL="0" marR="0" lvl="0" indent="0" algn="l" rtl="0">
              <a:lnSpc>
                <a:spcPct val="115000"/>
              </a:lnSpc>
              <a:spcBef>
                <a:spcPts val="0"/>
              </a:spcBef>
              <a:spcAft>
                <a:spcPts val="0"/>
              </a:spcAft>
              <a:buNone/>
            </a:pPr>
            <a:r>
              <a:rPr lang="en-US" sz="1600"/>
              <a:t>The stdio transport is the most straightforward way to connect MCP hosts and servers locally. It relies on the standard system streams - stdin for sending messages and stdout for receiving them- to facilitate full-duplex communication. Because it operates via command line execution, it is ideal for local integrations where the server runs as a child process of the host. It is highly efficient for development because it requires no network configuration or port management; however, it is strictly limited to local environments where the host has direct execution access to the servers binary or script</a:t>
            </a:r>
            <a:endParaRPr sz="1600"/>
          </a:p>
          <a:p>
            <a:pPr marL="0" marR="0" lvl="0" indent="0" algn="l" rtl="0">
              <a:lnSpc>
                <a:spcPct val="115000"/>
              </a:lnSpc>
              <a:spcBef>
                <a:spcPts val="0"/>
              </a:spcBef>
              <a:spcAft>
                <a:spcPts val="0"/>
              </a:spcAft>
              <a:buNone/>
            </a:pP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None/>
            </a:pP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2619" name="Google Shape;2619;p123"/>
          <p:cNvSpPr/>
          <p:nvPr/>
        </p:nvSpPr>
        <p:spPr>
          <a:xfrm>
            <a:off x="6234567" y="1101171"/>
            <a:ext cx="5723400" cy="39456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900" b="1">
                <a:solidFill>
                  <a:srgbClr val="0C5ADB"/>
                </a:solidFill>
                <a:latin typeface="Roboto Condensed"/>
                <a:ea typeface="Roboto Condensed"/>
                <a:cs typeface="Roboto Condensed"/>
                <a:sym typeface="Roboto Condensed"/>
              </a:rPr>
              <a:t>Streamable HTTP</a:t>
            </a:r>
            <a:endParaRPr sz="1900"/>
          </a:p>
          <a:p>
            <a:pPr marL="0" marR="0" lvl="0" indent="0" algn="l" rtl="0">
              <a:lnSpc>
                <a:spcPct val="115000"/>
              </a:lnSpc>
              <a:spcBef>
                <a:spcPts val="0"/>
              </a:spcBef>
              <a:spcAft>
                <a:spcPts val="0"/>
              </a:spcAft>
              <a:buNone/>
            </a:pPr>
            <a:r>
              <a:rPr lang="en-US" sz="1600"/>
              <a:t>In streamable http transport, the server runs as an independent process that can handle multiple client connections via a single HTTP endpoint path that supports both POST and GET. Clients send each JSON-RPC message as a new HTTP POST to the MCP endpoint, and the server can reply either with a single JSON response or by opening an optional Server Sent Events(SSE) stream to deliver multiple server to client messages </a:t>
            </a:r>
            <a:endParaRPr sz="1000" b="0" i="0"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0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000" b="0" i="0" u="none" strike="noStrike" cap="none">
                <a:solidFill>
                  <a:srgbClr val="000000"/>
                </a:solidFill>
                <a:latin typeface="Roboto Condensed"/>
                <a:ea typeface="Roboto Condensed"/>
                <a:cs typeface="Roboto Condensed"/>
                <a:sym typeface="Roboto Condensed"/>
              </a:rPr>
            </a:br>
            <a:br>
              <a:rPr lang="en-US" sz="1000" b="0" i="0" u="none" strike="noStrike" cap="none">
                <a:solidFill>
                  <a:srgbClr val="000000"/>
                </a:solidFill>
                <a:latin typeface="Roboto Condensed"/>
                <a:ea typeface="Roboto Condensed"/>
                <a:cs typeface="Roboto Condensed"/>
                <a:sym typeface="Roboto Condensed"/>
              </a:rPr>
            </a:br>
            <a:endParaRPr sz="1000" b="0" i="0" u="none" strike="noStrike" cap="none">
              <a:solidFill>
                <a:srgbClr val="000000"/>
              </a:solidFill>
              <a:latin typeface="Roboto Condensed"/>
              <a:ea typeface="Roboto Condensed"/>
              <a:cs typeface="Roboto Condensed"/>
              <a:sym typeface="Roboto Condensed"/>
            </a:endParaRPr>
          </a:p>
        </p:txBody>
      </p:sp>
      <p:sp>
        <p:nvSpPr>
          <p:cNvPr id="2620" name="Google Shape;2620;p123"/>
          <p:cNvSpPr/>
          <p:nvPr/>
        </p:nvSpPr>
        <p:spPr>
          <a:xfrm>
            <a:off x="287950" y="5236325"/>
            <a:ext cx="11670000" cy="60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Roboto"/>
                <a:ea typeface="Roboto"/>
                <a:cs typeface="Roboto"/>
                <a:sym typeface="Roboto"/>
              </a:rPr>
              <a:t>While using streamable HTTP, it is recommended to use stateless streamable http approach. If we keep the server stateless, we get much easier horizontal scaling(no sticky session) , simpler load balancing, better resilience </a:t>
            </a:r>
            <a:endParaRPr>
              <a:latin typeface="Roboto"/>
              <a:ea typeface="Roboto"/>
              <a:cs typeface="Roboto"/>
              <a:sym typeface="Roboto"/>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624"/>
        <p:cNvGrpSpPr/>
        <p:nvPr/>
      </p:nvGrpSpPr>
      <p:grpSpPr>
        <a:xfrm>
          <a:off x="0" y="0"/>
          <a:ext cx="0" cy="0"/>
          <a:chOff x="0" y="0"/>
          <a:chExt cx="0" cy="0"/>
        </a:xfrm>
      </p:grpSpPr>
      <p:sp>
        <p:nvSpPr>
          <p:cNvPr id="2625" name="Google Shape;2625;p124"/>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Arial"/>
              <a:buNone/>
            </a:pPr>
            <a:r>
              <a:rPr lang="en-US" sz="4000">
                <a:solidFill>
                  <a:srgbClr val="000000"/>
                </a:solidFill>
              </a:rPr>
              <a:t>Agent Registry</a:t>
            </a:r>
            <a:endParaRPr/>
          </a:p>
          <a:p>
            <a:pPr marL="457200" marR="0" lvl="0" indent="-228600" algn="l" rtl="0">
              <a:lnSpc>
                <a:spcPct val="90000"/>
              </a:lnSpc>
              <a:spcBef>
                <a:spcPts val="1000"/>
              </a:spcBef>
              <a:spcAft>
                <a:spcPts val="0"/>
              </a:spcAft>
              <a:buClr>
                <a:schemeClr val="dk1"/>
              </a:buClr>
              <a:buSzPts val="4800"/>
              <a:buFont typeface="Arial"/>
              <a:buNone/>
            </a:pPr>
            <a:endParaRPr sz="4000"/>
          </a:p>
        </p:txBody>
      </p:sp>
      <p:pic>
        <p:nvPicPr>
          <p:cNvPr id="2626" name="Google Shape;2626;p124"/>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2627" name="Google Shape;2627;p124"/>
          <p:cNvSpPr txBox="1"/>
          <p:nvPr/>
        </p:nvSpPr>
        <p:spPr>
          <a:xfrm>
            <a:off x="7243265" y="5432000"/>
            <a:ext cx="1839000" cy="4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4" action="ppaction://hlinksldjump"/>
              </a:rPr>
              <a:t>&gt; Return To Catalog</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631"/>
        <p:cNvGrpSpPr/>
        <p:nvPr/>
      </p:nvGrpSpPr>
      <p:grpSpPr>
        <a:xfrm>
          <a:off x="0" y="0"/>
          <a:ext cx="0" cy="0"/>
          <a:chOff x="0" y="0"/>
          <a:chExt cx="0" cy="0"/>
        </a:xfrm>
      </p:grpSpPr>
      <p:sp>
        <p:nvSpPr>
          <p:cNvPr id="2632" name="Google Shape;2632;p125"/>
          <p:cNvSpPr/>
          <p:nvPr/>
        </p:nvSpPr>
        <p:spPr>
          <a:xfrm>
            <a:off x="10274157" y="5794012"/>
            <a:ext cx="1746600" cy="106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33" name="Google Shape;2633;p125"/>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20"/>
              <a:buNone/>
            </a:pPr>
            <a:r>
              <a:rPr lang="en-US" sz="2800" b="1">
                <a:latin typeface="Raleway"/>
                <a:ea typeface="Raleway"/>
                <a:cs typeface="Raleway"/>
                <a:sym typeface="Raleway"/>
              </a:rPr>
              <a:t>Agent Registry | Need for a registry</a:t>
            </a:r>
            <a:endParaRPr sz="2800" b="1">
              <a:latin typeface="Raleway"/>
              <a:ea typeface="Raleway"/>
              <a:cs typeface="Raleway"/>
              <a:sym typeface="Raleway"/>
            </a:endParaRPr>
          </a:p>
        </p:txBody>
      </p:sp>
      <p:sp>
        <p:nvSpPr>
          <p:cNvPr id="2634" name="Google Shape;2634;p125"/>
          <p:cNvSpPr/>
          <p:nvPr/>
        </p:nvSpPr>
        <p:spPr>
          <a:xfrm>
            <a:off x="516395" y="1020112"/>
            <a:ext cx="4439100" cy="4773900"/>
          </a:xfrm>
          <a:prstGeom prst="rect">
            <a:avLst/>
          </a:prstGeom>
          <a:solidFill>
            <a:srgbClr val="FFFFFF"/>
          </a:solidFill>
          <a:ln w="9525" cap="flat" cmpd="sng">
            <a:solidFill>
              <a:srgbClr val="F2F2F2"/>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33A0"/>
                </a:solidFill>
                <a:latin typeface="Roboto Condensed"/>
                <a:ea typeface="Roboto Condensed"/>
                <a:cs typeface="Roboto Condensed"/>
                <a:sym typeface="Roboto Condensed"/>
              </a:rPr>
              <a:t>Organization</a:t>
            </a:r>
            <a:endParaRPr sz="1300" b="0" i="0" u="none" strike="noStrike" cap="none">
              <a:solidFill>
                <a:srgbClr val="0033A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33A0"/>
                </a:solidFill>
                <a:latin typeface="Roboto Condensed"/>
                <a:ea typeface="Roboto Condensed"/>
                <a:cs typeface="Roboto Condensed"/>
                <a:sym typeface="Roboto Condensed"/>
              </a:rPr>
              <a:t>Siloed Agentic Capabilities</a:t>
            </a:r>
            <a:endParaRPr sz="1300" b="0" i="0" u="none" strike="noStrike" cap="none">
              <a:solidFill>
                <a:srgbClr val="0033A0"/>
              </a:solidFill>
              <a:latin typeface="Roboto Condensed"/>
              <a:ea typeface="Roboto Condensed"/>
              <a:cs typeface="Roboto Condensed"/>
              <a:sym typeface="Roboto Condensed"/>
            </a:endParaRPr>
          </a:p>
        </p:txBody>
      </p:sp>
      <p:sp>
        <p:nvSpPr>
          <p:cNvPr id="2635" name="Google Shape;2635;p125"/>
          <p:cNvSpPr/>
          <p:nvPr/>
        </p:nvSpPr>
        <p:spPr>
          <a:xfrm>
            <a:off x="723728" y="1721861"/>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BU#1</a:t>
            </a:r>
            <a:endParaRPr sz="1200" b="0" i="0" u="none" strike="noStrike" cap="none">
              <a:solidFill>
                <a:srgbClr val="000000"/>
              </a:solidFill>
              <a:latin typeface="Roboto Condensed"/>
              <a:ea typeface="Roboto Condensed"/>
              <a:cs typeface="Roboto Condensed"/>
              <a:sym typeface="Roboto Condensed"/>
            </a:endParaRPr>
          </a:p>
        </p:txBody>
      </p:sp>
      <p:grpSp>
        <p:nvGrpSpPr>
          <p:cNvPr id="2636" name="Google Shape;2636;p125"/>
          <p:cNvGrpSpPr/>
          <p:nvPr/>
        </p:nvGrpSpPr>
        <p:grpSpPr>
          <a:xfrm>
            <a:off x="985030" y="2032501"/>
            <a:ext cx="583008" cy="299487"/>
            <a:chOff x="5512980" y="3563682"/>
            <a:chExt cx="834657" cy="405809"/>
          </a:xfrm>
        </p:grpSpPr>
        <p:pic>
          <p:nvPicPr>
            <p:cNvPr id="2637" name="Google Shape;2637;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638" name="Google Shape;2638;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639" name="Google Shape;2639;p125"/>
          <p:cNvSpPr/>
          <p:nvPr/>
        </p:nvSpPr>
        <p:spPr>
          <a:xfrm>
            <a:off x="2156867" y="1721861"/>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BU#2</a:t>
            </a:r>
            <a:endParaRPr sz="1200" b="0" i="0" u="none" strike="noStrike" cap="none">
              <a:solidFill>
                <a:srgbClr val="000000"/>
              </a:solidFill>
              <a:latin typeface="Roboto Condensed"/>
              <a:ea typeface="Roboto Condensed"/>
              <a:cs typeface="Roboto Condensed"/>
              <a:sym typeface="Roboto Condensed"/>
            </a:endParaRPr>
          </a:p>
        </p:txBody>
      </p:sp>
      <p:grpSp>
        <p:nvGrpSpPr>
          <p:cNvPr id="2640" name="Google Shape;2640;p125"/>
          <p:cNvGrpSpPr/>
          <p:nvPr/>
        </p:nvGrpSpPr>
        <p:grpSpPr>
          <a:xfrm>
            <a:off x="2418169" y="2032501"/>
            <a:ext cx="583008" cy="299487"/>
            <a:chOff x="5512980" y="3563682"/>
            <a:chExt cx="834657" cy="405809"/>
          </a:xfrm>
        </p:grpSpPr>
        <p:pic>
          <p:nvPicPr>
            <p:cNvPr id="2641" name="Google Shape;2641;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642" name="Google Shape;2642;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643" name="Google Shape;2643;p125"/>
          <p:cNvSpPr/>
          <p:nvPr/>
        </p:nvSpPr>
        <p:spPr>
          <a:xfrm>
            <a:off x="3562210" y="1717114"/>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BU#3</a:t>
            </a:r>
            <a:endParaRPr sz="1200" b="0" i="0" u="none" strike="noStrike" cap="none">
              <a:solidFill>
                <a:srgbClr val="000000"/>
              </a:solidFill>
              <a:latin typeface="Roboto Condensed"/>
              <a:ea typeface="Roboto Condensed"/>
              <a:cs typeface="Roboto Condensed"/>
              <a:sym typeface="Roboto Condensed"/>
            </a:endParaRPr>
          </a:p>
        </p:txBody>
      </p:sp>
      <p:grpSp>
        <p:nvGrpSpPr>
          <p:cNvPr id="2644" name="Google Shape;2644;p125"/>
          <p:cNvGrpSpPr/>
          <p:nvPr/>
        </p:nvGrpSpPr>
        <p:grpSpPr>
          <a:xfrm>
            <a:off x="3823512" y="2027754"/>
            <a:ext cx="583008" cy="299487"/>
            <a:chOff x="5512980" y="3563682"/>
            <a:chExt cx="834657" cy="405809"/>
          </a:xfrm>
        </p:grpSpPr>
        <p:pic>
          <p:nvPicPr>
            <p:cNvPr id="2645" name="Google Shape;2645;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646" name="Google Shape;2646;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647" name="Google Shape;2647;p125"/>
          <p:cNvSpPr/>
          <p:nvPr/>
        </p:nvSpPr>
        <p:spPr>
          <a:xfrm>
            <a:off x="723728" y="2725119"/>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BU#4</a:t>
            </a:r>
            <a:endParaRPr sz="1200" b="0" i="0" u="none" strike="noStrike" cap="none">
              <a:solidFill>
                <a:srgbClr val="000000"/>
              </a:solidFill>
              <a:latin typeface="Roboto Condensed"/>
              <a:ea typeface="Roboto Condensed"/>
              <a:cs typeface="Roboto Condensed"/>
              <a:sym typeface="Roboto Condensed"/>
            </a:endParaRPr>
          </a:p>
        </p:txBody>
      </p:sp>
      <p:grpSp>
        <p:nvGrpSpPr>
          <p:cNvPr id="2648" name="Google Shape;2648;p125"/>
          <p:cNvGrpSpPr/>
          <p:nvPr/>
        </p:nvGrpSpPr>
        <p:grpSpPr>
          <a:xfrm>
            <a:off x="985030" y="3035759"/>
            <a:ext cx="583008" cy="299487"/>
            <a:chOff x="5512980" y="3563682"/>
            <a:chExt cx="834657" cy="405809"/>
          </a:xfrm>
        </p:grpSpPr>
        <p:pic>
          <p:nvPicPr>
            <p:cNvPr id="2649" name="Google Shape;2649;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650" name="Google Shape;2650;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651" name="Google Shape;2651;p125"/>
          <p:cNvSpPr/>
          <p:nvPr/>
        </p:nvSpPr>
        <p:spPr>
          <a:xfrm>
            <a:off x="2156867" y="2725119"/>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BU#5</a:t>
            </a:r>
            <a:endParaRPr sz="1200" b="0" i="0" u="none" strike="noStrike" cap="none">
              <a:solidFill>
                <a:srgbClr val="000000"/>
              </a:solidFill>
              <a:latin typeface="Roboto Condensed"/>
              <a:ea typeface="Roboto Condensed"/>
              <a:cs typeface="Roboto Condensed"/>
              <a:sym typeface="Roboto Condensed"/>
            </a:endParaRPr>
          </a:p>
        </p:txBody>
      </p:sp>
      <p:grpSp>
        <p:nvGrpSpPr>
          <p:cNvPr id="2652" name="Google Shape;2652;p125"/>
          <p:cNvGrpSpPr/>
          <p:nvPr/>
        </p:nvGrpSpPr>
        <p:grpSpPr>
          <a:xfrm>
            <a:off x="2418169" y="3035759"/>
            <a:ext cx="583008" cy="299487"/>
            <a:chOff x="5512980" y="3563682"/>
            <a:chExt cx="834657" cy="405809"/>
          </a:xfrm>
        </p:grpSpPr>
        <p:pic>
          <p:nvPicPr>
            <p:cNvPr id="2653" name="Google Shape;2653;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654" name="Google Shape;2654;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655" name="Google Shape;2655;p125"/>
          <p:cNvSpPr/>
          <p:nvPr/>
        </p:nvSpPr>
        <p:spPr>
          <a:xfrm>
            <a:off x="3562210" y="2720372"/>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BU#6</a:t>
            </a:r>
            <a:endParaRPr sz="1200" b="0" i="0" u="none" strike="noStrike" cap="none">
              <a:solidFill>
                <a:srgbClr val="000000"/>
              </a:solidFill>
              <a:latin typeface="Roboto Condensed"/>
              <a:ea typeface="Roboto Condensed"/>
              <a:cs typeface="Roboto Condensed"/>
              <a:sym typeface="Roboto Condensed"/>
            </a:endParaRPr>
          </a:p>
        </p:txBody>
      </p:sp>
      <p:grpSp>
        <p:nvGrpSpPr>
          <p:cNvPr id="2656" name="Google Shape;2656;p125"/>
          <p:cNvGrpSpPr/>
          <p:nvPr/>
        </p:nvGrpSpPr>
        <p:grpSpPr>
          <a:xfrm>
            <a:off x="3823512" y="3031012"/>
            <a:ext cx="583008" cy="299487"/>
            <a:chOff x="5512980" y="3563682"/>
            <a:chExt cx="834657" cy="405809"/>
          </a:xfrm>
        </p:grpSpPr>
        <p:pic>
          <p:nvPicPr>
            <p:cNvPr id="2657" name="Google Shape;2657;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658" name="Google Shape;2658;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659" name="Google Shape;2659;p125"/>
          <p:cNvSpPr/>
          <p:nvPr/>
        </p:nvSpPr>
        <p:spPr>
          <a:xfrm>
            <a:off x="723728" y="3683109"/>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BU#7</a:t>
            </a:r>
            <a:endParaRPr sz="1200" b="0" i="0" u="none" strike="noStrike" cap="none">
              <a:solidFill>
                <a:srgbClr val="000000"/>
              </a:solidFill>
              <a:latin typeface="Roboto Condensed"/>
              <a:ea typeface="Roboto Condensed"/>
              <a:cs typeface="Roboto Condensed"/>
              <a:sym typeface="Roboto Condensed"/>
            </a:endParaRPr>
          </a:p>
        </p:txBody>
      </p:sp>
      <p:grpSp>
        <p:nvGrpSpPr>
          <p:cNvPr id="2660" name="Google Shape;2660;p125"/>
          <p:cNvGrpSpPr/>
          <p:nvPr/>
        </p:nvGrpSpPr>
        <p:grpSpPr>
          <a:xfrm>
            <a:off x="985030" y="3993749"/>
            <a:ext cx="583008" cy="299487"/>
            <a:chOff x="5512980" y="3563682"/>
            <a:chExt cx="834657" cy="405809"/>
          </a:xfrm>
        </p:grpSpPr>
        <p:pic>
          <p:nvPicPr>
            <p:cNvPr id="2661" name="Google Shape;2661;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662" name="Google Shape;2662;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663" name="Google Shape;2663;p125"/>
          <p:cNvSpPr/>
          <p:nvPr/>
        </p:nvSpPr>
        <p:spPr>
          <a:xfrm>
            <a:off x="2156867" y="3683109"/>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BU#8</a:t>
            </a:r>
            <a:endParaRPr sz="1200" b="0" i="0" u="none" strike="noStrike" cap="none">
              <a:solidFill>
                <a:srgbClr val="000000"/>
              </a:solidFill>
              <a:latin typeface="Roboto Condensed"/>
              <a:ea typeface="Roboto Condensed"/>
              <a:cs typeface="Roboto Condensed"/>
              <a:sym typeface="Roboto Condensed"/>
            </a:endParaRPr>
          </a:p>
        </p:txBody>
      </p:sp>
      <p:grpSp>
        <p:nvGrpSpPr>
          <p:cNvPr id="2664" name="Google Shape;2664;p125"/>
          <p:cNvGrpSpPr/>
          <p:nvPr/>
        </p:nvGrpSpPr>
        <p:grpSpPr>
          <a:xfrm>
            <a:off x="2418169" y="3993749"/>
            <a:ext cx="583008" cy="299487"/>
            <a:chOff x="5512980" y="3563682"/>
            <a:chExt cx="834657" cy="405809"/>
          </a:xfrm>
        </p:grpSpPr>
        <p:pic>
          <p:nvPicPr>
            <p:cNvPr id="2665" name="Google Shape;2665;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666" name="Google Shape;2666;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667" name="Google Shape;2667;p125"/>
          <p:cNvSpPr/>
          <p:nvPr/>
        </p:nvSpPr>
        <p:spPr>
          <a:xfrm>
            <a:off x="3562210" y="3678362"/>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BU#9</a:t>
            </a:r>
            <a:endParaRPr sz="1200" b="0" i="0" u="none" strike="noStrike" cap="none">
              <a:solidFill>
                <a:srgbClr val="000000"/>
              </a:solidFill>
              <a:latin typeface="Roboto Condensed"/>
              <a:ea typeface="Roboto Condensed"/>
              <a:cs typeface="Roboto Condensed"/>
              <a:sym typeface="Roboto Condensed"/>
            </a:endParaRPr>
          </a:p>
        </p:txBody>
      </p:sp>
      <p:grpSp>
        <p:nvGrpSpPr>
          <p:cNvPr id="2668" name="Google Shape;2668;p125"/>
          <p:cNvGrpSpPr/>
          <p:nvPr/>
        </p:nvGrpSpPr>
        <p:grpSpPr>
          <a:xfrm>
            <a:off x="3823512" y="3989002"/>
            <a:ext cx="583008" cy="299487"/>
            <a:chOff x="5512980" y="3563682"/>
            <a:chExt cx="834657" cy="405809"/>
          </a:xfrm>
        </p:grpSpPr>
        <p:pic>
          <p:nvPicPr>
            <p:cNvPr id="2669" name="Google Shape;2669;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670" name="Google Shape;2670;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671" name="Google Shape;2671;p125"/>
          <p:cNvSpPr/>
          <p:nvPr/>
        </p:nvSpPr>
        <p:spPr>
          <a:xfrm>
            <a:off x="723728" y="4783153"/>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BU#10</a:t>
            </a:r>
            <a:endParaRPr sz="1200" b="0" i="0" u="none" strike="noStrike" cap="none">
              <a:solidFill>
                <a:srgbClr val="000000"/>
              </a:solidFill>
              <a:latin typeface="Roboto Condensed"/>
              <a:ea typeface="Roboto Condensed"/>
              <a:cs typeface="Roboto Condensed"/>
              <a:sym typeface="Roboto Condensed"/>
            </a:endParaRPr>
          </a:p>
        </p:txBody>
      </p:sp>
      <p:grpSp>
        <p:nvGrpSpPr>
          <p:cNvPr id="2672" name="Google Shape;2672;p125"/>
          <p:cNvGrpSpPr/>
          <p:nvPr/>
        </p:nvGrpSpPr>
        <p:grpSpPr>
          <a:xfrm>
            <a:off x="985030" y="5093793"/>
            <a:ext cx="583008" cy="299487"/>
            <a:chOff x="5512980" y="3563682"/>
            <a:chExt cx="834657" cy="405809"/>
          </a:xfrm>
        </p:grpSpPr>
        <p:pic>
          <p:nvPicPr>
            <p:cNvPr id="2673" name="Google Shape;2673;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674" name="Google Shape;2674;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675" name="Google Shape;2675;p125"/>
          <p:cNvSpPr/>
          <p:nvPr/>
        </p:nvSpPr>
        <p:spPr>
          <a:xfrm>
            <a:off x="2156867" y="4783153"/>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BU#11</a:t>
            </a:r>
            <a:endParaRPr sz="1200" b="0" i="0" u="none" strike="noStrike" cap="none">
              <a:solidFill>
                <a:srgbClr val="000000"/>
              </a:solidFill>
              <a:latin typeface="Roboto Condensed"/>
              <a:ea typeface="Roboto Condensed"/>
              <a:cs typeface="Roboto Condensed"/>
              <a:sym typeface="Roboto Condensed"/>
            </a:endParaRPr>
          </a:p>
        </p:txBody>
      </p:sp>
      <p:grpSp>
        <p:nvGrpSpPr>
          <p:cNvPr id="2676" name="Google Shape;2676;p125"/>
          <p:cNvGrpSpPr/>
          <p:nvPr/>
        </p:nvGrpSpPr>
        <p:grpSpPr>
          <a:xfrm>
            <a:off x="2418169" y="5093793"/>
            <a:ext cx="583008" cy="299487"/>
            <a:chOff x="5512980" y="3563682"/>
            <a:chExt cx="834657" cy="405809"/>
          </a:xfrm>
        </p:grpSpPr>
        <p:pic>
          <p:nvPicPr>
            <p:cNvPr id="2677" name="Google Shape;2677;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678" name="Google Shape;2678;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679" name="Google Shape;2679;p125"/>
          <p:cNvSpPr/>
          <p:nvPr/>
        </p:nvSpPr>
        <p:spPr>
          <a:xfrm>
            <a:off x="3562210" y="4778406"/>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BU#12</a:t>
            </a:r>
            <a:endParaRPr sz="1200" b="0" i="0" u="none" strike="noStrike" cap="none">
              <a:solidFill>
                <a:srgbClr val="000000"/>
              </a:solidFill>
              <a:latin typeface="Roboto Condensed"/>
              <a:ea typeface="Roboto Condensed"/>
              <a:cs typeface="Roboto Condensed"/>
              <a:sym typeface="Roboto Condensed"/>
            </a:endParaRPr>
          </a:p>
        </p:txBody>
      </p:sp>
      <p:grpSp>
        <p:nvGrpSpPr>
          <p:cNvPr id="2680" name="Google Shape;2680;p125"/>
          <p:cNvGrpSpPr/>
          <p:nvPr/>
        </p:nvGrpSpPr>
        <p:grpSpPr>
          <a:xfrm>
            <a:off x="3823512" y="5089046"/>
            <a:ext cx="583008" cy="299487"/>
            <a:chOff x="5512980" y="3563682"/>
            <a:chExt cx="834657" cy="405809"/>
          </a:xfrm>
        </p:grpSpPr>
        <p:pic>
          <p:nvPicPr>
            <p:cNvPr id="2681" name="Google Shape;2681;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682" name="Google Shape;2682;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683" name="Google Shape;2683;p125"/>
          <p:cNvSpPr/>
          <p:nvPr/>
        </p:nvSpPr>
        <p:spPr>
          <a:xfrm>
            <a:off x="6819730" y="1020112"/>
            <a:ext cx="4439100" cy="4773900"/>
          </a:xfrm>
          <a:prstGeom prst="rect">
            <a:avLst/>
          </a:prstGeom>
          <a:solidFill>
            <a:srgbClr val="FFFFFF"/>
          </a:solidFill>
          <a:ln w="9525" cap="flat" cmpd="sng">
            <a:solidFill>
              <a:srgbClr val="F2F2F2"/>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33A0"/>
                </a:solidFill>
                <a:latin typeface="Roboto Condensed"/>
                <a:ea typeface="Roboto Condensed"/>
                <a:cs typeface="Roboto Condensed"/>
                <a:sym typeface="Roboto Condensed"/>
              </a:rPr>
              <a:t>Organization</a:t>
            </a:r>
            <a:endParaRPr sz="1300" b="0" i="0" u="none" strike="noStrike" cap="none">
              <a:solidFill>
                <a:srgbClr val="0033A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33A0"/>
                </a:solidFill>
                <a:latin typeface="Roboto Condensed"/>
                <a:ea typeface="Roboto Condensed"/>
                <a:cs typeface="Roboto Condensed"/>
                <a:sym typeface="Roboto Condensed"/>
              </a:rPr>
              <a:t>Distributed Intelligence governed and consolidated with registry</a:t>
            </a:r>
            <a:endParaRPr sz="1300" b="0" i="0" u="none" strike="noStrike" cap="none">
              <a:solidFill>
                <a:srgbClr val="0033A0"/>
              </a:solidFill>
              <a:latin typeface="Roboto Condensed"/>
              <a:ea typeface="Roboto Condensed"/>
              <a:cs typeface="Roboto Condensed"/>
              <a:sym typeface="Roboto Condensed"/>
            </a:endParaRPr>
          </a:p>
        </p:txBody>
      </p:sp>
      <p:sp>
        <p:nvSpPr>
          <p:cNvPr id="2684" name="Google Shape;2684;p125"/>
          <p:cNvSpPr/>
          <p:nvPr/>
        </p:nvSpPr>
        <p:spPr>
          <a:xfrm>
            <a:off x="7027063" y="1721861"/>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BU#1</a:t>
            </a:r>
            <a:endParaRPr sz="1200" b="0" i="0" u="none" strike="noStrike" cap="none">
              <a:solidFill>
                <a:srgbClr val="000000"/>
              </a:solidFill>
              <a:latin typeface="Roboto Condensed"/>
              <a:ea typeface="Roboto Condensed"/>
              <a:cs typeface="Roboto Condensed"/>
              <a:sym typeface="Roboto Condensed"/>
            </a:endParaRPr>
          </a:p>
        </p:txBody>
      </p:sp>
      <p:grpSp>
        <p:nvGrpSpPr>
          <p:cNvPr id="2685" name="Google Shape;2685;p125"/>
          <p:cNvGrpSpPr/>
          <p:nvPr/>
        </p:nvGrpSpPr>
        <p:grpSpPr>
          <a:xfrm>
            <a:off x="7288365" y="2032501"/>
            <a:ext cx="583008" cy="299487"/>
            <a:chOff x="5512980" y="3563682"/>
            <a:chExt cx="834657" cy="405809"/>
          </a:xfrm>
        </p:grpSpPr>
        <p:pic>
          <p:nvPicPr>
            <p:cNvPr id="2686" name="Google Shape;2686;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687" name="Google Shape;2687;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688" name="Google Shape;2688;p125"/>
          <p:cNvSpPr/>
          <p:nvPr/>
        </p:nvSpPr>
        <p:spPr>
          <a:xfrm>
            <a:off x="8467773" y="1717114"/>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BU#2</a:t>
            </a:r>
            <a:endParaRPr sz="1200" b="0" i="0" u="none" strike="noStrike" cap="none">
              <a:solidFill>
                <a:srgbClr val="000000"/>
              </a:solidFill>
              <a:latin typeface="Roboto Condensed"/>
              <a:ea typeface="Roboto Condensed"/>
              <a:cs typeface="Roboto Condensed"/>
              <a:sym typeface="Roboto Condensed"/>
            </a:endParaRPr>
          </a:p>
        </p:txBody>
      </p:sp>
      <p:grpSp>
        <p:nvGrpSpPr>
          <p:cNvPr id="2689" name="Google Shape;2689;p125"/>
          <p:cNvGrpSpPr/>
          <p:nvPr/>
        </p:nvGrpSpPr>
        <p:grpSpPr>
          <a:xfrm>
            <a:off x="8721504" y="2032501"/>
            <a:ext cx="583008" cy="299487"/>
            <a:chOff x="5512980" y="3563682"/>
            <a:chExt cx="834657" cy="405809"/>
          </a:xfrm>
        </p:grpSpPr>
        <p:pic>
          <p:nvPicPr>
            <p:cNvPr id="2690" name="Google Shape;2690;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691" name="Google Shape;2691;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692" name="Google Shape;2692;p125"/>
          <p:cNvSpPr/>
          <p:nvPr/>
        </p:nvSpPr>
        <p:spPr>
          <a:xfrm>
            <a:off x="9865545" y="1717114"/>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BU#3</a:t>
            </a:r>
            <a:endParaRPr sz="1200" b="0" i="0" u="none" strike="noStrike" cap="none">
              <a:solidFill>
                <a:srgbClr val="000000"/>
              </a:solidFill>
              <a:latin typeface="Roboto Condensed"/>
              <a:ea typeface="Roboto Condensed"/>
              <a:cs typeface="Roboto Condensed"/>
              <a:sym typeface="Roboto Condensed"/>
            </a:endParaRPr>
          </a:p>
        </p:txBody>
      </p:sp>
      <p:grpSp>
        <p:nvGrpSpPr>
          <p:cNvPr id="2693" name="Google Shape;2693;p125"/>
          <p:cNvGrpSpPr/>
          <p:nvPr/>
        </p:nvGrpSpPr>
        <p:grpSpPr>
          <a:xfrm>
            <a:off x="10126847" y="2027754"/>
            <a:ext cx="583008" cy="299487"/>
            <a:chOff x="5512980" y="3563682"/>
            <a:chExt cx="834657" cy="405809"/>
          </a:xfrm>
        </p:grpSpPr>
        <p:pic>
          <p:nvPicPr>
            <p:cNvPr id="2694" name="Google Shape;2694;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695" name="Google Shape;2695;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696" name="Google Shape;2696;p125"/>
          <p:cNvSpPr/>
          <p:nvPr/>
        </p:nvSpPr>
        <p:spPr>
          <a:xfrm>
            <a:off x="7027063" y="2725119"/>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BU#4</a:t>
            </a:r>
            <a:endParaRPr sz="1200" b="0" i="0" u="none" strike="noStrike" cap="none">
              <a:solidFill>
                <a:srgbClr val="000000"/>
              </a:solidFill>
              <a:latin typeface="Roboto Condensed"/>
              <a:ea typeface="Roboto Condensed"/>
              <a:cs typeface="Roboto Condensed"/>
              <a:sym typeface="Roboto Condensed"/>
            </a:endParaRPr>
          </a:p>
        </p:txBody>
      </p:sp>
      <p:grpSp>
        <p:nvGrpSpPr>
          <p:cNvPr id="2697" name="Google Shape;2697;p125"/>
          <p:cNvGrpSpPr/>
          <p:nvPr/>
        </p:nvGrpSpPr>
        <p:grpSpPr>
          <a:xfrm>
            <a:off x="7288365" y="3035759"/>
            <a:ext cx="583008" cy="299487"/>
            <a:chOff x="5512980" y="3563682"/>
            <a:chExt cx="834657" cy="405809"/>
          </a:xfrm>
        </p:grpSpPr>
        <p:pic>
          <p:nvPicPr>
            <p:cNvPr id="2698" name="Google Shape;2698;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699" name="Google Shape;2699;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700" name="Google Shape;2700;p125"/>
          <p:cNvSpPr/>
          <p:nvPr/>
        </p:nvSpPr>
        <p:spPr>
          <a:xfrm>
            <a:off x="9865545" y="2720372"/>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BU#6</a:t>
            </a:r>
            <a:endParaRPr sz="1200" b="0" i="0" u="none" strike="noStrike" cap="none">
              <a:solidFill>
                <a:srgbClr val="000000"/>
              </a:solidFill>
              <a:latin typeface="Roboto Condensed"/>
              <a:ea typeface="Roboto Condensed"/>
              <a:cs typeface="Roboto Condensed"/>
              <a:sym typeface="Roboto Condensed"/>
            </a:endParaRPr>
          </a:p>
        </p:txBody>
      </p:sp>
      <p:grpSp>
        <p:nvGrpSpPr>
          <p:cNvPr id="2701" name="Google Shape;2701;p125"/>
          <p:cNvGrpSpPr/>
          <p:nvPr/>
        </p:nvGrpSpPr>
        <p:grpSpPr>
          <a:xfrm>
            <a:off x="10126847" y="3031012"/>
            <a:ext cx="583008" cy="299487"/>
            <a:chOff x="5512980" y="3563682"/>
            <a:chExt cx="834657" cy="405809"/>
          </a:xfrm>
        </p:grpSpPr>
        <p:pic>
          <p:nvPicPr>
            <p:cNvPr id="2702" name="Google Shape;2702;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703" name="Google Shape;2703;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704" name="Google Shape;2704;p125"/>
          <p:cNvSpPr/>
          <p:nvPr/>
        </p:nvSpPr>
        <p:spPr>
          <a:xfrm>
            <a:off x="7027063" y="3683109"/>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BU#7</a:t>
            </a:r>
            <a:endParaRPr sz="1200" b="0" i="0" u="none" strike="noStrike" cap="none">
              <a:solidFill>
                <a:srgbClr val="000000"/>
              </a:solidFill>
              <a:latin typeface="Roboto Condensed"/>
              <a:ea typeface="Roboto Condensed"/>
              <a:cs typeface="Roboto Condensed"/>
              <a:sym typeface="Roboto Condensed"/>
            </a:endParaRPr>
          </a:p>
        </p:txBody>
      </p:sp>
      <p:grpSp>
        <p:nvGrpSpPr>
          <p:cNvPr id="2705" name="Google Shape;2705;p125"/>
          <p:cNvGrpSpPr/>
          <p:nvPr/>
        </p:nvGrpSpPr>
        <p:grpSpPr>
          <a:xfrm>
            <a:off x="7288365" y="3993749"/>
            <a:ext cx="583008" cy="299487"/>
            <a:chOff x="5512980" y="3563682"/>
            <a:chExt cx="834657" cy="405809"/>
          </a:xfrm>
        </p:grpSpPr>
        <p:pic>
          <p:nvPicPr>
            <p:cNvPr id="2706" name="Google Shape;2706;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707" name="Google Shape;2707;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708" name="Google Shape;2708;p125"/>
          <p:cNvSpPr/>
          <p:nvPr/>
        </p:nvSpPr>
        <p:spPr>
          <a:xfrm>
            <a:off x="9865545" y="3678362"/>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BU#9</a:t>
            </a:r>
            <a:endParaRPr sz="1200" b="0" i="0" u="none" strike="noStrike" cap="none">
              <a:solidFill>
                <a:srgbClr val="000000"/>
              </a:solidFill>
              <a:latin typeface="Roboto Condensed"/>
              <a:ea typeface="Roboto Condensed"/>
              <a:cs typeface="Roboto Condensed"/>
              <a:sym typeface="Roboto Condensed"/>
            </a:endParaRPr>
          </a:p>
        </p:txBody>
      </p:sp>
      <p:grpSp>
        <p:nvGrpSpPr>
          <p:cNvPr id="2709" name="Google Shape;2709;p125"/>
          <p:cNvGrpSpPr/>
          <p:nvPr/>
        </p:nvGrpSpPr>
        <p:grpSpPr>
          <a:xfrm>
            <a:off x="10126847" y="3989002"/>
            <a:ext cx="583008" cy="299487"/>
            <a:chOff x="5512980" y="3563682"/>
            <a:chExt cx="834657" cy="405809"/>
          </a:xfrm>
        </p:grpSpPr>
        <p:pic>
          <p:nvPicPr>
            <p:cNvPr id="2710" name="Google Shape;2710;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711" name="Google Shape;2711;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712" name="Google Shape;2712;p125"/>
          <p:cNvSpPr/>
          <p:nvPr/>
        </p:nvSpPr>
        <p:spPr>
          <a:xfrm>
            <a:off x="7027063" y="4783153"/>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BU#10</a:t>
            </a:r>
            <a:endParaRPr sz="1200" b="0" i="0" u="none" strike="noStrike" cap="none">
              <a:solidFill>
                <a:srgbClr val="000000"/>
              </a:solidFill>
              <a:latin typeface="Roboto Condensed"/>
              <a:ea typeface="Roboto Condensed"/>
              <a:cs typeface="Roboto Condensed"/>
              <a:sym typeface="Roboto Condensed"/>
            </a:endParaRPr>
          </a:p>
        </p:txBody>
      </p:sp>
      <p:grpSp>
        <p:nvGrpSpPr>
          <p:cNvPr id="2713" name="Google Shape;2713;p125"/>
          <p:cNvGrpSpPr/>
          <p:nvPr/>
        </p:nvGrpSpPr>
        <p:grpSpPr>
          <a:xfrm>
            <a:off x="7288365" y="5093793"/>
            <a:ext cx="583008" cy="299487"/>
            <a:chOff x="5512980" y="3563682"/>
            <a:chExt cx="834657" cy="405809"/>
          </a:xfrm>
        </p:grpSpPr>
        <p:pic>
          <p:nvPicPr>
            <p:cNvPr id="2714" name="Google Shape;2714;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715" name="Google Shape;2715;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716" name="Google Shape;2716;p125"/>
          <p:cNvSpPr/>
          <p:nvPr/>
        </p:nvSpPr>
        <p:spPr>
          <a:xfrm>
            <a:off x="8473805" y="4782266"/>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BU#11</a:t>
            </a:r>
            <a:endParaRPr sz="1200" b="0" i="0" u="none" strike="noStrike" cap="none">
              <a:solidFill>
                <a:srgbClr val="000000"/>
              </a:solidFill>
              <a:latin typeface="Roboto Condensed"/>
              <a:ea typeface="Roboto Condensed"/>
              <a:cs typeface="Roboto Condensed"/>
              <a:sym typeface="Roboto Condensed"/>
            </a:endParaRPr>
          </a:p>
        </p:txBody>
      </p:sp>
      <p:grpSp>
        <p:nvGrpSpPr>
          <p:cNvPr id="2717" name="Google Shape;2717;p125"/>
          <p:cNvGrpSpPr/>
          <p:nvPr/>
        </p:nvGrpSpPr>
        <p:grpSpPr>
          <a:xfrm>
            <a:off x="8721504" y="5093793"/>
            <a:ext cx="583008" cy="299487"/>
            <a:chOff x="5512980" y="3563682"/>
            <a:chExt cx="834657" cy="405809"/>
          </a:xfrm>
        </p:grpSpPr>
        <p:pic>
          <p:nvPicPr>
            <p:cNvPr id="2718" name="Google Shape;2718;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719" name="Google Shape;2719;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720" name="Google Shape;2720;p125"/>
          <p:cNvSpPr/>
          <p:nvPr/>
        </p:nvSpPr>
        <p:spPr>
          <a:xfrm>
            <a:off x="9865545" y="4778406"/>
            <a:ext cx="1233300" cy="675300"/>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BU#12</a:t>
            </a:r>
            <a:endParaRPr sz="1200" b="0" i="0" u="none" strike="noStrike" cap="none">
              <a:solidFill>
                <a:srgbClr val="000000"/>
              </a:solidFill>
              <a:latin typeface="Roboto Condensed"/>
              <a:ea typeface="Roboto Condensed"/>
              <a:cs typeface="Roboto Condensed"/>
              <a:sym typeface="Roboto Condensed"/>
            </a:endParaRPr>
          </a:p>
        </p:txBody>
      </p:sp>
      <p:grpSp>
        <p:nvGrpSpPr>
          <p:cNvPr id="2721" name="Google Shape;2721;p125"/>
          <p:cNvGrpSpPr/>
          <p:nvPr/>
        </p:nvGrpSpPr>
        <p:grpSpPr>
          <a:xfrm>
            <a:off x="10126847" y="5089046"/>
            <a:ext cx="583008" cy="299487"/>
            <a:chOff x="5512980" y="3563682"/>
            <a:chExt cx="834657" cy="405809"/>
          </a:xfrm>
        </p:grpSpPr>
        <p:pic>
          <p:nvPicPr>
            <p:cNvPr id="2722" name="Google Shape;2722;p125" descr="Robot outline"/>
            <p:cNvPicPr preferRelativeResize="0"/>
            <p:nvPr/>
          </p:nvPicPr>
          <p:blipFill rotWithShape="1">
            <a:blip r:embed="rId3">
              <a:alphaModFix/>
            </a:blip>
            <a:srcRect/>
            <a:stretch/>
          </p:blipFill>
          <p:spPr>
            <a:xfrm>
              <a:off x="5941828" y="3563682"/>
              <a:ext cx="405809" cy="405809"/>
            </a:xfrm>
            <a:prstGeom prst="rect">
              <a:avLst/>
            </a:prstGeom>
            <a:noFill/>
            <a:ln>
              <a:noFill/>
            </a:ln>
          </p:spPr>
        </p:pic>
        <p:pic>
          <p:nvPicPr>
            <p:cNvPr id="2723" name="Google Shape;2723;p125" descr="Wrench outline"/>
            <p:cNvPicPr preferRelativeResize="0"/>
            <p:nvPr/>
          </p:nvPicPr>
          <p:blipFill rotWithShape="1">
            <a:blip r:embed="rId4">
              <a:alphaModFix/>
            </a:blip>
            <a:srcRect/>
            <a:stretch/>
          </p:blipFill>
          <p:spPr>
            <a:xfrm>
              <a:off x="5512980" y="3593807"/>
              <a:ext cx="322521" cy="322521"/>
            </a:xfrm>
            <a:prstGeom prst="rect">
              <a:avLst/>
            </a:prstGeom>
            <a:noFill/>
            <a:ln>
              <a:noFill/>
            </a:ln>
          </p:spPr>
        </p:pic>
      </p:grpSp>
      <p:sp>
        <p:nvSpPr>
          <p:cNvPr id="2724" name="Google Shape;2724;p125"/>
          <p:cNvSpPr/>
          <p:nvPr/>
        </p:nvSpPr>
        <p:spPr>
          <a:xfrm>
            <a:off x="8467773" y="2779801"/>
            <a:ext cx="1245300" cy="1573800"/>
          </a:xfrm>
          <a:prstGeom prst="roundRect">
            <a:avLst>
              <a:gd name="adj" fmla="val 16667"/>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FFFFFF"/>
                </a:solidFill>
                <a:latin typeface="Roboto Condensed"/>
                <a:ea typeface="Roboto Condensed"/>
                <a:cs typeface="Roboto Condensed"/>
                <a:sym typeface="Roboto Condensed"/>
              </a:rPr>
              <a:t>Agentic Registry</a:t>
            </a:r>
            <a:endParaRPr sz="1200" b="0" i="0" u="none" strike="noStrike" cap="none">
              <a:solidFill>
                <a:srgbClr val="FFFFFF"/>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rgbClr val="FFFFFF"/>
                </a:solidFill>
                <a:latin typeface="Roboto Condensed"/>
                <a:ea typeface="Roboto Condensed"/>
                <a:cs typeface="Roboto Condensed"/>
                <a:sym typeface="Roboto Condensed"/>
              </a:rPr>
              <a:t>(Agent Profile</a:t>
            </a:r>
            <a:endParaRPr sz="1200" b="0" i="0" u="none" strike="noStrike" cap="none">
              <a:solidFill>
                <a:srgbClr val="FFFFFF"/>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rgbClr val="FFFFFF"/>
                </a:solidFill>
                <a:latin typeface="Roboto Condensed"/>
                <a:ea typeface="Roboto Condensed"/>
                <a:cs typeface="Roboto Condensed"/>
                <a:sym typeface="Roboto Condensed"/>
              </a:rPr>
              <a:t>Agent Policies</a:t>
            </a:r>
            <a:endParaRPr sz="1200" b="0" i="0" u="none" strike="noStrike" cap="none">
              <a:solidFill>
                <a:srgbClr val="FFFFFF"/>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rgbClr val="FFFFFF"/>
                </a:solidFill>
                <a:latin typeface="Roboto Condensed"/>
                <a:ea typeface="Roboto Condensed"/>
                <a:cs typeface="Roboto Condensed"/>
                <a:sym typeface="Roboto Condensed"/>
              </a:rPr>
              <a:t>Agent Access)</a:t>
            </a:r>
            <a:endParaRPr sz="1200" b="0" i="0" u="none" strike="noStrike" cap="none">
              <a:solidFill>
                <a:srgbClr val="FFFFFF"/>
              </a:solidFill>
              <a:latin typeface="Roboto Condensed"/>
              <a:ea typeface="Roboto Condensed"/>
              <a:cs typeface="Roboto Condensed"/>
              <a:sym typeface="Roboto Condensed"/>
            </a:endParaRPr>
          </a:p>
        </p:txBody>
      </p:sp>
      <p:cxnSp>
        <p:nvCxnSpPr>
          <p:cNvPr id="2725" name="Google Shape;2725;p125"/>
          <p:cNvCxnSpPr>
            <a:stCxn id="2684" idx="3"/>
            <a:endCxn id="2724" idx="1"/>
          </p:cNvCxnSpPr>
          <p:nvPr/>
        </p:nvCxnSpPr>
        <p:spPr>
          <a:xfrm>
            <a:off x="8260363" y="2059511"/>
            <a:ext cx="207300" cy="1507200"/>
          </a:xfrm>
          <a:prstGeom prst="bentConnector3">
            <a:avLst>
              <a:gd name="adj1" fmla="val 50027"/>
            </a:avLst>
          </a:prstGeom>
          <a:noFill/>
          <a:ln w="9525" cap="flat" cmpd="sng">
            <a:solidFill>
              <a:srgbClr val="156082"/>
            </a:solidFill>
            <a:prstDash val="solid"/>
            <a:miter lim="800000"/>
            <a:headEnd type="none" w="sm" len="sm"/>
            <a:tailEnd type="triangle" w="med" len="med"/>
          </a:ln>
        </p:spPr>
      </p:cxnSp>
      <p:cxnSp>
        <p:nvCxnSpPr>
          <p:cNvPr id="2726" name="Google Shape;2726;p125"/>
          <p:cNvCxnSpPr>
            <a:stCxn id="2696" idx="3"/>
            <a:endCxn id="2724" idx="1"/>
          </p:cNvCxnSpPr>
          <p:nvPr/>
        </p:nvCxnSpPr>
        <p:spPr>
          <a:xfrm>
            <a:off x="8260363" y="3062769"/>
            <a:ext cx="207300" cy="504000"/>
          </a:xfrm>
          <a:prstGeom prst="bentConnector3">
            <a:avLst>
              <a:gd name="adj1" fmla="val 50027"/>
            </a:avLst>
          </a:prstGeom>
          <a:noFill/>
          <a:ln w="9525" cap="flat" cmpd="sng">
            <a:solidFill>
              <a:srgbClr val="156082"/>
            </a:solidFill>
            <a:prstDash val="solid"/>
            <a:miter lim="800000"/>
            <a:headEnd type="none" w="sm" len="sm"/>
            <a:tailEnd type="triangle" w="med" len="med"/>
          </a:ln>
        </p:spPr>
      </p:cxnSp>
      <p:cxnSp>
        <p:nvCxnSpPr>
          <p:cNvPr id="2727" name="Google Shape;2727;p125"/>
          <p:cNvCxnSpPr>
            <a:stCxn id="2704" idx="3"/>
            <a:endCxn id="2724" idx="1"/>
          </p:cNvCxnSpPr>
          <p:nvPr/>
        </p:nvCxnSpPr>
        <p:spPr>
          <a:xfrm rot="10800000" flipH="1">
            <a:off x="8260363" y="3566559"/>
            <a:ext cx="207300" cy="454200"/>
          </a:xfrm>
          <a:prstGeom prst="bentConnector3">
            <a:avLst>
              <a:gd name="adj1" fmla="val 50027"/>
            </a:avLst>
          </a:prstGeom>
          <a:noFill/>
          <a:ln w="9525" cap="flat" cmpd="sng">
            <a:solidFill>
              <a:srgbClr val="156082"/>
            </a:solidFill>
            <a:prstDash val="solid"/>
            <a:miter lim="800000"/>
            <a:headEnd type="none" w="sm" len="sm"/>
            <a:tailEnd type="triangle" w="med" len="med"/>
          </a:ln>
        </p:spPr>
      </p:cxnSp>
      <p:cxnSp>
        <p:nvCxnSpPr>
          <p:cNvPr id="2728" name="Google Shape;2728;p125"/>
          <p:cNvCxnSpPr>
            <a:stCxn id="2712" idx="3"/>
            <a:endCxn id="2724" idx="1"/>
          </p:cNvCxnSpPr>
          <p:nvPr/>
        </p:nvCxnSpPr>
        <p:spPr>
          <a:xfrm rot="10800000" flipH="1">
            <a:off x="8260363" y="3566803"/>
            <a:ext cx="207300" cy="1554000"/>
          </a:xfrm>
          <a:prstGeom prst="bentConnector3">
            <a:avLst>
              <a:gd name="adj1" fmla="val 50027"/>
            </a:avLst>
          </a:prstGeom>
          <a:noFill/>
          <a:ln w="9525" cap="flat" cmpd="sng">
            <a:solidFill>
              <a:srgbClr val="156082"/>
            </a:solidFill>
            <a:prstDash val="solid"/>
            <a:miter lim="800000"/>
            <a:headEnd type="none" w="sm" len="sm"/>
            <a:tailEnd type="triangle" w="med" len="med"/>
          </a:ln>
        </p:spPr>
      </p:cxnSp>
      <p:cxnSp>
        <p:nvCxnSpPr>
          <p:cNvPr id="2729" name="Google Shape;2729;p125"/>
          <p:cNvCxnSpPr>
            <a:stCxn id="2692" idx="1"/>
            <a:endCxn id="2724" idx="3"/>
          </p:cNvCxnSpPr>
          <p:nvPr/>
        </p:nvCxnSpPr>
        <p:spPr>
          <a:xfrm flipH="1">
            <a:off x="9713145" y="2054764"/>
            <a:ext cx="152400" cy="1512000"/>
          </a:xfrm>
          <a:prstGeom prst="bentConnector3">
            <a:avLst>
              <a:gd name="adj1" fmla="val 50024"/>
            </a:avLst>
          </a:prstGeom>
          <a:noFill/>
          <a:ln w="9525" cap="flat" cmpd="sng">
            <a:solidFill>
              <a:srgbClr val="156082"/>
            </a:solidFill>
            <a:prstDash val="solid"/>
            <a:miter lim="800000"/>
            <a:headEnd type="none" w="sm" len="sm"/>
            <a:tailEnd type="triangle" w="med" len="med"/>
          </a:ln>
        </p:spPr>
      </p:cxnSp>
      <p:cxnSp>
        <p:nvCxnSpPr>
          <p:cNvPr id="2730" name="Google Shape;2730;p125"/>
          <p:cNvCxnSpPr>
            <a:stCxn id="2720" idx="1"/>
            <a:endCxn id="2724" idx="3"/>
          </p:cNvCxnSpPr>
          <p:nvPr/>
        </p:nvCxnSpPr>
        <p:spPr>
          <a:xfrm rot="10800000">
            <a:off x="9713145" y="3566556"/>
            <a:ext cx="152400" cy="1549500"/>
          </a:xfrm>
          <a:prstGeom prst="bentConnector3">
            <a:avLst>
              <a:gd name="adj1" fmla="val 50024"/>
            </a:avLst>
          </a:prstGeom>
          <a:noFill/>
          <a:ln w="9525" cap="flat" cmpd="sng">
            <a:solidFill>
              <a:srgbClr val="156082"/>
            </a:solidFill>
            <a:prstDash val="solid"/>
            <a:miter lim="800000"/>
            <a:headEnd type="none" w="sm" len="sm"/>
            <a:tailEnd type="triangle" w="med" len="med"/>
          </a:ln>
        </p:spPr>
      </p:cxnSp>
      <p:cxnSp>
        <p:nvCxnSpPr>
          <p:cNvPr id="2731" name="Google Shape;2731;p125"/>
          <p:cNvCxnSpPr>
            <a:stCxn id="2700" idx="1"/>
            <a:endCxn id="2724" idx="3"/>
          </p:cNvCxnSpPr>
          <p:nvPr/>
        </p:nvCxnSpPr>
        <p:spPr>
          <a:xfrm flipH="1">
            <a:off x="9713145" y="3058022"/>
            <a:ext cx="152400" cy="508800"/>
          </a:xfrm>
          <a:prstGeom prst="bentConnector3">
            <a:avLst>
              <a:gd name="adj1" fmla="val 50024"/>
            </a:avLst>
          </a:prstGeom>
          <a:noFill/>
          <a:ln w="9525" cap="flat" cmpd="sng">
            <a:solidFill>
              <a:srgbClr val="156082"/>
            </a:solidFill>
            <a:prstDash val="solid"/>
            <a:miter lim="800000"/>
            <a:headEnd type="none" w="sm" len="sm"/>
            <a:tailEnd type="triangle" w="med" len="med"/>
          </a:ln>
        </p:spPr>
      </p:cxnSp>
      <p:cxnSp>
        <p:nvCxnSpPr>
          <p:cNvPr id="2732" name="Google Shape;2732;p125"/>
          <p:cNvCxnSpPr>
            <a:stCxn id="2708" idx="1"/>
            <a:endCxn id="2724" idx="3"/>
          </p:cNvCxnSpPr>
          <p:nvPr/>
        </p:nvCxnSpPr>
        <p:spPr>
          <a:xfrm rot="10800000">
            <a:off x="9713145" y="3566612"/>
            <a:ext cx="152400" cy="449400"/>
          </a:xfrm>
          <a:prstGeom prst="bentConnector3">
            <a:avLst>
              <a:gd name="adj1" fmla="val 50024"/>
            </a:avLst>
          </a:prstGeom>
          <a:noFill/>
          <a:ln w="9525" cap="flat" cmpd="sng">
            <a:solidFill>
              <a:srgbClr val="156082"/>
            </a:solidFill>
            <a:prstDash val="solid"/>
            <a:miter lim="800000"/>
            <a:headEnd type="none" w="sm" len="sm"/>
            <a:tailEnd type="triangle" w="med" len="med"/>
          </a:ln>
        </p:spPr>
      </p:cxnSp>
      <p:cxnSp>
        <p:nvCxnSpPr>
          <p:cNvPr id="2733" name="Google Shape;2733;p125"/>
          <p:cNvCxnSpPr>
            <a:stCxn id="2716" idx="0"/>
            <a:endCxn id="2724" idx="2"/>
          </p:cNvCxnSpPr>
          <p:nvPr/>
        </p:nvCxnSpPr>
        <p:spPr>
          <a:xfrm rot="10800000">
            <a:off x="9090455" y="4353566"/>
            <a:ext cx="0" cy="428700"/>
          </a:xfrm>
          <a:prstGeom prst="straightConnector1">
            <a:avLst/>
          </a:prstGeom>
          <a:noFill/>
          <a:ln w="9525" cap="flat" cmpd="sng">
            <a:solidFill>
              <a:srgbClr val="156082"/>
            </a:solidFill>
            <a:prstDash val="solid"/>
            <a:miter lim="800000"/>
            <a:headEnd type="none" w="sm" len="sm"/>
            <a:tailEnd type="triangle" w="med" len="med"/>
          </a:ln>
        </p:spPr>
      </p:cxnSp>
      <p:cxnSp>
        <p:nvCxnSpPr>
          <p:cNvPr id="2734" name="Google Shape;2734;p125"/>
          <p:cNvCxnSpPr>
            <a:stCxn id="2688" idx="2"/>
            <a:endCxn id="2724" idx="0"/>
          </p:cNvCxnSpPr>
          <p:nvPr/>
        </p:nvCxnSpPr>
        <p:spPr>
          <a:xfrm>
            <a:off x="9084423" y="2392414"/>
            <a:ext cx="6000" cy="387300"/>
          </a:xfrm>
          <a:prstGeom prst="straightConnector1">
            <a:avLst/>
          </a:prstGeom>
          <a:noFill/>
          <a:ln w="9525" cap="flat" cmpd="sng">
            <a:solidFill>
              <a:srgbClr val="156082"/>
            </a:solidFill>
            <a:prstDash val="solid"/>
            <a:miter lim="800000"/>
            <a:headEnd type="none" w="sm" len="sm"/>
            <a:tailEnd type="triangle" w="med" len="med"/>
          </a:ln>
        </p:spPr>
      </p:cxnSp>
      <p:sp>
        <p:nvSpPr>
          <p:cNvPr id="2735" name="Google Shape;2735;p125"/>
          <p:cNvSpPr/>
          <p:nvPr/>
        </p:nvSpPr>
        <p:spPr>
          <a:xfrm>
            <a:off x="516395" y="5878451"/>
            <a:ext cx="4439100" cy="814200"/>
          </a:xfrm>
          <a:prstGeom prst="rect">
            <a:avLst/>
          </a:prstGeom>
          <a:solidFill>
            <a:srgbClr val="FFFFFF"/>
          </a:solidFill>
          <a:ln w="9525" cap="flat" cmpd="sng">
            <a:solidFill>
              <a:srgbClr val="B1CDFB"/>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Lead to agentic proliferation</a:t>
            </a:r>
            <a:endParaRPr sz="1200" b="0" i="0" u="none" strike="noStrike" cap="none">
              <a:solidFill>
                <a:srgbClr val="000000"/>
              </a:solidFill>
              <a:latin typeface="Roboto Condensed"/>
              <a:ea typeface="Roboto Condensed"/>
              <a:cs typeface="Roboto Condensed"/>
              <a:sym typeface="Roboto Condensed"/>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Limited or no reuse of capabilities</a:t>
            </a:r>
            <a:endParaRPr sz="1200" b="0" i="0" u="none" strike="noStrike" cap="none">
              <a:solidFill>
                <a:srgbClr val="000000"/>
              </a:solidFill>
              <a:latin typeface="Roboto Condensed"/>
              <a:ea typeface="Roboto Condensed"/>
              <a:cs typeface="Roboto Condensed"/>
              <a:sym typeface="Roboto Condensed"/>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Limited or no governance of capabilities</a:t>
            </a:r>
            <a:endParaRPr sz="1200" b="0" i="0" u="none" strike="noStrike" cap="none">
              <a:solidFill>
                <a:srgbClr val="000000"/>
              </a:solidFill>
              <a:latin typeface="Roboto Condensed"/>
              <a:ea typeface="Roboto Condensed"/>
              <a:cs typeface="Roboto Condensed"/>
              <a:sym typeface="Roboto Condensed"/>
            </a:endParaRPr>
          </a:p>
        </p:txBody>
      </p:sp>
      <p:sp>
        <p:nvSpPr>
          <p:cNvPr id="2736" name="Google Shape;2736;p125"/>
          <p:cNvSpPr/>
          <p:nvPr/>
        </p:nvSpPr>
        <p:spPr>
          <a:xfrm>
            <a:off x="6819729" y="5886170"/>
            <a:ext cx="4439100" cy="814200"/>
          </a:xfrm>
          <a:prstGeom prst="rect">
            <a:avLst/>
          </a:prstGeom>
          <a:solidFill>
            <a:srgbClr val="FFFFFF"/>
          </a:solidFill>
          <a:ln w="9525" cap="flat" cmpd="sng">
            <a:solidFill>
              <a:srgbClr val="B1CDFB"/>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Rationalization of agentic capabilities and skills</a:t>
            </a:r>
            <a:endParaRPr sz="1200" b="0" i="0" u="none" strike="noStrike" cap="none">
              <a:solidFill>
                <a:srgbClr val="000000"/>
              </a:solidFill>
              <a:latin typeface="Roboto Condensed"/>
              <a:ea typeface="Roboto Condensed"/>
              <a:cs typeface="Roboto Condensed"/>
              <a:sym typeface="Roboto Condensed"/>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Promotes reuse of capabilities and skills</a:t>
            </a:r>
            <a:endParaRPr sz="1200" b="0" i="0" u="none" strike="noStrike" cap="none">
              <a:solidFill>
                <a:srgbClr val="000000"/>
              </a:solidFill>
              <a:latin typeface="Roboto Condensed"/>
              <a:ea typeface="Roboto Condensed"/>
              <a:cs typeface="Roboto Condensed"/>
              <a:sym typeface="Roboto Condensed"/>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Roboto Condensed"/>
                <a:ea typeface="Roboto Condensed"/>
                <a:cs typeface="Roboto Condensed"/>
                <a:sym typeface="Roboto Condensed"/>
              </a:rPr>
              <a:t>Agentic capabilities governed through a common registry</a:t>
            </a:r>
            <a:endParaRPr sz="1200" b="0" i="0" u="none" strike="noStrike" cap="none">
              <a:solidFill>
                <a:srgbClr val="000000"/>
              </a:solidFill>
              <a:latin typeface="Roboto Condensed"/>
              <a:ea typeface="Roboto Condensed"/>
              <a:cs typeface="Roboto Condensed"/>
              <a:sym typeface="Roboto Condensed"/>
            </a:endParaRPr>
          </a:p>
        </p:txBody>
      </p:sp>
      <p:sp>
        <p:nvSpPr>
          <p:cNvPr id="2737" name="Google Shape;2737;p125"/>
          <p:cNvSpPr/>
          <p:nvPr/>
        </p:nvSpPr>
        <p:spPr>
          <a:xfrm>
            <a:off x="5067130" y="2810681"/>
            <a:ext cx="1658700" cy="1542900"/>
          </a:xfrm>
          <a:prstGeom prst="rect">
            <a:avLst/>
          </a:prstGeom>
          <a:solidFill>
            <a:srgbClr val="D8E6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rgbClr val="000000"/>
                </a:solidFill>
                <a:latin typeface="Roboto Condensed"/>
                <a:ea typeface="Roboto Condensed"/>
                <a:cs typeface="Roboto Condensed"/>
                <a:sym typeface="Roboto Condensed"/>
              </a:rPr>
              <a:t>Agent Registry enables </a:t>
            </a:r>
            <a:r>
              <a:rPr lang="en-US" sz="1200" b="1" i="1" u="none" strike="noStrike" cap="none">
                <a:solidFill>
                  <a:srgbClr val="000000"/>
                </a:solidFill>
                <a:latin typeface="Roboto Condensed"/>
                <a:ea typeface="Roboto Condensed"/>
                <a:cs typeface="Roboto Condensed"/>
                <a:sym typeface="Roboto Condensed"/>
              </a:rPr>
              <a:t>discoverability, reuse and a centralized governance </a:t>
            </a:r>
            <a:r>
              <a:rPr lang="en-US" sz="1200" b="0" i="1" u="none" strike="noStrike" cap="none">
                <a:solidFill>
                  <a:srgbClr val="000000"/>
                </a:solidFill>
                <a:latin typeface="Roboto Condensed"/>
                <a:ea typeface="Roboto Condensed"/>
                <a:cs typeface="Roboto Condensed"/>
                <a:sym typeface="Roboto Condensed"/>
              </a:rPr>
              <a:t>for responsible use of agentic capabilities</a:t>
            </a:r>
            <a:endParaRPr sz="1200" b="0" i="1" u="none" strike="noStrike" cap="none">
              <a:solidFill>
                <a:srgbClr val="000000"/>
              </a:solidFill>
              <a:latin typeface="Roboto Condensed"/>
              <a:ea typeface="Roboto Condensed"/>
              <a:cs typeface="Roboto Condensed"/>
              <a:sym typeface="Roboto Condense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741"/>
        <p:cNvGrpSpPr/>
        <p:nvPr/>
      </p:nvGrpSpPr>
      <p:grpSpPr>
        <a:xfrm>
          <a:off x="0" y="0"/>
          <a:ext cx="0" cy="0"/>
          <a:chOff x="0" y="0"/>
          <a:chExt cx="0" cy="0"/>
        </a:xfrm>
      </p:grpSpPr>
      <p:sp>
        <p:nvSpPr>
          <p:cNvPr id="2742" name="Google Shape;2742;p126"/>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sz="2800" b="1">
                <a:latin typeface="Raleway"/>
                <a:ea typeface="Raleway"/>
                <a:cs typeface="Raleway"/>
                <a:sym typeface="Raleway"/>
              </a:rPr>
              <a:t>Agent Registry | Logical Architecture</a:t>
            </a:r>
            <a:endParaRPr sz="2800" b="1">
              <a:latin typeface="Raleway"/>
              <a:ea typeface="Raleway"/>
              <a:cs typeface="Raleway"/>
              <a:sym typeface="Raleway"/>
            </a:endParaRPr>
          </a:p>
        </p:txBody>
      </p:sp>
      <p:sp>
        <p:nvSpPr>
          <p:cNvPr id="2743" name="Google Shape;2743;p126"/>
          <p:cNvSpPr/>
          <p:nvPr/>
        </p:nvSpPr>
        <p:spPr>
          <a:xfrm>
            <a:off x="5301465" y="1088800"/>
            <a:ext cx="6349500" cy="707400"/>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Roboto Condensed"/>
                <a:ea typeface="Roboto Condensed"/>
                <a:cs typeface="Roboto Condensed"/>
                <a:sym typeface="Roboto Condensed"/>
              </a:rPr>
              <a:t>Agent registry enables both consumption and management of agents</a:t>
            </a:r>
            <a:endParaRPr/>
          </a:p>
        </p:txBody>
      </p:sp>
      <p:sp>
        <p:nvSpPr>
          <p:cNvPr id="2744" name="Google Shape;2744;p126"/>
          <p:cNvSpPr/>
          <p:nvPr/>
        </p:nvSpPr>
        <p:spPr>
          <a:xfrm>
            <a:off x="5301464" y="1940104"/>
            <a:ext cx="6349500" cy="707400"/>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Roboto Condensed"/>
                <a:ea typeface="Roboto Condensed"/>
                <a:cs typeface="Roboto Condensed"/>
                <a:sym typeface="Roboto Condensed"/>
              </a:rPr>
              <a:t>Agent management ensures a governed way of designing, development, deploying and continuous monitoring of agents</a:t>
            </a:r>
            <a:endParaRPr/>
          </a:p>
        </p:txBody>
      </p:sp>
      <p:sp>
        <p:nvSpPr>
          <p:cNvPr id="2745" name="Google Shape;2745;p126"/>
          <p:cNvSpPr/>
          <p:nvPr/>
        </p:nvSpPr>
        <p:spPr>
          <a:xfrm>
            <a:off x="5301464" y="2845942"/>
            <a:ext cx="6349500" cy="3492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Roboto Condensed"/>
                <a:ea typeface="Roboto Condensed"/>
                <a:cs typeface="Roboto Condensed"/>
                <a:sym typeface="Roboto Condensed"/>
              </a:rPr>
              <a:t>Four Core Roles</a:t>
            </a:r>
            <a:endParaRPr/>
          </a:p>
        </p:txBody>
      </p:sp>
      <p:sp>
        <p:nvSpPr>
          <p:cNvPr id="2746" name="Google Shape;2746;p126"/>
          <p:cNvSpPr/>
          <p:nvPr/>
        </p:nvSpPr>
        <p:spPr>
          <a:xfrm>
            <a:off x="5551021" y="3553798"/>
            <a:ext cx="274200" cy="274200"/>
          </a:xfrm>
          <a:prstGeom prst="ellipse">
            <a:avLst/>
          </a:prstGeom>
          <a:solidFill>
            <a:srgbClr val="0033A0"/>
          </a:solidFill>
          <a:ln>
            <a:noFill/>
          </a:ln>
        </p:spPr>
        <p:txBody>
          <a:bodyPr spcFirstLastPara="1" wrap="square" lIns="45700"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Roboto Condensed"/>
                <a:ea typeface="Roboto Condensed"/>
                <a:cs typeface="Roboto Condensed"/>
                <a:sym typeface="Roboto Condensed"/>
              </a:rPr>
              <a:t>1</a:t>
            </a:r>
            <a:endParaRPr/>
          </a:p>
        </p:txBody>
      </p:sp>
      <p:sp>
        <p:nvSpPr>
          <p:cNvPr id="2747" name="Google Shape;2747;p126"/>
          <p:cNvSpPr/>
          <p:nvPr/>
        </p:nvSpPr>
        <p:spPr>
          <a:xfrm>
            <a:off x="5551021" y="4191150"/>
            <a:ext cx="274200" cy="274200"/>
          </a:xfrm>
          <a:prstGeom prst="ellipse">
            <a:avLst/>
          </a:prstGeom>
          <a:solidFill>
            <a:srgbClr val="0033A0"/>
          </a:solidFill>
          <a:ln>
            <a:noFill/>
          </a:ln>
        </p:spPr>
        <p:txBody>
          <a:bodyPr spcFirstLastPara="1" wrap="square" lIns="45700"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Roboto Condensed"/>
                <a:ea typeface="Roboto Condensed"/>
                <a:cs typeface="Roboto Condensed"/>
                <a:sym typeface="Roboto Condensed"/>
              </a:rPr>
              <a:t>2</a:t>
            </a:r>
            <a:endParaRPr/>
          </a:p>
        </p:txBody>
      </p:sp>
      <p:sp>
        <p:nvSpPr>
          <p:cNvPr id="2748" name="Google Shape;2748;p126"/>
          <p:cNvSpPr/>
          <p:nvPr/>
        </p:nvSpPr>
        <p:spPr>
          <a:xfrm>
            <a:off x="5551074" y="4852184"/>
            <a:ext cx="274200" cy="274200"/>
          </a:xfrm>
          <a:prstGeom prst="ellipse">
            <a:avLst/>
          </a:prstGeom>
          <a:solidFill>
            <a:srgbClr val="0033A0"/>
          </a:solidFill>
          <a:ln>
            <a:noFill/>
          </a:ln>
        </p:spPr>
        <p:txBody>
          <a:bodyPr spcFirstLastPara="1" wrap="square" lIns="45700"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Roboto Condensed"/>
                <a:ea typeface="Roboto Condensed"/>
                <a:cs typeface="Roboto Condensed"/>
                <a:sym typeface="Roboto Condensed"/>
              </a:rPr>
              <a:t>3</a:t>
            </a:r>
            <a:endParaRPr/>
          </a:p>
        </p:txBody>
      </p:sp>
      <p:sp>
        <p:nvSpPr>
          <p:cNvPr id="2749" name="Google Shape;2749;p126"/>
          <p:cNvSpPr/>
          <p:nvPr/>
        </p:nvSpPr>
        <p:spPr>
          <a:xfrm>
            <a:off x="5551021" y="5494880"/>
            <a:ext cx="274200" cy="274200"/>
          </a:xfrm>
          <a:prstGeom prst="ellipse">
            <a:avLst/>
          </a:prstGeom>
          <a:solidFill>
            <a:srgbClr val="0033A0"/>
          </a:solidFill>
          <a:ln>
            <a:noFill/>
          </a:ln>
        </p:spPr>
        <p:txBody>
          <a:bodyPr spcFirstLastPara="1" wrap="square" lIns="45700"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Roboto Condensed"/>
                <a:ea typeface="Roboto Condensed"/>
                <a:cs typeface="Roboto Condensed"/>
                <a:sym typeface="Roboto Condensed"/>
              </a:rPr>
              <a:t>4</a:t>
            </a:r>
            <a:endParaRPr/>
          </a:p>
        </p:txBody>
      </p:sp>
      <p:sp>
        <p:nvSpPr>
          <p:cNvPr id="2750" name="Google Shape;2750;p126"/>
          <p:cNvSpPr/>
          <p:nvPr/>
        </p:nvSpPr>
        <p:spPr>
          <a:xfrm>
            <a:off x="5998396" y="3429001"/>
            <a:ext cx="5652600" cy="508200"/>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91425" tIns="45700" rIns="91425" bIns="45700" anchor="ctr" anchorCtr="0">
            <a:noAutofit/>
          </a:bodyPr>
          <a:lstStyle/>
          <a:p>
            <a:pPr marL="457200" marR="0" lvl="1" indent="0" algn="l" rtl="0">
              <a:lnSpc>
                <a:spcPct val="100000"/>
              </a:lnSpc>
              <a:spcBef>
                <a:spcPts val="0"/>
              </a:spcBef>
              <a:spcAft>
                <a:spcPts val="0"/>
              </a:spcAft>
              <a:buNone/>
            </a:pPr>
            <a:r>
              <a:rPr lang="en-US" sz="1400" b="0" i="0" u="none" strike="noStrike" cap="none">
                <a:solidFill>
                  <a:schemeClr val="dk1"/>
                </a:solidFill>
                <a:latin typeface="Roboto Condensed"/>
                <a:ea typeface="Roboto Condensed"/>
                <a:cs typeface="Roboto Condensed"/>
                <a:sym typeface="Roboto Condensed"/>
              </a:rPr>
              <a:t>Domain Owner – The agent steward who sets the agent profile, agent policy and agent access details</a:t>
            </a:r>
            <a:endParaRPr/>
          </a:p>
        </p:txBody>
      </p:sp>
      <p:sp>
        <p:nvSpPr>
          <p:cNvPr id="2751" name="Google Shape;2751;p126"/>
          <p:cNvSpPr/>
          <p:nvPr/>
        </p:nvSpPr>
        <p:spPr>
          <a:xfrm>
            <a:off x="5998395" y="4074260"/>
            <a:ext cx="5652600" cy="508200"/>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91425" tIns="45700" rIns="91425" bIns="45700" anchor="ctr" anchorCtr="0">
            <a:noAutofit/>
          </a:bodyPr>
          <a:lstStyle/>
          <a:p>
            <a:pPr marL="457200" marR="0" lvl="1" indent="0" algn="l" rtl="0">
              <a:lnSpc>
                <a:spcPct val="100000"/>
              </a:lnSpc>
              <a:spcBef>
                <a:spcPts val="0"/>
              </a:spcBef>
              <a:spcAft>
                <a:spcPts val="0"/>
              </a:spcAft>
              <a:buNone/>
            </a:pPr>
            <a:r>
              <a:rPr lang="en-US" sz="1400" b="0" i="0" u="none" strike="noStrike" cap="none">
                <a:solidFill>
                  <a:schemeClr val="dk1"/>
                </a:solidFill>
                <a:latin typeface="Roboto Condensed"/>
                <a:ea typeface="Roboto Condensed"/>
                <a:cs typeface="Roboto Condensed"/>
                <a:sym typeface="Roboto Condensed"/>
              </a:rPr>
              <a:t>Developer/Architects – Designs and develops based on the specification</a:t>
            </a:r>
            <a:endParaRPr/>
          </a:p>
        </p:txBody>
      </p:sp>
      <p:sp>
        <p:nvSpPr>
          <p:cNvPr id="2752" name="Google Shape;2752;p126"/>
          <p:cNvSpPr/>
          <p:nvPr/>
        </p:nvSpPr>
        <p:spPr>
          <a:xfrm>
            <a:off x="5998395" y="4735294"/>
            <a:ext cx="5652600" cy="508200"/>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91425" tIns="45700" rIns="91425" bIns="45700" anchor="ctr" anchorCtr="0">
            <a:noAutofit/>
          </a:bodyPr>
          <a:lstStyle/>
          <a:p>
            <a:pPr marL="457200" marR="0" lvl="1" indent="0" algn="l" rtl="0">
              <a:lnSpc>
                <a:spcPct val="100000"/>
              </a:lnSpc>
              <a:spcBef>
                <a:spcPts val="0"/>
              </a:spcBef>
              <a:spcAft>
                <a:spcPts val="0"/>
              </a:spcAft>
              <a:buNone/>
            </a:pPr>
            <a:r>
              <a:rPr lang="en-US" sz="1400" b="0" i="0" u="none" strike="noStrike" cap="none">
                <a:solidFill>
                  <a:schemeClr val="dk1"/>
                </a:solidFill>
                <a:latin typeface="Roboto Condensed"/>
                <a:ea typeface="Roboto Condensed"/>
                <a:cs typeface="Roboto Condensed"/>
                <a:sym typeface="Roboto Condensed"/>
              </a:rPr>
              <a:t>Auditor – MRM (model risk management) team certifies for compliance and deployment</a:t>
            </a:r>
            <a:endParaRPr/>
          </a:p>
        </p:txBody>
      </p:sp>
      <p:sp>
        <p:nvSpPr>
          <p:cNvPr id="2753" name="Google Shape;2753;p126"/>
          <p:cNvSpPr/>
          <p:nvPr/>
        </p:nvSpPr>
        <p:spPr>
          <a:xfrm>
            <a:off x="5998395" y="5396328"/>
            <a:ext cx="5652600" cy="508200"/>
          </a:xfrm>
          <a:prstGeom prst="rect">
            <a:avLst/>
          </a:prstGeom>
          <a:solidFill>
            <a:schemeClr val="lt1"/>
          </a:solidFill>
          <a:ln w="25400" cap="flat" cmpd="sng">
            <a:solidFill>
              <a:srgbClr val="D8E6FC"/>
            </a:solidFill>
            <a:prstDash val="solid"/>
            <a:round/>
            <a:headEnd type="none" w="sm" len="sm"/>
            <a:tailEnd type="none" w="sm" len="sm"/>
          </a:ln>
        </p:spPr>
        <p:txBody>
          <a:bodyPr spcFirstLastPara="1" wrap="square" lIns="91425" tIns="45700" rIns="91425" bIns="45700" anchor="ctr" anchorCtr="0">
            <a:noAutofit/>
          </a:bodyPr>
          <a:lstStyle/>
          <a:p>
            <a:pPr marL="457200" marR="0" lvl="1" indent="0" algn="l" rtl="0">
              <a:lnSpc>
                <a:spcPct val="100000"/>
              </a:lnSpc>
              <a:spcBef>
                <a:spcPts val="0"/>
              </a:spcBef>
              <a:spcAft>
                <a:spcPts val="0"/>
              </a:spcAft>
              <a:buNone/>
            </a:pPr>
            <a:r>
              <a:rPr lang="en-US" sz="1400" b="0" i="0" u="none" strike="noStrike" cap="none">
                <a:solidFill>
                  <a:schemeClr val="dk1"/>
                </a:solidFill>
                <a:latin typeface="Roboto Condensed"/>
                <a:ea typeface="Roboto Condensed"/>
                <a:cs typeface="Roboto Condensed"/>
                <a:sym typeface="Roboto Condensed"/>
              </a:rPr>
              <a:t>Agent Observability – Continuously appraises the deployed agents in production</a:t>
            </a:r>
            <a:endParaRPr/>
          </a:p>
        </p:txBody>
      </p:sp>
      <p:pic>
        <p:nvPicPr>
          <p:cNvPr id="2754" name="Google Shape;2754;p126"/>
          <p:cNvPicPr preferRelativeResize="0"/>
          <p:nvPr/>
        </p:nvPicPr>
        <p:blipFill>
          <a:blip r:embed="rId3">
            <a:alphaModFix/>
          </a:blip>
          <a:stretch>
            <a:fillRect/>
          </a:stretch>
        </p:blipFill>
        <p:spPr>
          <a:xfrm>
            <a:off x="247728" y="1693950"/>
            <a:ext cx="4758330" cy="28885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758"/>
        <p:cNvGrpSpPr/>
        <p:nvPr/>
      </p:nvGrpSpPr>
      <p:grpSpPr>
        <a:xfrm>
          <a:off x="0" y="0"/>
          <a:ext cx="0" cy="0"/>
          <a:chOff x="0" y="0"/>
          <a:chExt cx="0" cy="0"/>
        </a:xfrm>
      </p:grpSpPr>
      <p:sp>
        <p:nvSpPr>
          <p:cNvPr id="2759" name="Google Shape;2759;p127"/>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sz="2800" b="1">
                <a:latin typeface="Raleway"/>
                <a:ea typeface="Raleway"/>
                <a:cs typeface="Raleway"/>
                <a:sym typeface="Raleway"/>
              </a:rPr>
              <a:t>Agent </a:t>
            </a:r>
            <a:r>
              <a:rPr lang="en-US"/>
              <a:t>Certification-Onboarding </a:t>
            </a:r>
            <a:r>
              <a:rPr lang="en-US" sz="2800" b="1">
                <a:latin typeface="Raleway"/>
                <a:ea typeface="Raleway"/>
                <a:cs typeface="Raleway"/>
                <a:sym typeface="Raleway"/>
              </a:rPr>
              <a:t>Flow </a:t>
            </a:r>
            <a:endParaRPr sz="2800" b="1">
              <a:latin typeface="Raleway"/>
              <a:ea typeface="Raleway"/>
              <a:cs typeface="Raleway"/>
              <a:sym typeface="Raleway"/>
            </a:endParaRPr>
          </a:p>
        </p:txBody>
      </p:sp>
      <p:sp>
        <p:nvSpPr>
          <p:cNvPr id="2760" name="Google Shape;2760;p127"/>
          <p:cNvSpPr/>
          <p:nvPr/>
        </p:nvSpPr>
        <p:spPr>
          <a:xfrm>
            <a:off x="565884" y="2144381"/>
            <a:ext cx="1323900" cy="28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33A0"/>
                </a:solidFill>
                <a:latin typeface="Roboto Condensed"/>
                <a:ea typeface="Roboto Condensed"/>
                <a:cs typeface="Roboto Condensed"/>
                <a:sym typeface="Roboto Condensed"/>
              </a:rPr>
              <a:t>Domain Owner</a:t>
            </a:r>
            <a:endParaRPr sz="1100" b="0" i="0" u="none" strike="noStrike" cap="none">
              <a:solidFill>
                <a:srgbClr val="0033A0"/>
              </a:solidFill>
              <a:latin typeface="Roboto Condensed"/>
              <a:ea typeface="Roboto Condensed"/>
              <a:cs typeface="Roboto Condensed"/>
              <a:sym typeface="Roboto Condensed"/>
            </a:endParaRPr>
          </a:p>
        </p:txBody>
      </p:sp>
      <p:sp>
        <p:nvSpPr>
          <p:cNvPr id="2761" name="Google Shape;2761;p127"/>
          <p:cNvSpPr/>
          <p:nvPr/>
        </p:nvSpPr>
        <p:spPr>
          <a:xfrm>
            <a:off x="565884" y="4920256"/>
            <a:ext cx="1323900" cy="28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33A0"/>
                </a:solidFill>
                <a:latin typeface="Roboto Condensed"/>
                <a:ea typeface="Roboto Condensed"/>
                <a:cs typeface="Roboto Condensed"/>
                <a:sym typeface="Roboto Condensed"/>
              </a:rPr>
              <a:t>Agent Auditor(MRM)</a:t>
            </a:r>
            <a:endParaRPr sz="1100" b="0" i="0" u="none" strike="noStrike" cap="none">
              <a:solidFill>
                <a:srgbClr val="0033A0"/>
              </a:solidFill>
              <a:latin typeface="Roboto Condensed"/>
              <a:ea typeface="Roboto Condensed"/>
              <a:cs typeface="Roboto Condensed"/>
              <a:sym typeface="Roboto Condensed"/>
            </a:endParaRPr>
          </a:p>
        </p:txBody>
      </p:sp>
      <p:sp>
        <p:nvSpPr>
          <p:cNvPr id="2762" name="Google Shape;2762;p127"/>
          <p:cNvSpPr/>
          <p:nvPr/>
        </p:nvSpPr>
        <p:spPr>
          <a:xfrm>
            <a:off x="2728153" y="1648713"/>
            <a:ext cx="1183200" cy="7401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Roboto Condensed"/>
                <a:ea typeface="Roboto Condensed"/>
                <a:cs typeface="Roboto Condensed"/>
                <a:sym typeface="Roboto Condensed"/>
              </a:rPr>
              <a:t>Approved Agentic Use cases</a:t>
            </a:r>
            <a:endParaRPr sz="1000" b="0" i="0" u="none" strike="noStrike" cap="none">
              <a:solidFill>
                <a:schemeClr val="lt1"/>
              </a:solidFill>
              <a:latin typeface="Roboto Condensed"/>
              <a:ea typeface="Roboto Condensed"/>
              <a:cs typeface="Roboto Condensed"/>
              <a:sym typeface="Roboto Condensed"/>
            </a:endParaRPr>
          </a:p>
        </p:txBody>
      </p:sp>
      <p:pic>
        <p:nvPicPr>
          <p:cNvPr id="2763" name="Google Shape;2763;p127" descr="User outline"/>
          <p:cNvPicPr preferRelativeResize="0"/>
          <p:nvPr/>
        </p:nvPicPr>
        <p:blipFill rotWithShape="1">
          <a:blip r:embed="rId3">
            <a:alphaModFix/>
          </a:blip>
          <a:srcRect/>
          <a:stretch/>
        </p:blipFill>
        <p:spPr>
          <a:xfrm>
            <a:off x="1058360" y="1854042"/>
            <a:ext cx="338949" cy="344422"/>
          </a:xfrm>
          <a:prstGeom prst="rect">
            <a:avLst/>
          </a:prstGeom>
          <a:noFill/>
          <a:ln>
            <a:noFill/>
          </a:ln>
        </p:spPr>
      </p:pic>
      <p:sp>
        <p:nvSpPr>
          <p:cNvPr id="2764" name="Google Shape;2764;p127"/>
          <p:cNvSpPr/>
          <p:nvPr/>
        </p:nvSpPr>
        <p:spPr>
          <a:xfrm>
            <a:off x="2728153" y="2961547"/>
            <a:ext cx="1183200" cy="7401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Roboto Condensed"/>
                <a:ea typeface="Roboto Condensed"/>
                <a:cs typeface="Roboto Condensed"/>
                <a:sym typeface="Roboto Condensed"/>
              </a:rPr>
              <a:t>Agent Development Complete</a:t>
            </a:r>
            <a:endParaRPr sz="1000" b="0" i="0" u="none" strike="noStrike" cap="none">
              <a:solidFill>
                <a:schemeClr val="lt1"/>
              </a:solidFill>
              <a:latin typeface="Roboto Condensed"/>
              <a:ea typeface="Roboto Condensed"/>
              <a:cs typeface="Roboto Condensed"/>
              <a:sym typeface="Roboto Condensed"/>
            </a:endParaRPr>
          </a:p>
        </p:txBody>
      </p:sp>
      <p:pic>
        <p:nvPicPr>
          <p:cNvPr id="2765" name="Google Shape;2765;p127" descr="User outline"/>
          <p:cNvPicPr preferRelativeResize="0"/>
          <p:nvPr/>
        </p:nvPicPr>
        <p:blipFill rotWithShape="1">
          <a:blip r:embed="rId3">
            <a:alphaModFix/>
          </a:blip>
          <a:srcRect/>
          <a:stretch/>
        </p:blipFill>
        <p:spPr>
          <a:xfrm>
            <a:off x="1058360" y="3160304"/>
            <a:ext cx="338949" cy="344422"/>
          </a:xfrm>
          <a:prstGeom prst="rect">
            <a:avLst/>
          </a:prstGeom>
          <a:noFill/>
          <a:ln>
            <a:noFill/>
          </a:ln>
        </p:spPr>
      </p:pic>
      <p:sp>
        <p:nvSpPr>
          <p:cNvPr id="2766" name="Google Shape;2766;p127"/>
          <p:cNvSpPr/>
          <p:nvPr/>
        </p:nvSpPr>
        <p:spPr>
          <a:xfrm>
            <a:off x="619134" y="3504726"/>
            <a:ext cx="1217400" cy="269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33A0"/>
                </a:solidFill>
                <a:latin typeface="Roboto Condensed"/>
                <a:ea typeface="Roboto Condensed"/>
                <a:cs typeface="Roboto Condensed"/>
                <a:sym typeface="Roboto Condensed"/>
              </a:rPr>
              <a:t>Agent Developer</a:t>
            </a:r>
            <a:endParaRPr sz="1100" b="0" i="0" u="none" strike="noStrike" cap="none">
              <a:solidFill>
                <a:srgbClr val="0033A0"/>
              </a:solidFill>
              <a:latin typeface="Roboto Condensed"/>
              <a:ea typeface="Roboto Condensed"/>
              <a:cs typeface="Roboto Condensed"/>
              <a:sym typeface="Roboto Condensed"/>
            </a:endParaRPr>
          </a:p>
        </p:txBody>
      </p:sp>
      <p:sp>
        <p:nvSpPr>
          <p:cNvPr id="2767" name="Google Shape;2767;p127"/>
          <p:cNvSpPr/>
          <p:nvPr/>
        </p:nvSpPr>
        <p:spPr>
          <a:xfrm>
            <a:off x="2728152" y="4274381"/>
            <a:ext cx="1183200" cy="7401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Roboto Condensed"/>
                <a:ea typeface="Roboto Condensed"/>
                <a:cs typeface="Roboto Condensed"/>
                <a:sym typeface="Roboto Condensed"/>
              </a:rPr>
              <a:t>Agent Development Review</a:t>
            </a:r>
            <a:endParaRPr sz="1000" b="0" i="0" u="none" strike="noStrike" cap="none">
              <a:solidFill>
                <a:schemeClr val="lt1"/>
              </a:solidFill>
              <a:latin typeface="Roboto Condensed"/>
              <a:ea typeface="Roboto Condensed"/>
              <a:cs typeface="Roboto Condensed"/>
              <a:sym typeface="Roboto Condensed"/>
            </a:endParaRPr>
          </a:p>
        </p:txBody>
      </p:sp>
      <p:pic>
        <p:nvPicPr>
          <p:cNvPr id="2768" name="Google Shape;2768;p127" descr="User outline"/>
          <p:cNvPicPr preferRelativeResize="0"/>
          <p:nvPr/>
        </p:nvPicPr>
        <p:blipFill rotWithShape="1">
          <a:blip r:embed="rId3">
            <a:alphaModFix/>
          </a:blip>
          <a:srcRect/>
          <a:stretch/>
        </p:blipFill>
        <p:spPr>
          <a:xfrm>
            <a:off x="1058360" y="4478060"/>
            <a:ext cx="338949" cy="344422"/>
          </a:xfrm>
          <a:prstGeom prst="rect">
            <a:avLst/>
          </a:prstGeom>
          <a:noFill/>
          <a:ln>
            <a:noFill/>
          </a:ln>
        </p:spPr>
      </p:pic>
      <p:sp>
        <p:nvSpPr>
          <p:cNvPr id="2769" name="Google Shape;2769;p127"/>
          <p:cNvSpPr/>
          <p:nvPr/>
        </p:nvSpPr>
        <p:spPr>
          <a:xfrm>
            <a:off x="2728152" y="5587216"/>
            <a:ext cx="1183200" cy="7401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Roboto Condensed"/>
                <a:ea typeface="Roboto Condensed"/>
                <a:cs typeface="Roboto Condensed"/>
                <a:sym typeface="Roboto Condensed"/>
              </a:rPr>
              <a:t>Agent Deployment complete</a:t>
            </a:r>
            <a:endParaRPr sz="1000" b="0" i="0" u="none" strike="noStrike" cap="none">
              <a:solidFill>
                <a:schemeClr val="lt1"/>
              </a:solidFill>
              <a:latin typeface="Roboto Condensed"/>
              <a:ea typeface="Roboto Condensed"/>
              <a:cs typeface="Roboto Condensed"/>
              <a:sym typeface="Roboto Condensed"/>
            </a:endParaRPr>
          </a:p>
        </p:txBody>
      </p:sp>
      <p:sp>
        <p:nvSpPr>
          <p:cNvPr id="2770" name="Google Shape;2770;p127"/>
          <p:cNvSpPr/>
          <p:nvPr/>
        </p:nvSpPr>
        <p:spPr>
          <a:xfrm>
            <a:off x="650158" y="5737891"/>
            <a:ext cx="1217400" cy="463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33A0"/>
                </a:solidFill>
                <a:latin typeface="Roboto Condensed"/>
                <a:ea typeface="Roboto Condensed"/>
                <a:cs typeface="Roboto Condensed"/>
                <a:sym typeface="Roboto Condensed"/>
              </a:rPr>
              <a:t>Agent Observability</a:t>
            </a:r>
            <a:endParaRPr sz="1100" b="0" i="0" u="none" strike="noStrike" cap="none">
              <a:solidFill>
                <a:srgbClr val="0033A0"/>
              </a:solidFill>
              <a:latin typeface="Roboto Condensed"/>
              <a:ea typeface="Roboto Condensed"/>
              <a:cs typeface="Roboto Condensed"/>
              <a:sym typeface="Roboto Condensed"/>
            </a:endParaRPr>
          </a:p>
        </p:txBody>
      </p:sp>
      <p:cxnSp>
        <p:nvCxnSpPr>
          <p:cNvPr id="2771" name="Google Shape;2771;p127"/>
          <p:cNvCxnSpPr>
            <a:stCxn id="2763" idx="3"/>
            <a:endCxn id="2762" idx="1"/>
          </p:cNvCxnSpPr>
          <p:nvPr/>
        </p:nvCxnSpPr>
        <p:spPr>
          <a:xfrm rot="10800000" flipH="1">
            <a:off x="1397309" y="2018753"/>
            <a:ext cx="1330800" cy="7500"/>
          </a:xfrm>
          <a:prstGeom prst="straightConnector1">
            <a:avLst/>
          </a:prstGeom>
          <a:noFill/>
          <a:ln w="9525" cap="flat" cmpd="sng">
            <a:solidFill>
              <a:srgbClr val="BFBFBF"/>
            </a:solidFill>
            <a:prstDash val="solid"/>
            <a:miter lim="800000"/>
            <a:headEnd type="none" w="sm" len="sm"/>
            <a:tailEnd type="triangle" w="med" len="med"/>
          </a:ln>
        </p:spPr>
      </p:cxnSp>
      <p:cxnSp>
        <p:nvCxnSpPr>
          <p:cNvPr id="2772" name="Google Shape;2772;p127"/>
          <p:cNvCxnSpPr>
            <a:stCxn id="2765" idx="3"/>
            <a:endCxn id="2764" idx="1"/>
          </p:cNvCxnSpPr>
          <p:nvPr/>
        </p:nvCxnSpPr>
        <p:spPr>
          <a:xfrm rot="10800000" flipH="1">
            <a:off x="1397309" y="3331615"/>
            <a:ext cx="1330800" cy="900"/>
          </a:xfrm>
          <a:prstGeom prst="straightConnector1">
            <a:avLst/>
          </a:prstGeom>
          <a:noFill/>
          <a:ln w="9525" cap="flat" cmpd="sng">
            <a:solidFill>
              <a:srgbClr val="BFBFBF"/>
            </a:solidFill>
            <a:prstDash val="solid"/>
            <a:miter lim="800000"/>
            <a:headEnd type="none" w="sm" len="sm"/>
            <a:tailEnd type="triangle" w="med" len="med"/>
          </a:ln>
        </p:spPr>
      </p:cxnSp>
      <p:cxnSp>
        <p:nvCxnSpPr>
          <p:cNvPr id="2773" name="Google Shape;2773;p127"/>
          <p:cNvCxnSpPr>
            <a:stCxn id="2768" idx="3"/>
            <a:endCxn id="2767" idx="1"/>
          </p:cNvCxnSpPr>
          <p:nvPr/>
        </p:nvCxnSpPr>
        <p:spPr>
          <a:xfrm rot="10800000" flipH="1">
            <a:off x="1397309" y="4644571"/>
            <a:ext cx="1330800" cy="5700"/>
          </a:xfrm>
          <a:prstGeom prst="straightConnector1">
            <a:avLst/>
          </a:prstGeom>
          <a:noFill/>
          <a:ln w="9525" cap="flat" cmpd="sng">
            <a:solidFill>
              <a:srgbClr val="BFBFBF"/>
            </a:solidFill>
            <a:prstDash val="solid"/>
            <a:miter lim="800000"/>
            <a:headEnd type="none" w="sm" len="sm"/>
            <a:tailEnd type="triangle" w="med" len="med"/>
          </a:ln>
        </p:spPr>
      </p:cxnSp>
      <p:cxnSp>
        <p:nvCxnSpPr>
          <p:cNvPr id="2774" name="Google Shape;2774;p127"/>
          <p:cNvCxnSpPr>
            <a:stCxn id="2770" idx="3"/>
            <a:endCxn id="2769" idx="1"/>
          </p:cNvCxnSpPr>
          <p:nvPr/>
        </p:nvCxnSpPr>
        <p:spPr>
          <a:xfrm rot="10800000" flipH="1">
            <a:off x="1867558" y="5957191"/>
            <a:ext cx="860700" cy="12300"/>
          </a:xfrm>
          <a:prstGeom prst="straightConnector1">
            <a:avLst/>
          </a:prstGeom>
          <a:noFill/>
          <a:ln w="9525" cap="flat" cmpd="sng">
            <a:solidFill>
              <a:srgbClr val="BFBFBF"/>
            </a:solidFill>
            <a:prstDash val="solid"/>
            <a:miter lim="800000"/>
            <a:headEnd type="none" w="sm" len="sm"/>
            <a:tailEnd type="triangle" w="med" len="med"/>
          </a:ln>
        </p:spPr>
      </p:cxnSp>
      <p:sp>
        <p:nvSpPr>
          <p:cNvPr id="2775" name="Google Shape;2775;p127"/>
          <p:cNvSpPr/>
          <p:nvPr/>
        </p:nvSpPr>
        <p:spPr>
          <a:xfrm>
            <a:off x="4263202" y="1648713"/>
            <a:ext cx="3304800" cy="740100"/>
          </a:xfrm>
          <a:prstGeom prst="rect">
            <a:avLst/>
          </a:prstGeom>
          <a:solidFill>
            <a:srgbClr val="D8E6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Domain owner is responsible for the agentic capability who updates the registry with the capabilities and description of the agents or tools</a:t>
            </a:r>
            <a:endParaRPr sz="1000" b="0" i="0" u="none" strike="noStrike" cap="none">
              <a:solidFill>
                <a:srgbClr val="000000"/>
              </a:solidFill>
              <a:latin typeface="Roboto Condensed"/>
              <a:ea typeface="Roboto Condensed"/>
              <a:cs typeface="Roboto Condensed"/>
              <a:sym typeface="Roboto Condensed"/>
            </a:endParaRPr>
          </a:p>
        </p:txBody>
      </p:sp>
      <p:sp>
        <p:nvSpPr>
          <p:cNvPr id="2776" name="Google Shape;2776;p127"/>
          <p:cNvSpPr/>
          <p:nvPr/>
        </p:nvSpPr>
        <p:spPr>
          <a:xfrm>
            <a:off x="4263202" y="2961134"/>
            <a:ext cx="3304800" cy="740100"/>
          </a:xfrm>
          <a:prstGeom prst="rect">
            <a:avLst/>
          </a:prstGeom>
          <a:solidFill>
            <a:srgbClr val="D8E6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Agent developer updates the registry with all the relevant artifacts; design, git location, test and evaluation details</a:t>
            </a:r>
            <a:endParaRPr sz="1000" b="0" i="0" u="none" strike="noStrike" cap="none">
              <a:solidFill>
                <a:srgbClr val="000000"/>
              </a:solidFill>
              <a:latin typeface="Roboto Condensed"/>
              <a:ea typeface="Roboto Condensed"/>
              <a:cs typeface="Roboto Condensed"/>
              <a:sym typeface="Roboto Condensed"/>
            </a:endParaRPr>
          </a:p>
        </p:txBody>
      </p:sp>
      <p:sp>
        <p:nvSpPr>
          <p:cNvPr id="2777" name="Google Shape;2777;p127"/>
          <p:cNvSpPr/>
          <p:nvPr/>
        </p:nvSpPr>
        <p:spPr>
          <a:xfrm>
            <a:off x="4263202" y="4273555"/>
            <a:ext cx="3304800" cy="740100"/>
          </a:xfrm>
          <a:prstGeom prst="rect">
            <a:avLst/>
          </a:prstGeom>
          <a:solidFill>
            <a:srgbClr val="D8E6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Agent auditor audits the information on the registry to ensure it is compliant with all the specifications initially agreed and approved upon with respect to tool, data access and usage </a:t>
            </a:r>
            <a:endParaRPr sz="1000" b="0" i="0" u="none" strike="noStrike" cap="none">
              <a:solidFill>
                <a:srgbClr val="000000"/>
              </a:solidFill>
              <a:latin typeface="Roboto Condensed"/>
              <a:ea typeface="Roboto Condensed"/>
              <a:cs typeface="Roboto Condensed"/>
              <a:sym typeface="Roboto Condensed"/>
            </a:endParaRPr>
          </a:p>
        </p:txBody>
      </p:sp>
      <p:sp>
        <p:nvSpPr>
          <p:cNvPr id="2778" name="Google Shape;2778;p127"/>
          <p:cNvSpPr/>
          <p:nvPr/>
        </p:nvSpPr>
        <p:spPr>
          <a:xfrm>
            <a:off x="9176333" y="1627188"/>
            <a:ext cx="1261282" cy="811379"/>
          </a:xfrm>
          <a:prstGeom prst="flowChartMagneticDisk">
            <a:avLst/>
          </a:prstGeom>
          <a:solidFill>
            <a:srgbClr val="E8E8E8"/>
          </a:solidFill>
          <a:ln w="9525" cap="flat" cmpd="sng">
            <a:solidFill>
              <a:srgbClr val="D6D6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Agent </a:t>
            </a:r>
            <a:r>
              <a:rPr lang="en-US" sz="1000">
                <a:latin typeface="Roboto Condensed"/>
                <a:ea typeface="Roboto Condensed"/>
                <a:cs typeface="Roboto Condensed"/>
                <a:sym typeface="Roboto Condensed"/>
              </a:rPr>
              <a:t>Store</a:t>
            </a:r>
            <a:endParaRPr sz="1000">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000"/>
              <a:buFont typeface="Arial"/>
              <a:buNone/>
            </a:pPr>
            <a:r>
              <a:rPr lang="en-US" sz="1000">
                <a:latin typeface="Roboto Condensed"/>
                <a:ea typeface="Roboto Condensed"/>
                <a:cs typeface="Roboto Condensed"/>
                <a:sym typeface="Roboto Condensed"/>
              </a:rPr>
              <a:t>(Agent Registry)</a:t>
            </a:r>
            <a:endParaRPr sz="1000">
              <a:latin typeface="Roboto Condensed"/>
              <a:ea typeface="Roboto Condensed"/>
              <a:cs typeface="Roboto Condensed"/>
              <a:sym typeface="Roboto Condensed"/>
            </a:endParaRPr>
          </a:p>
        </p:txBody>
      </p:sp>
      <p:cxnSp>
        <p:nvCxnSpPr>
          <p:cNvPr id="2779" name="Google Shape;2779;p127"/>
          <p:cNvCxnSpPr/>
          <p:nvPr/>
        </p:nvCxnSpPr>
        <p:spPr>
          <a:xfrm>
            <a:off x="7567955" y="1762141"/>
            <a:ext cx="1520400" cy="0"/>
          </a:xfrm>
          <a:prstGeom prst="straightConnector1">
            <a:avLst/>
          </a:prstGeom>
          <a:noFill/>
          <a:ln w="9525" cap="flat" cmpd="sng">
            <a:solidFill>
              <a:srgbClr val="BFBFBF"/>
            </a:solidFill>
            <a:prstDash val="solid"/>
            <a:miter lim="800000"/>
            <a:headEnd type="none" w="sm" len="sm"/>
            <a:tailEnd type="triangle" w="med" len="med"/>
          </a:ln>
        </p:spPr>
      </p:cxnSp>
      <p:cxnSp>
        <p:nvCxnSpPr>
          <p:cNvPr id="2780" name="Google Shape;2780;p127"/>
          <p:cNvCxnSpPr>
            <a:stCxn id="2775" idx="3"/>
          </p:cNvCxnSpPr>
          <p:nvPr/>
        </p:nvCxnSpPr>
        <p:spPr>
          <a:xfrm>
            <a:off x="7568002" y="2018763"/>
            <a:ext cx="1520400" cy="7500"/>
          </a:xfrm>
          <a:prstGeom prst="straightConnector1">
            <a:avLst/>
          </a:prstGeom>
          <a:noFill/>
          <a:ln w="9525" cap="flat" cmpd="sng">
            <a:solidFill>
              <a:srgbClr val="BFBFBF"/>
            </a:solidFill>
            <a:prstDash val="solid"/>
            <a:miter lim="800000"/>
            <a:headEnd type="none" w="sm" len="sm"/>
            <a:tailEnd type="triangle" w="med" len="med"/>
          </a:ln>
        </p:spPr>
      </p:cxnSp>
      <p:cxnSp>
        <p:nvCxnSpPr>
          <p:cNvPr id="2781" name="Google Shape;2781;p127"/>
          <p:cNvCxnSpPr/>
          <p:nvPr/>
        </p:nvCxnSpPr>
        <p:spPr>
          <a:xfrm>
            <a:off x="7567955" y="2308581"/>
            <a:ext cx="1520400" cy="0"/>
          </a:xfrm>
          <a:prstGeom prst="straightConnector1">
            <a:avLst/>
          </a:prstGeom>
          <a:noFill/>
          <a:ln w="9525" cap="flat" cmpd="sng">
            <a:solidFill>
              <a:srgbClr val="BFBFBF"/>
            </a:solidFill>
            <a:prstDash val="solid"/>
            <a:miter lim="800000"/>
            <a:headEnd type="none" w="sm" len="sm"/>
            <a:tailEnd type="triangle" w="med" len="med"/>
          </a:ln>
        </p:spPr>
      </p:cxnSp>
      <p:sp>
        <p:nvSpPr>
          <p:cNvPr id="2782" name="Google Shape;2782;p127"/>
          <p:cNvSpPr/>
          <p:nvPr/>
        </p:nvSpPr>
        <p:spPr>
          <a:xfrm>
            <a:off x="7714615" y="1525144"/>
            <a:ext cx="1183200" cy="184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Agent Description</a:t>
            </a:r>
            <a:endParaRPr sz="1000" b="0" i="0" u="none" strike="noStrike" cap="none">
              <a:solidFill>
                <a:srgbClr val="000000"/>
              </a:solidFill>
              <a:latin typeface="Roboto Condensed"/>
              <a:ea typeface="Roboto Condensed"/>
              <a:cs typeface="Roboto Condensed"/>
              <a:sym typeface="Roboto Condensed"/>
            </a:endParaRPr>
          </a:p>
        </p:txBody>
      </p:sp>
      <p:sp>
        <p:nvSpPr>
          <p:cNvPr id="2783" name="Google Shape;2783;p127"/>
          <p:cNvSpPr/>
          <p:nvPr/>
        </p:nvSpPr>
        <p:spPr>
          <a:xfrm>
            <a:off x="7673519" y="1834586"/>
            <a:ext cx="1373700" cy="13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Agent Control Policies</a:t>
            </a:r>
            <a:endParaRPr sz="1000" b="0" i="0" u="none" strike="noStrike" cap="none">
              <a:solidFill>
                <a:srgbClr val="000000"/>
              </a:solidFill>
              <a:latin typeface="Roboto Condensed"/>
              <a:ea typeface="Roboto Condensed"/>
              <a:cs typeface="Roboto Condensed"/>
              <a:sym typeface="Roboto Condensed"/>
            </a:endParaRPr>
          </a:p>
        </p:txBody>
      </p:sp>
      <p:sp>
        <p:nvSpPr>
          <p:cNvPr id="2784" name="Google Shape;2784;p127"/>
          <p:cNvSpPr/>
          <p:nvPr/>
        </p:nvSpPr>
        <p:spPr>
          <a:xfrm>
            <a:off x="7714614" y="2098697"/>
            <a:ext cx="1183200" cy="184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Agent Access</a:t>
            </a:r>
            <a:endParaRPr sz="1000" b="0" i="0" u="none" strike="noStrike" cap="none">
              <a:solidFill>
                <a:srgbClr val="000000"/>
              </a:solidFill>
              <a:latin typeface="Roboto Condensed"/>
              <a:ea typeface="Roboto Condensed"/>
              <a:cs typeface="Roboto Condensed"/>
              <a:sym typeface="Roboto Condensed"/>
            </a:endParaRPr>
          </a:p>
        </p:txBody>
      </p:sp>
      <p:sp>
        <p:nvSpPr>
          <p:cNvPr id="2785" name="Google Shape;2785;p127"/>
          <p:cNvSpPr/>
          <p:nvPr/>
        </p:nvSpPr>
        <p:spPr>
          <a:xfrm>
            <a:off x="9176333" y="2925494"/>
            <a:ext cx="1261282" cy="811379"/>
          </a:xfrm>
          <a:prstGeom prst="flowChartMagneticDisk">
            <a:avLst/>
          </a:prstGeom>
          <a:solidFill>
            <a:srgbClr val="E8E8E8"/>
          </a:solidFill>
          <a:ln w="9525" cap="flat" cmpd="sng">
            <a:solidFill>
              <a:srgbClr val="D6D6D6"/>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Arial"/>
              <a:buNone/>
            </a:pPr>
            <a:r>
              <a:rPr lang="en-US" sz="1000">
                <a:solidFill>
                  <a:schemeClr val="dk1"/>
                </a:solidFill>
                <a:latin typeface="Roboto Condensed"/>
                <a:ea typeface="Roboto Condensed"/>
                <a:cs typeface="Roboto Condensed"/>
                <a:sym typeface="Roboto Condensed"/>
              </a:rPr>
              <a:t>Agent Store</a:t>
            </a:r>
            <a:endParaRPr sz="1000">
              <a:solidFill>
                <a:schemeClr val="dk1"/>
              </a:solidFill>
              <a:latin typeface="Roboto Condensed"/>
              <a:ea typeface="Roboto Condensed"/>
              <a:cs typeface="Roboto Condensed"/>
              <a:sym typeface="Roboto Condensed"/>
            </a:endParaRPr>
          </a:p>
          <a:p>
            <a:pPr marL="0" lvl="0" indent="0" algn="ctr" rtl="0">
              <a:spcBef>
                <a:spcPts val="0"/>
              </a:spcBef>
              <a:spcAft>
                <a:spcPts val="0"/>
              </a:spcAft>
              <a:buClr>
                <a:schemeClr val="dk1"/>
              </a:buClr>
              <a:buSzPts val="1000"/>
              <a:buFont typeface="Arial"/>
              <a:buNone/>
            </a:pPr>
            <a:r>
              <a:rPr lang="en-US" sz="1000">
                <a:solidFill>
                  <a:schemeClr val="dk1"/>
                </a:solidFill>
                <a:latin typeface="Roboto Condensed"/>
                <a:ea typeface="Roboto Condensed"/>
                <a:cs typeface="Roboto Condensed"/>
                <a:sym typeface="Roboto Condensed"/>
              </a:rPr>
              <a:t>(Agent Registry)</a:t>
            </a:r>
            <a:endParaRPr sz="1000">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000"/>
              <a:buFont typeface="Arial"/>
              <a:buNone/>
            </a:pPr>
            <a:endParaRPr sz="1000">
              <a:latin typeface="Roboto Condensed"/>
              <a:ea typeface="Roboto Condensed"/>
              <a:cs typeface="Roboto Condensed"/>
              <a:sym typeface="Roboto Condensed"/>
            </a:endParaRPr>
          </a:p>
        </p:txBody>
      </p:sp>
      <p:cxnSp>
        <p:nvCxnSpPr>
          <p:cNvPr id="2786" name="Google Shape;2786;p127"/>
          <p:cNvCxnSpPr/>
          <p:nvPr/>
        </p:nvCxnSpPr>
        <p:spPr>
          <a:xfrm>
            <a:off x="7567955" y="3153117"/>
            <a:ext cx="1520400" cy="0"/>
          </a:xfrm>
          <a:prstGeom prst="straightConnector1">
            <a:avLst/>
          </a:prstGeom>
          <a:noFill/>
          <a:ln w="9525" cap="flat" cmpd="sng">
            <a:solidFill>
              <a:srgbClr val="BFBFBF"/>
            </a:solidFill>
            <a:prstDash val="solid"/>
            <a:miter lim="800000"/>
            <a:headEnd type="none" w="sm" len="sm"/>
            <a:tailEnd type="triangle" w="med" len="med"/>
          </a:ln>
        </p:spPr>
      </p:cxnSp>
      <p:cxnSp>
        <p:nvCxnSpPr>
          <p:cNvPr id="2787" name="Google Shape;2787;p127"/>
          <p:cNvCxnSpPr/>
          <p:nvPr/>
        </p:nvCxnSpPr>
        <p:spPr>
          <a:xfrm>
            <a:off x="7567955" y="3409777"/>
            <a:ext cx="1520400" cy="7500"/>
          </a:xfrm>
          <a:prstGeom prst="straightConnector1">
            <a:avLst/>
          </a:prstGeom>
          <a:noFill/>
          <a:ln w="9525" cap="flat" cmpd="sng">
            <a:solidFill>
              <a:srgbClr val="BFBFBF"/>
            </a:solidFill>
            <a:prstDash val="solid"/>
            <a:miter lim="800000"/>
            <a:headEnd type="none" w="sm" len="sm"/>
            <a:tailEnd type="triangle" w="med" len="med"/>
          </a:ln>
        </p:spPr>
      </p:cxnSp>
      <p:cxnSp>
        <p:nvCxnSpPr>
          <p:cNvPr id="2788" name="Google Shape;2788;p127"/>
          <p:cNvCxnSpPr/>
          <p:nvPr/>
        </p:nvCxnSpPr>
        <p:spPr>
          <a:xfrm>
            <a:off x="7567955" y="3699556"/>
            <a:ext cx="1520400" cy="0"/>
          </a:xfrm>
          <a:prstGeom prst="straightConnector1">
            <a:avLst/>
          </a:prstGeom>
          <a:noFill/>
          <a:ln w="9525" cap="flat" cmpd="sng">
            <a:solidFill>
              <a:srgbClr val="BFBFBF"/>
            </a:solidFill>
            <a:prstDash val="solid"/>
            <a:miter lim="800000"/>
            <a:headEnd type="none" w="sm" len="sm"/>
            <a:tailEnd type="triangle" w="med" len="med"/>
          </a:ln>
        </p:spPr>
      </p:cxnSp>
      <p:sp>
        <p:nvSpPr>
          <p:cNvPr id="2789" name="Google Shape;2789;p127"/>
          <p:cNvSpPr/>
          <p:nvPr/>
        </p:nvSpPr>
        <p:spPr>
          <a:xfrm>
            <a:off x="7714615" y="2916119"/>
            <a:ext cx="1183200" cy="184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Agent Design</a:t>
            </a:r>
            <a:endParaRPr sz="1000" b="0" i="0" u="none" strike="noStrike" cap="none">
              <a:solidFill>
                <a:srgbClr val="000000"/>
              </a:solidFill>
              <a:latin typeface="Roboto Condensed"/>
              <a:ea typeface="Roboto Condensed"/>
              <a:cs typeface="Roboto Condensed"/>
              <a:sym typeface="Roboto Condensed"/>
            </a:endParaRPr>
          </a:p>
        </p:txBody>
      </p:sp>
      <p:sp>
        <p:nvSpPr>
          <p:cNvPr id="2790" name="Google Shape;2790;p127"/>
          <p:cNvSpPr/>
          <p:nvPr/>
        </p:nvSpPr>
        <p:spPr>
          <a:xfrm>
            <a:off x="7581052" y="3225561"/>
            <a:ext cx="1608300" cy="156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Agent Validation details</a:t>
            </a:r>
            <a:endParaRPr sz="1000" b="0" i="0" u="none" strike="noStrike" cap="none">
              <a:solidFill>
                <a:srgbClr val="000000"/>
              </a:solidFill>
              <a:latin typeface="Roboto Condensed"/>
              <a:ea typeface="Roboto Condensed"/>
              <a:cs typeface="Roboto Condensed"/>
              <a:sym typeface="Roboto Condensed"/>
            </a:endParaRPr>
          </a:p>
        </p:txBody>
      </p:sp>
      <p:sp>
        <p:nvSpPr>
          <p:cNvPr id="2791" name="Google Shape;2791;p127"/>
          <p:cNvSpPr/>
          <p:nvPr/>
        </p:nvSpPr>
        <p:spPr>
          <a:xfrm>
            <a:off x="7714614" y="3489673"/>
            <a:ext cx="1183200" cy="184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Agent Repo</a:t>
            </a:r>
            <a:endParaRPr sz="1000" b="0" i="0" u="none" strike="noStrike" cap="none">
              <a:solidFill>
                <a:srgbClr val="000000"/>
              </a:solidFill>
              <a:latin typeface="Roboto Condensed"/>
              <a:ea typeface="Roboto Condensed"/>
              <a:cs typeface="Roboto Condensed"/>
              <a:sym typeface="Roboto Condensed"/>
            </a:endParaRPr>
          </a:p>
        </p:txBody>
      </p:sp>
      <p:sp>
        <p:nvSpPr>
          <p:cNvPr id="2792" name="Google Shape;2792;p127"/>
          <p:cNvSpPr/>
          <p:nvPr/>
        </p:nvSpPr>
        <p:spPr>
          <a:xfrm>
            <a:off x="9176333" y="4211526"/>
            <a:ext cx="1261282" cy="811379"/>
          </a:xfrm>
          <a:prstGeom prst="flowChartMagneticDisk">
            <a:avLst/>
          </a:prstGeom>
          <a:solidFill>
            <a:srgbClr val="E8E8E8"/>
          </a:solidFill>
          <a:ln w="9525" cap="flat" cmpd="sng">
            <a:solidFill>
              <a:srgbClr val="D6D6D6"/>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Arial"/>
              <a:buNone/>
            </a:pPr>
            <a:r>
              <a:rPr lang="en-US" sz="1000">
                <a:solidFill>
                  <a:schemeClr val="dk1"/>
                </a:solidFill>
                <a:latin typeface="Roboto Condensed"/>
                <a:ea typeface="Roboto Condensed"/>
                <a:cs typeface="Roboto Condensed"/>
                <a:sym typeface="Roboto Condensed"/>
              </a:rPr>
              <a:t>Agent Store</a:t>
            </a:r>
            <a:endParaRPr sz="1000">
              <a:solidFill>
                <a:schemeClr val="dk1"/>
              </a:solidFill>
              <a:latin typeface="Roboto Condensed"/>
              <a:ea typeface="Roboto Condensed"/>
              <a:cs typeface="Roboto Condensed"/>
              <a:sym typeface="Roboto Condensed"/>
            </a:endParaRPr>
          </a:p>
          <a:p>
            <a:pPr marL="0" lvl="0" indent="0" algn="ctr" rtl="0">
              <a:spcBef>
                <a:spcPts val="0"/>
              </a:spcBef>
              <a:spcAft>
                <a:spcPts val="0"/>
              </a:spcAft>
              <a:buClr>
                <a:schemeClr val="dk1"/>
              </a:buClr>
              <a:buSzPts val="1000"/>
              <a:buFont typeface="Arial"/>
              <a:buNone/>
            </a:pPr>
            <a:r>
              <a:rPr lang="en-US" sz="1000">
                <a:solidFill>
                  <a:schemeClr val="dk1"/>
                </a:solidFill>
                <a:latin typeface="Roboto Condensed"/>
                <a:ea typeface="Roboto Condensed"/>
                <a:cs typeface="Roboto Condensed"/>
                <a:sym typeface="Roboto Condensed"/>
              </a:rPr>
              <a:t>(Agent Registry)</a:t>
            </a:r>
            <a:endParaRPr sz="1000">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Clr>
                <a:srgbClr val="000000"/>
              </a:buClr>
              <a:buSzPts val="1000"/>
              <a:buFont typeface="Arial"/>
              <a:buNone/>
            </a:pPr>
            <a:endParaRPr sz="1000">
              <a:latin typeface="Roboto Condensed"/>
              <a:ea typeface="Roboto Condensed"/>
              <a:cs typeface="Roboto Condensed"/>
              <a:sym typeface="Roboto Condensed"/>
            </a:endParaRPr>
          </a:p>
        </p:txBody>
      </p:sp>
      <p:cxnSp>
        <p:nvCxnSpPr>
          <p:cNvPr id="2793" name="Google Shape;2793;p127"/>
          <p:cNvCxnSpPr>
            <a:stCxn id="2777" idx="3"/>
          </p:cNvCxnSpPr>
          <p:nvPr/>
        </p:nvCxnSpPr>
        <p:spPr>
          <a:xfrm>
            <a:off x="7568002" y="4643605"/>
            <a:ext cx="1520400" cy="0"/>
          </a:xfrm>
          <a:prstGeom prst="straightConnector1">
            <a:avLst/>
          </a:prstGeom>
          <a:noFill/>
          <a:ln w="9525" cap="flat" cmpd="sng">
            <a:solidFill>
              <a:srgbClr val="BFBFBF"/>
            </a:solidFill>
            <a:prstDash val="solid"/>
            <a:miter lim="800000"/>
            <a:headEnd type="none" w="sm" len="sm"/>
            <a:tailEnd type="triangle" w="med" len="med"/>
          </a:ln>
        </p:spPr>
      </p:cxnSp>
      <p:sp>
        <p:nvSpPr>
          <p:cNvPr id="2794" name="Google Shape;2794;p127"/>
          <p:cNvSpPr/>
          <p:nvPr/>
        </p:nvSpPr>
        <p:spPr>
          <a:xfrm>
            <a:off x="7793601" y="4396787"/>
            <a:ext cx="1183200" cy="184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Read only Access</a:t>
            </a:r>
            <a:endParaRPr sz="1000" b="0" i="0" u="none" strike="noStrike" cap="none">
              <a:solidFill>
                <a:srgbClr val="000000"/>
              </a:solidFill>
              <a:latin typeface="Roboto Condensed"/>
              <a:ea typeface="Roboto Condensed"/>
              <a:cs typeface="Roboto Condensed"/>
              <a:sym typeface="Roboto Condensed"/>
            </a:endParaRPr>
          </a:p>
        </p:txBody>
      </p:sp>
      <p:sp>
        <p:nvSpPr>
          <p:cNvPr id="2795" name="Google Shape;2795;p127"/>
          <p:cNvSpPr/>
          <p:nvPr/>
        </p:nvSpPr>
        <p:spPr>
          <a:xfrm>
            <a:off x="712884" y="1128850"/>
            <a:ext cx="1029900" cy="253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33A0"/>
                </a:solidFill>
                <a:latin typeface="Roboto Condensed"/>
                <a:ea typeface="Roboto Condensed"/>
                <a:cs typeface="Roboto Condensed"/>
                <a:sym typeface="Roboto Condensed"/>
              </a:rPr>
              <a:t>Human User</a:t>
            </a:r>
            <a:endParaRPr sz="1100" b="0" i="0" u="none" strike="noStrike" cap="none">
              <a:solidFill>
                <a:srgbClr val="0033A0"/>
              </a:solidFill>
              <a:latin typeface="Roboto Condensed"/>
              <a:ea typeface="Roboto Condensed"/>
              <a:cs typeface="Roboto Condensed"/>
              <a:sym typeface="Roboto Condensed"/>
            </a:endParaRPr>
          </a:p>
        </p:txBody>
      </p:sp>
      <p:sp>
        <p:nvSpPr>
          <p:cNvPr id="2796" name="Google Shape;2796;p127"/>
          <p:cNvSpPr/>
          <p:nvPr/>
        </p:nvSpPr>
        <p:spPr>
          <a:xfrm>
            <a:off x="2601046" y="1138704"/>
            <a:ext cx="1471500" cy="2538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Roboto Condensed"/>
                <a:ea typeface="Roboto Condensed"/>
                <a:cs typeface="Roboto Condensed"/>
                <a:sym typeface="Roboto Condensed"/>
              </a:rPr>
              <a:t>Agent Lifecycle Stage</a:t>
            </a:r>
            <a:endParaRPr sz="1000" b="0" i="0" u="none" strike="noStrike" cap="none">
              <a:solidFill>
                <a:schemeClr val="lt1"/>
              </a:solidFill>
              <a:latin typeface="Roboto Condensed"/>
              <a:ea typeface="Roboto Condensed"/>
              <a:cs typeface="Roboto Condensed"/>
              <a:sym typeface="Roboto Condensed"/>
            </a:endParaRPr>
          </a:p>
        </p:txBody>
      </p:sp>
      <p:sp>
        <p:nvSpPr>
          <p:cNvPr id="2797" name="Google Shape;2797;p127"/>
          <p:cNvSpPr/>
          <p:nvPr/>
        </p:nvSpPr>
        <p:spPr>
          <a:xfrm>
            <a:off x="5400652" y="1150921"/>
            <a:ext cx="1029900" cy="253800"/>
          </a:xfrm>
          <a:prstGeom prst="rect">
            <a:avLst/>
          </a:prstGeom>
          <a:solidFill>
            <a:srgbClr val="D8E6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Roboto Condensed"/>
                <a:ea typeface="Roboto Condensed"/>
                <a:cs typeface="Roboto Condensed"/>
                <a:sym typeface="Roboto Condensed"/>
              </a:rPr>
              <a:t>Activity</a:t>
            </a:r>
            <a:endParaRPr sz="1000" b="0" i="0" u="none" strike="noStrike" cap="none">
              <a:solidFill>
                <a:schemeClr val="dk1"/>
              </a:solidFill>
              <a:latin typeface="Roboto Condensed"/>
              <a:ea typeface="Roboto Condensed"/>
              <a:cs typeface="Roboto Condensed"/>
              <a:sym typeface="Roboto Condensed"/>
            </a:endParaRPr>
          </a:p>
        </p:txBody>
      </p:sp>
      <p:sp>
        <p:nvSpPr>
          <p:cNvPr id="2798" name="Google Shape;2798;p127"/>
          <p:cNvSpPr/>
          <p:nvPr/>
        </p:nvSpPr>
        <p:spPr>
          <a:xfrm>
            <a:off x="4263202" y="5585976"/>
            <a:ext cx="3304800" cy="740100"/>
          </a:xfrm>
          <a:prstGeom prst="rect">
            <a:avLst/>
          </a:prstGeom>
          <a:solidFill>
            <a:srgbClr val="D8E6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Once the agents and agencies are deployed in production, agentOps continuously collects telemetry data, aggregates </a:t>
            </a:r>
            <a:r>
              <a:rPr lang="en-US" sz="1000">
                <a:latin typeface="Roboto Condensed"/>
                <a:ea typeface="Roboto Condensed"/>
                <a:cs typeface="Roboto Condensed"/>
                <a:sym typeface="Roboto Condensed"/>
              </a:rPr>
              <a:t>performance data </a:t>
            </a:r>
            <a:r>
              <a:rPr lang="en-US" sz="1000" b="0" i="0" u="none" strike="noStrike" cap="none">
                <a:solidFill>
                  <a:srgbClr val="000000"/>
                </a:solidFill>
                <a:latin typeface="Roboto Condensed"/>
                <a:ea typeface="Roboto Condensed"/>
                <a:cs typeface="Roboto Condensed"/>
                <a:sym typeface="Roboto Condensed"/>
              </a:rPr>
              <a:t>and populates the agent </a:t>
            </a:r>
            <a:r>
              <a:rPr lang="en-US" sz="1000">
                <a:latin typeface="Roboto Condensed"/>
                <a:ea typeface="Roboto Condensed"/>
                <a:cs typeface="Roboto Condensed"/>
                <a:sym typeface="Roboto Condensed"/>
              </a:rPr>
              <a:t>appraisal stroe</a:t>
            </a:r>
            <a:endParaRPr sz="1000" b="0" i="0" u="none" strike="noStrike" cap="none">
              <a:solidFill>
                <a:srgbClr val="000000"/>
              </a:solidFill>
              <a:latin typeface="Roboto Condensed"/>
              <a:ea typeface="Roboto Condensed"/>
              <a:cs typeface="Roboto Condensed"/>
              <a:sym typeface="Roboto Condensed"/>
            </a:endParaRPr>
          </a:p>
        </p:txBody>
      </p:sp>
      <p:sp>
        <p:nvSpPr>
          <p:cNvPr id="2799" name="Google Shape;2799;p127"/>
          <p:cNvSpPr/>
          <p:nvPr/>
        </p:nvSpPr>
        <p:spPr>
          <a:xfrm>
            <a:off x="9176333" y="5475031"/>
            <a:ext cx="1261282" cy="811379"/>
          </a:xfrm>
          <a:prstGeom prst="flowChartMagneticDisk">
            <a:avLst/>
          </a:prstGeom>
          <a:solidFill>
            <a:srgbClr val="FFF2CC"/>
          </a:solidFill>
          <a:ln w="9525" cap="flat" cmpd="sng">
            <a:solidFill>
              <a:srgbClr val="D6D6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a:solidFill>
                  <a:schemeClr val="dk1"/>
                </a:solidFill>
                <a:latin typeface="Roboto Condensed"/>
                <a:ea typeface="Roboto Condensed"/>
                <a:cs typeface="Roboto Condensed"/>
                <a:sym typeface="Roboto Condensed"/>
              </a:rPr>
              <a:t>Agent Appraisal Store</a:t>
            </a:r>
            <a:endParaRPr sz="1000">
              <a:latin typeface="Roboto Condensed"/>
              <a:ea typeface="Roboto Condensed"/>
              <a:cs typeface="Roboto Condensed"/>
              <a:sym typeface="Roboto Condensed"/>
            </a:endParaRPr>
          </a:p>
        </p:txBody>
      </p:sp>
      <p:cxnSp>
        <p:nvCxnSpPr>
          <p:cNvPr id="2800" name="Google Shape;2800;p127"/>
          <p:cNvCxnSpPr/>
          <p:nvPr/>
        </p:nvCxnSpPr>
        <p:spPr>
          <a:xfrm>
            <a:off x="7567955" y="5928951"/>
            <a:ext cx="1520400" cy="7500"/>
          </a:xfrm>
          <a:prstGeom prst="straightConnector1">
            <a:avLst/>
          </a:prstGeom>
          <a:noFill/>
          <a:ln w="9525" cap="flat" cmpd="sng">
            <a:solidFill>
              <a:srgbClr val="BFBFBF"/>
            </a:solidFill>
            <a:prstDash val="solid"/>
            <a:miter lim="800000"/>
            <a:headEnd type="none" w="sm" len="sm"/>
            <a:tailEnd type="triangle" w="med" len="med"/>
          </a:ln>
        </p:spPr>
      </p:cxnSp>
      <p:cxnSp>
        <p:nvCxnSpPr>
          <p:cNvPr id="2801" name="Google Shape;2801;p127"/>
          <p:cNvCxnSpPr/>
          <p:nvPr/>
        </p:nvCxnSpPr>
        <p:spPr>
          <a:xfrm>
            <a:off x="7567955" y="6218730"/>
            <a:ext cx="1520400" cy="0"/>
          </a:xfrm>
          <a:prstGeom prst="straightConnector1">
            <a:avLst/>
          </a:prstGeom>
          <a:noFill/>
          <a:ln w="9525" cap="flat" cmpd="sng">
            <a:solidFill>
              <a:srgbClr val="BFBFBF"/>
            </a:solidFill>
            <a:prstDash val="solid"/>
            <a:miter lim="800000"/>
            <a:headEnd type="none" w="sm" len="sm"/>
            <a:tailEnd type="triangle" w="med" len="med"/>
          </a:ln>
        </p:spPr>
      </p:cxnSp>
      <p:sp>
        <p:nvSpPr>
          <p:cNvPr id="2802" name="Google Shape;2802;p127"/>
          <p:cNvSpPr/>
          <p:nvPr/>
        </p:nvSpPr>
        <p:spPr>
          <a:xfrm>
            <a:off x="7714615" y="5744735"/>
            <a:ext cx="1183200" cy="184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a:latin typeface="Roboto Condensed"/>
                <a:ea typeface="Roboto Condensed"/>
                <a:cs typeface="Roboto Condensed"/>
                <a:sym typeface="Roboto Condensed"/>
              </a:rPr>
              <a:t>Agent Activity</a:t>
            </a:r>
            <a:endParaRPr sz="1000" b="0" i="0" u="none" strike="noStrike" cap="none">
              <a:solidFill>
                <a:srgbClr val="000000"/>
              </a:solidFill>
              <a:latin typeface="Roboto Condensed"/>
              <a:ea typeface="Roboto Condensed"/>
              <a:cs typeface="Roboto Condensed"/>
              <a:sym typeface="Roboto Condensed"/>
            </a:endParaRPr>
          </a:p>
        </p:txBody>
      </p:sp>
      <p:sp>
        <p:nvSpPr>
          <p:cNvPr id="2803" name="Google Shape;2803;p127"/>
          <p:cNvSpPr/>
          <p:nvPr/>
        </p:nvSpPr>
        <p:spPr>
          <a:xfrm>
            <a:off x="7714614" y="6008847"/>
            <a:ext cx="1183200" cy="184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Condensed"/>
                <a:ea typeface="Roboto Condensed"/>
                <a:cs typeface="Roboto Condensed"/>
                <a:sym typeface="Roboto Condensed"/>
              </a:rPr>
              <a:t>Rating</a:t>
            </a:r>
            <a:endParaRPr sz="1000" b="0" i="0" u="none" strike="noStrike" cap="none">
              <a:solidFill>
                <a:srgbClr val="000000"/>
              </a:solidFill>
              <a:latin typeface="Roboto Condensed"/>
              <a:ea typeface="Roboto Condensed"/>
              <a:cs typeface="Roboto Condensed"/>
              <a:sym typeface="Roboto Condensed"/>
            </a:endParaRPr>
          </a:p>
        </p:txBody>
      </p:sp>
      <p:grpSp>
        <p:nvGrpSpPr>
          <p:cNvPr id="2804" name="Google Shape;2804;p127"/>
          <p:cNvGrpSpPr/>
          <p:nvPr/>
        </p:nvGrpSpPr>
        <p:grpSpPr>
          <a:xfrm>
            <a:off x="1119820" y="5453891"/>
            <a:ext cx="299375" cy="298612"/>
            <a:chOff x="1374" y="1718"/>
            <a:chExt cx="428" cy="427"/>
          </a:xfrm>
        </p:grpSpPr>
        <p:sp>
          <p:nvSpPr>
            <p:cNvPr id="2805" name="Google Shape;2805;p127"/>
            <p:cNvSpPr/>
            <p:nvPr/>
          </p:nvSpPr>
          <p:spPr>
            <a:xfrm>
              <a:off x="1694" y="1843"/>
              <a:ext cx="88" cy="231"/>
            </a:xfrm>
            <a:custGeom>
              <a:avLst/>
              <a:gdLst/>
              <a:ahLst/>
              <a:cxnLst/>
              <a:rect l="l" t="t" r="r" b="b"/>
              <a:pathLst>
                <a:path w="60" h="156" extrusionOk="0">
                  <a:moveTo>
                    <a:pt x="54" y="156"/>
                  </a:moveTo>
                  <a:cubicBezTo>
                    <a:pt x="6" y="156"/>
                    <a:pt x="6" y="156"/>
                    <a:pt x="6" y="156"/>
                  </a:cubicBezTo>
                  <a:cubicBezTo>
                    <a:pt x="3" y="156"/>
                    <a:pt x="0" y="153"/>
                    <a:pt x="0" y="150"/>
                  </a:cubicBezTo>
                  <a:cubicBezTo>
                    <a:pt x="0" y="6"/>
                    <a:pt x="0" y="6"/>
                    <a:pt x="0" y="6"/>
                  </a:cubicBezTo>
                  <a:cubicBezTo>
                    <a:pt x="0" y="3"/>
                    <a:pt x="3" y="0"/>
                    <a:pt x="6" y="0"/>
                  </a:cubicBezTo>
                  <a:cubicBezTo>
                    <a:pt x="43" y="0"/>
                    <a:pt x="60" y="18"/>
                    <a:pt x="60" y="54"/>
                  </a:cubicBezTo>
                  <a:cubicBezTo>
                    <a:pt x="60" y="150"/>
                    <a:pt x="60" y="150"/>
                    <a:pt x="60" y="150"/>
                  </a:cubicBezTo>
                  <a:cubicBezTo>
                    <a:pt x="60" y="153"/>
                    <a:pt x="58" y="156"/>
                    <a:pt x="54" y="156"/>
                  </a:cubicBezTo>
                  <a:close/>
                  <a:moveTo>
                    <a:pt x="12" y="144"/>
                  </a:moveTo>
                  <a:cubicBezTo>
                    <a:pt x="48" y="144"/>
                    <a:pt x="48" y="144"/>
                    <a:pt x="48" y="144"/>
                  </a:cubicBezTo>
                  <a:cubicBezTo>
                    <a:pt x="48" y="54"/>
                    <a:pt x="48" y="54"/>
                    <a:pt x="48" y="54"/>
                  </a:cubicBezTo>
                  <a:cubicBezTo>
                    <a:pt x="48" y="26"/>
                    <a:pt x="37" y="14"/>
                    <a:pt x="12" y="12"/>
                  </a:cubicBezTo>
                  <a:lnTo>
                    <a:pt x="12" y="144"/>
                  </a:lnTo>
                  <a:close/>
                </a:path>
              </a:pathLst>
            </a:custGeom>
            <a:solidFill>
              <a:srgbClr val="8CB5F8"/>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6" name="Google Shape;2806;p127"/>
            <p:cNvSpPr/>
            <p:nvPr/>
          </p:nvSpPr>
          <p:spPr>
            <a:xfrm>
              <a:off x="1694" y="2056"/>
              <a:ext cx="108" cy="89"/>
            </a:xfrm>
            <a:custGeom>
              <a:avLst/>
              <a:gdLst/>
              <a:ahLst/>
              <a:cxnLst/>
              <a:rect l="l" t="t" r="r" b="b"/>
              <a:pathLst>
                <a:path w="73" h="60" extrusionOk="0">
                  <a:moveTo>
                    <a:pt x="66" y="60"/>
                  </a:moveTo>
                  <a:cubicBezTo>
                    <a:pt x="6" y="60"/>
                    <a:pt x="6" y="60"/>
                    <a:pt x="6" y="60"/>
                  </a:cubicBezTo>
                  <a:cubicBezTo>
                    <a:pt x="4" y="60"/>
                    <a:pt x="3" y="59"/>
                    <a:pt x="2" y="58"/>
                  </a:cubicBezTo>
                  <a:cubicBezTo>
                    <a:pt x="0" y="56"/>
                    <a:pt x="0" y="54"/>
                    <a:pt x="0" y="52"/>
                  </a:cubicBezTo>
                  <a:cubicBezTo>
                    <a:pt x="12" y="4"/>
                    <a:pt x="12" y="4"/>
                    <a:pt x="12" y="4"/>
                  </a:cubicBezTo>
                  <a:cubicBezTo>
                    <a:pt x="13" y="2"/>
                    <a:pt x="15" y="0"/>
                    <a:pt x="18" y="0"/>
                  </a:cubicBezTo>
                  <a:cubicBezTo>
                    <a:pt x="54" y="0"/>
                    <a:pt x="54" y="0"/>
                    <a:pt x="54" y="0"/>
                  </a:cubicBezTo>
                  <a:cubicBezTo>
                    <a:pt x="57" y="0"/>
                    <a:pt x="59" y="2"/>
                    <a:pt x="60" y="4"/>
                  </a:cubicBezTo>
                  <a:cubicBezTo>
                    <a:pt x="72" y="52"/>
                    <a:pt x="72" y="52"/>
                    <a:pt x="72" y="52"/>
                  </a:cubicBezTo>
                  <a:cubicBezTo>
                    <a:pt x="73" y="54"/>
                    <a:pt x="72" y="56"/>
                    <a:pt x="71" y="58"/>
                  </a:cubicBezTo>
                  <a:cubicBezTo>
                    <a:pt x="70" y="59"/>
                    <a:pt x="68" y="60"/>
                    <a:pt x="66" y="60"/>
                  </a:cubicBezTo>
                  <a:close/>
                  <a:moveTo>
                    <a:pt x="14" y="48"/>
                  </a:moveTo>
                  <a:cubicBezTo>
                    <a:pt x="59" y="48"/>
                    <a:pt x="59" y="48"/>
                    <a:pt x="59" y="48"/>
                  </a:cubicBezTo>
                  <a:cubicBezTo>
                    <a:pt x="50" y="12"/>
                    <a:pt x="50" y="12"/>
                    <a:pt x="50" y="12"/>
                  </a:cubicBezTo>
                  <a:cubicBezTo>
                    <a:pt x="23" y="12"/>
                    <a:pt x="23" y="12"/>
                    <a:pt x="23" y="12"/>
                  </a:cubicBezTo>
                  <a:lnTo>
                    <a:pt x="14" y="48"/>
                  </a:lnTo>
                  <a:close/>
                </a:path>
              </a:pathLst>
            </a:custGeom>
            <a:solidFill>
              <a:srgbClr val="8CB5F8"/>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7" name="Google Shape;2807;p127"/>
            <p:cNvSpPr/>
            <p:nvPr/>
          </p:nvSpPr>
          <p:spPr>
            <a:xfrm>
              <a:off x="1534" y="2056"/>
              <a:ext cx="108" cy="89"/>
            </a:xfrm>
            <a:custGeom>
              <a:avLst/>
              <a:gdLst/>
              <a:ahLst/>
              <a:cxnLst/>
              <a:rect l="l" t="t" r="r" b="b"/>
              <a:pathLst>
                <a:path w="73" h="60" extrusionOk="0">
                  <a:moveTo>
                    <a:pt x="66" y="60"/>
                  </a:moveTo>
                  <a:cubicBezTo>
                    <a:pt x="6" y="60"/>
                    <a:pt x="6" y="60"/>
                    <a:pt x="6" y="60"/>
                  </a:cubicBezTo>
                  <a:cubicBezTo>
                    <a:pt x="4" y="60"/>
                    <a:pt x="3" y="59"/>
                    <a:pt x="2" y="58"/>
                  </a:cubicBezTo>
                  <a:cubicBezTo>
                    <a:pt x="0" y="56"/>
                    <a:pt x="0" y="54"/>
                    <a:pt x="0" y="52"/>
                  </a:cubicBezTo>
                  <a:cubicBezTo>
                    <a:pt x="12" y="4"/>
                    <a:pt x="12" y="4"/>
                    <a:pt x="12" y="4"/>
                  </a:cubicBezTo>
                  <a:cubicBezTo>
                    <a:pt x="13" y="2"/>
                    <a:pt x="15" y="0"/>
                    <a:pt x="18" y="0"/>
                  </a:cubicBezTo>
                  <a:cubicBezTo>
                    <a:pt x="54" y="0"/>
                    <a:pt x="54" y="0"/>
                    <a:pt x="54" y="0"/>
                  </a:cubicBezTo>
                  <a:cubicBezTo>
                    <a:pt x="57" y="0"/>
                    <a:pt x="59" y="2"/>
                    <a:pt x="60" y="4"/>
                  </a:cubicBezTo>
                  <a:cubicBezTo>
                    <a:pt x="72" y="52"/>
                    <a:pt x="72" y="52"/>
                    <a:pt x="72" y="52"/>
                  </a:cubicBezTo>
                  <a:cubicBezTo>
                    <a:pt x="73" y="54"/>
                    <a:pt x="72" y="56"/>
                    <a:pt x="71" y="58"/>
                  </a:cubicBezTo>
                  <a:cubicBezTo>
                    <a:pt x="70" y="59"/>
                    <a:pt x="68" y="60"/>
                    <a:pt x="66" y="60"/>
                  </a:cubicBezTo>
                  <a:close/>
                  <a:moveTo>
                    <a:pt x="14" y="48"/>
                  </a:moveTo>
                  <a:cubicBezTo>
                    <a:pt x="59" y="48"/>
                    <a:pt x="59" y="48"/>
                    <a:pt x="59" y="48"/>
                  </a:cubicBezTo>
                  <a:cubicBezTo>
                    <a:pt x="50" y="12"/>
                    <a:pt x="50" y="12"/>
                    <a:pt x="50" y="12"/>
                  </a:cubicBezTo>
                  <a:cubicBezTo>
                    <a:pt x="23" y="12"/>
                    <a:pt x="23" y="12"/>
                    <a:pt x="23" y="12"/>
                  </a:cubicBezTo>
                  <a:lnTo>
                    <a:pt x="14" y="48"/>
                  </a:lnTo>
                  <a:close/>
                </a:path>
              </a:pathLst>
            </a:custGeom>
            <a:solidFill>
              <a:srgbClr val="8CB5F8"/>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8" name="Google Shape;2808;p127"/>
            <p:cNvSpPr/>
            <p:nvPr/>
          </p:nvSpPr>
          <p:spPr>
            <a:xfrm>
              <a:off x="1392" y="1843"/>
              <a:ext cx="88" cy="231"/>
            </a:xfrm>
            <a:custGeom>
              <a:avLst/>
              <a:gdLst/>
              <a:ahLst/>
              <a:cxnLst/>
              <a:rect l="l" t="t" r="r" b="b"/>
              <a:pathLst>
                <a:path w="60" h="156" extrusionOk="0">
                  <a:moveTo>
                    <a:pt x="54" y="156"/>
                  </a:moveTo>
                  <a:cubicBezTo>
                    <a:pt x="6" y="156"/>
                    <a:pt x="6" y="156"/>
                    <a:pt x="6" y="156"/>
                  </a:cubicBezTo>
                  <a:cubicBezTo>
                    <a:pt x="3" y="156"/>
                    <a:pt x="0" y="153"/>
                    <a:pt x="0" y="150"/>
                  </a:cubicBezTo>
                  <a:cubicBezTo>
                    <a:pt x="0" y="54"/>
                    <a:pt x="0" y="54"/>
                    <a:pt x="0" y="54"/>
                  </a:cubicBezTo>
                  <a:cubicBezTo>
                    <a:pt x="0" y="19"/>
                    <a:pt x="19" y="0"/>
                    <a:pt x="54" y="0"/>
                  </a:cubicBezTo>
                  <a:cubicBezTo>
                    <a:pt x="58" y="0"/>
                    <a:pt x="60" y="3"/>
                    <a:pt x="60" y="6"/>
                  </a:cubicBezTo>
                  <a:cubicBezTo>
                    <a:pt x="60" y="150"/>
                    <a:pt x="60" y="150"/>
                    <a:pt x="60" y="150"/>
                  </a:cubicBezTo>
                  <a:cubicBezTo>
                    <a:pt x="60" y="153"/>
                    <a:pt x="58" y="156"/>
                    <a:pt x="54" y="156"/>
                  </a:cubicBezTo>
                  <a:close/>
                  <a:moveTo>
                    <a:pt x="12" y="144"/>
                  </a:moveTo>
                  <a:cubicBezTo>
                    <a:pt x="48" y="144"/>
                    <a:pt x="48" y="144"/>
                    <a:pt x="48" y="144"/>
                  </a:cubicBezTo>
                  <a:cubicBezTo>
                    <a:pt x="48" y="12"/>
                    <a:pt x="48" y="12"/>
                    <a:pt x="48" y="12"/>
                  </a:cubicBezTo>
                  <a:cubicBezTo>
                    <a:pt x="24" y="14"/>
                    <a:pt x="12" y="28"/>
                    <a:pt x="12" y="54"/>
                  </a:cubicBezTo>
                  <a:lnTo>
                    <a:pt x="12" y="144"/>
                  </a:lnTo>
                  <a:close/>
                </a:path>
              </a:pathLst>
            </a:custGeom>
            <a:solidFill>
              <a:srgbClr val="8CB5F8"/>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9" name="Google Shape;2809;p127"/>
            <p:cNvSpPr/>
            <p:nvPr/>
          </p:nvSpPr>
          <p:spPr>
            <a:xfrm>
              <a:off x="1374" y="2056"/>
              <a:ext cx="108" cy="89"/>
            </a:xfrm>
            <a:custGeom>
              <a:avLst/>
              <a:gdLst/>
              <a:ahLst/>
              <a:cxnLst/>
              <a:rect l="l" t="t" r="r" b="b"/>
              <a:pathLst>
                <a:path w="73" h="60" extrusionOk="0">
                  <a:moveTo>
                    <a:pt x="66" y="60"/>
                  </a:moveTo>
                  <a:cubicBezTo>
                    <a:pt x="6" y="60"/>
                    <a:pt x="6" y="60"/>
                    <a:pt x="6" y="60"/>
                  </a:cubicBezTo>
                  <a:cubicBezTo>
                    <a:pt x="4" y="60"/>
                    <a:pt x="3" y="59"/>
                    <a:pt x="2" y="58"/>
                  </a:cubicBezTo>
                  <a:cubicBezTo>
                    <a:pt x="0" y="56"/>
                    <a:pt x="0" y="54"/>
                    <a:pt x="0" y="52"/>
                  </a:cubicBezTo>
                  <a:cubicBezTo>
                    <a:pt x="12" y="4"/>
                    <a:pt x="12" y="4"/>
                    <a:pt x="12" y="4"/>
                  </a:cubicBezTo>
                  <a:cubicBezTo>
                    <a:pt x="13" y="2"/>
                    <a:pt x="15" y="0"/>
                    <a:pt x="18" y="0"/>
                  </a:cubicBezTo>
                  <a:cubicBezTo>
                    <a:pt x="54" y="0"/>
                    <a:pt x="54" y="0"/>
                    <a:pt x="54" y="0"/>
                  </a:cubicBezTo>
                  <a:cubicBezTo>
                    <a:pt x="57" y="0"/>
                    <a:pt x="59" y="2"/>
                    <a:pt x="60" y="4"/>
                  </a:cubicBezTo>
                  <a:cubicBezTo>
                    <a:pt x="72" y="52"/>
                    <a:pt x="72" y="52"/>
                    <a:pt x="72" y="52"/>
                  </a:cubicBezTo>
                  <a:cubicBezTo>
                    <a:pt x="73" y="54"/>
                    <a:pt x="72" y="56"/>
                    <a:pt x="71" y="58"/>
                  </a:cubicBezTo>
                  <a:cubicBezTo>
                    <a:pt x="70" y="59"/>
                    <a:pt x="68" y="60"/>
                    <a:pt x="66" y="60"/>
                  </a:cubicBezTo>
                  <a:close/>
                  <a:moveTo>
                    <a:pt x="14" y="48"/>
                  </a:moveTo>
                  <a:cubicBezTo>
                    <a:pt x="59" y="48"/>
                    <a:pt x="59" y="48"/>
                    <a:pt x="59" y="48"/>
                  </a:cubicBezTo>
                  <a:cubicBezTo>
                    <a:pt x="50" y="12"/>
                    <a:pt x="50" y="12"/>
                    <a:pt x="50" y="12"/>
                  </a:cubicBezTo>
                  <a:cubicBezTo>
                    <a:pt x="23" y="12"/>
                    <a:pt x="23" y="12"/>
                    <a:pt x="23" y="12"/>
                  </a:cubicBezTo>
                  <a:lnTo>
                    <a:pt x="14" y="48"/>
                  </a:lnTo>
                  <a:close/>
                </a:path>
              </a:pathLst>
            </a:custGeom>
            <a:solidFill>
              <a:srgbClr val="8CB5F8"/>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0" name="Google Shape;2810;p127"/>
            <p:cNvSpPr/>
            <p:nvPr/>
          </p:nvSpPr>
          <p:spPr>
            <a:xfrm>
              <a:off x="1463" y="1843"/>
              <a:ext cx="300" cy="0"/>
            </a:xfrm>
            <a:prstGeom prst="rect">
              <a:avLst/>
            </a:prstGeom>
            <a:solidFill>
              <a:srgbClr val="8CB5F8"/>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1" name="Google Shape;2811;p127"/>
            <p:cNvSpPr/>
            <p:nvPr/>
          </p:nvSpPr>
          <p:spPr>
            <a:xfrm>
              <a:off x="1498" y="1878"/>
              <a:ext cx="300" cy="0"/>
            </a:xfrm>
            <a:prstGeom prst="rect">
              <a:avLst/>
            </a:prstGeom>
            <a:solidFill>
              <a:srgbClr val="8CB5F8"/>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2" name="Google Shape;2812;p127"/>
            <p:cNvSpPr/>
            <p:nvPr/>
          </p:nvSpPr>
          <p:spPr>
            <a:xfrm>
              <a:off x="1498" y="1914"/>
              <a:ext cx="300" cy="0"/>
            </a:xfrm>
            <a:prstGeom prst="rect">
              <a:avLst/>
            </a:prstGeom>
            <a:solidFill>
              <a:srgbClr val="8CB5F8"/>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3" name="Google Shape;2813;p127"/>
            <p:cNvSpPr/>
            <p:nvPr/>
          </p:nvSpPr>
          <p:spPr>
            <a:xfrm>
              <a:off x="1534" y="1949"/>
              <a:ext cx="71" cy="89"/>
            </a:xfrm>
            <a:custGeom>
              <a:avLst/>
              <a:gdLst/>
              <a:ahLst/>
              <a:cxnLst/>
              <a:rect l="l" t="t" r="r" b="b"/>
              <a:pathLst>
                <a:path w="48" h="60" extrusionOk="0">
                  <a:moveTo>
                    <a:pt x="42" y="60"/>
                  </a:moveTo>
                  <a:cubicBezTo>
                    <a:pt x="6" y="60"/>
                    <a:pt x="6" y="60"/>
                    <a:pt x="6" y="60"/>
                  </a:cubicBezTo>
                  <a:cubicBezTo>
                    <a:pt x="3" y="60"/>
                    <a:pt x="0" y="57"/>
                    <a:pt x="0" y="54"/>
                  </a:cubicBezTo>
                  <a:cubicBezTo>
                    <a:pt x="0" y="6"/>
                    <a:pt x="0" y="6"/>
                    <a:pt x="0" y="6"/>
                  </a:cubicBezTo>
                  <a:cubicBezTo>
                    <a:pt x="0" y="3"/>
                    <a:pt x="3" y="0"/>
                    <a:pt x="6" y="0"/>
                  </a:cubicBezTo>
                  <a:cubicBezTo>
                    <a:pt x="42" y="0"/>
                    <a:pt x="42" y="0"/>
                    <a:pt x="42" y="0"/>
                  </a:cubicBezTo>
                  <a:cubicBezTo>
                    <a:pt x="46" y="0"/>
                    <a:pt x="48" y="3"/>
                    <a:pt x="48" y="6"/>
                  </a:cubicBezTo>
                  <a:cubicBezTo>
                    <a:pt x="48" y="54"/>
                    <a:pt x="48" y="54"/>
                    <a:pt x="48" y="54"/>
                  </a:cubicBezTo>
                  <a:cubicBezTo>
                    <a:pt x="48" y="57"/>
                    <a:pt x="46" y="60"/>
                    <a:pt x="42" y="60"/>
                  </a:cubicBezTo>
                  <a:close/>
                  <a:moveTo>
                    <a:pt x="12" y="48"/>
                  </a:moveTo>
                  <a:cubicBezTo>
                    <a:pt x="36" y="48"/>
                    <a:pt x="36" y="48"/>
                    <a:pt x="36" y="48"/>
                  </a:cubicBezTo>
                  <a:cubicBezTo>
                    <a:pt x="36" y="12"/>
                    <a:pt x="36" y="12"/>
                    <a:pt x="36" y="12"/>
                  </a:cubicBezTo>
                  <a:cubicBezTo>
                    <a:pt x="12" y="12"/>
                    <a:pt x="12" y="12"/>
                    <a:pt x="12" y="12"/>
                  </a:cubicBezTo>
                  <a:lnTo>
                    <a:pt x="12" y="48"/>
                  </a:lnTo>
                  <a:close/>
                </a:path>
              </a:pathLst>
            </a:custGeom>
            <a:solidFill>
              <a:srgbClr val="8CB5F8"/>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4" name="Google Shape;2814;p127"/>
            <p:cNvSpPr/>
            <p:nvPr/>
          </p:nvSpPr>
          <p:spPr>
            <a:xfrm>
              <a:off x="1463" y="1718"/>
              <a:ext cx="248" cy="356"/>
            </a:xfrm>
            <a:custGeom>
              <a:avLst/>
              <a:gdLst/>
              <a:ahLst/>
              <a:cxnLst/>
              <a:rect l="l" t="t" r="r" b="b"/>
              <a:pathLst>
                <a:path w="168" h="240" extrusionOk="0">
                  <a:moveTo>
                    <a:pt x="162" y="240"/>
                  </a:moveTo>
                  <a:cubicBezTo>
                    <a:pt x="6" y="240"/>
                    <a:pt x="6" y="240"/>
                    <a:pt x="6" y="240"/>
                  </a:cubicBezTo>
                  <a:cubicBezTo>
                    <a:pt x="3" y="240"/>
                    <a:pt x="0" y="237"/>
                    <a:pt x="0" y="234"/>
                  </a:cubicBezTo>
                  <a:cubicBezTo>
                    <a:pt x="0" y="84"/>
                    <a:pt x="0" y="84"/>
                    <a:pt x="0" y="84"/>
                  </a:cubicBezTo>
                  <a:cubicBezTo>
                    <a:pt x="0" y="38"/>
                    <a:pt x="38" y="0"/>
                    <a:pt x="84" y="0"/>
                  </a:cubicBezTo>
                  <a:cubicBezTo>
                    <a:pt x="131" y="0"/>
                    <a:pt x="168" y="38"/>
                    <a:pt x="168" y="84"/>
                  </a:cubicBezTo>
                  <a:cubicBezTo>
                    <a:pt x="168" y="234"/>
                    <a:pt x="168" y="234"/>
                    <a:pt x="168" y="234"/>
                  </a:cubicBezTo>
                  <a:cubicBezTo>
                    <a:pt x="168" y="237"/>
                    <a:pt x="166" y="240"/>
                    <a:pt x="162" y="240"/>
                  </a:cubicBezTo>
                  <a:close/>
                  <a:moveTo>
                    <a:pt x="12" y="228"/>
                  </a:moveTo>
                  <a:cubicBezTo>
                    <a:pt x="156" y="228"/>
                    <a:pt x="156" y="228"/>
                    <a:pt x="156" y="228"/>
                  </a:cubicBezTo>
                  <a:cubicBezTo>
                    <a:pt x="156" y="84"/>
                    <a:pt x="156" y="84"/>
                    <a:pt x="156" y="84"/>
                  </a:cubicBezTo>
                  <a:cubicBezTo>
                    <a:pt x="156" y="44"/>
                    <a:pt x="124" y="12"/>
                    <a:pt x="84" y="12"/>
                  </a:cubicBezTo>
                  <a:cubicBezTo>
                    <a:pt x="45" y="12"/>
                    <a:pt x="12" y="44"/>
                    <a:pt x="12" y="84"/>
                  </a:cubicBezTo>
                  <a:lnTo>
                    <a:pt x="12" y="228"/>
                  </a:lnTo>
                  <a:close/>
                </a:path>
              </a:pathLst>
            </a:custGeom>
            <a:solidFill>
              <a:srgbClr val="8CB5F8"/>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5" name="Google Shape;2815;p127"/>
            <p:cNvSpPr/>
            <p:nvPr/>
          </p:nvSpPr>
          <p:spPr>
            <a:xfrm>
              <a:off x="1640" y="1967"/>
              <a:ext cx="0" cy="0"/>
            </a:xfrm>
            <a:prstGeom prst="rect">
              <a:avLst/>
            </a:prstGeom>
            <a:solidFill>
              <a:srgbClr val="8CB5F8"/>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6" name="Google Shape;2816;p127"/>
            <p:cNvSpPr/>
            <p:nvPr/>
          </p:nvSpPr>
          <p:spPr>
            <a:xfrm>
              <a:off x="1551" y="1754"/>
              <a:ext cx="72" cy="71"/>
            </a:xfrm>
            <a:custGeom>
              <a:avLst/>
              <a:gdLst/>
              <a:ahLst/>
              <a:cxnLst/>
              <a:rect l="l" t="t" r="r" b="b"/>
              <a:pathLst>
                <a:path w="48" h="48" extrusionOk="0">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12"/>
                  </a:moveTo>
                  <a:cubicBezTo>
                    <a:pt x="18" y="12"/>
                    <a:pt x="12" y="17"/>
                    <a:pt x="12" y="24"/>
                  </a:cubicBezTo>
                  <a:cubicBezTo>
                    <a:pt x="12" y="30"/>
                    <a:pt x="18" y="36"/>
                    <a:pt x="24" y="36"/>
                  </a:cubicBezTo>
                  <a:cubicBezTo>
                    <a:pt x="31" y="36"/>
                    <a:pt x="36" y="30"/>
                    <a:pt x="36" y="24"/>
                  </a:cubicBezTo>
                  <a:cubicBezTo>
                    <a:pt x="36" y="17"/>
                    <a:pt x="31" y="12"/>
                    <a:pt x="24" y="12"/>
                  </a:cubicBezTo>
                  <a:close/>
                </a:path>
              </a:pathLst>
            </a:custGeom>
            <a:solidFill>
              <a:srgbClr val="8CB5F8"/>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7" name="Google Shape;2817;p127"/>
            <p:cNvSpPr/>
            <p:nvPr/>
          </p:nvSpPr>
          <p:spPr>
            <a:xfrm>
              <a:off x="1640" y="1807"/>
              <a:ext cx="0" cy="0"/>
            </a:xfrm>
            <a:prstGeom prst="ellipse">
              <a:avLst/>
            </a:prstGeom>
            <a:solidFill>
              <a:srgbClr val="8CB5F8"/>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818" name="Google Shape;2818;p127"/>
          <p:cNvSpPr/>
          <p:nvPr/>
        </p:nvSpPr>
        <p:spPr>
          <a:xfrm>
            <a:off x="10934375" y="3673875"/>
            <a:ext cx="1029900" cy="923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Roboto"/>
                <a:ea typeface="Roboto"/>
                <a:cs typeface="Roboto"/>
                <a:sym typeface="Roboto"/>
              </a:rPr>
              <a:t>Agent Hub</a:t>
            </a:r>
            <a:endParaRPr>
              <a:latin typeface="Roboto"/>
              <a:ea typeface="Roboto"/>
              <a:cs typeface="Roboto"/>
              <a:sym typeface="Roboto"/>
            </a:endParaRPr>
          </a:p>
        </p:txBody>
      </p:sp>
      <p:cxnSp>
        <p:nvCxnSpPr>
          <p:cNvPr id="2819" name="Google Shape;2819;p127"/>
          <p:cNvCxnSpPr>
            <a:stCxn id="2778" idx="4"/>
            <a:endCxn id="2818" idx="0"/>
          </p:cNvCxnSpPr>
          <p:nvPr/>
        </p:nvCxnSpPr>
        <p:spPr>
          <a:xfrm>
            <a:off x="10437615" y="2032877"/>
            <a:ext cx="1011600" cy="1641000"/>
          </a:xfrm>
          <a:prstGeom prst="bentConnector2">
            <a:avLst/>
          </a:prstGeom>
          <a:noFill/>
          <a:ln w="9525" cap="flat" cmpd="sng">
            <a:solidFill>
              <a:schemeClr val="dk2"/>
            </a:solidFill>
            <a:prstDash val="solid"/>
            <a:round/>
            <a:headEnd type="none" w="med" len="med"/>
            <a:tailEnd type="none" w="med" len="med"/>
          </a:ln>
        </p:spPr>
      </p:cxnSp>
      <p:cxnSp>
        <p:nvCxnSpPr>
          <p:cNvPr id="2820" name="Google Shape;2820;p127"/>
          <p:cNvCxnSpPr>
            <a:stCxn id="2785" idx="4"/>
            <a:endCxn id="2818" idx="1"/>
          </p:cNvCxnSpPr>
          <p:nvPr/>
        </p:nvCxnSpPr>
        <p:spPr>
          <a:xfrm>
            <a:off x="10437615" y="3331183"/>
            <a:ext cx="496800" cy="804300"/>
          </a:xfrm>
          <a:prstGeom prst="bentConnector3">
            <a:avLst>
              <a:gd name="adj1" fmla="val 49996"/>
            </a:avLst>
          </a:prstGeom>
          <a:noFill/>
          <a:ln w="9525" cap="flat" cmpd="sng">
            <a:solidFill>
              <a:schemeClr val="dk2"/>
            </a:solidFill>
            <a:prstDash val="solid"/>
            <a:round/>
            <a:headEnd type="none" w="med" len="med"/>
            <a:tailEnd type="none" w="med" len="med"/>
          </a:ln>
        </p:spPr>
      </p:cxnSp>
      <p:cxnSp>
        <p:nvCxnSpPr>
          <p:cNvPr id="2821" name="Google Shape;2821;p127"/>
          <p:cNvCxnSpPr>
            <a:stCxn id="2799" idx="4"/>
            <a:endCxn id="2818" idx="2"/>
          </p:cNvCxnSpPr>
          <p:nvPr/>
        </p:nvCxnSpPr>
        <p:spPr>
          <a:xfrm rot="10800000" flipH="1">
            <a:off x="10437615" y="4597320"/>
            <a:ext cx="1011600" cy="1283400"/>
          </a:xfrm>
          <a:prstGeom prst="bentConnector2">
            <a:avLst/>
          </a:prstGeom>
          <a:noFill/>
          <a:ln w="9525" cap="flat" cmpd="sng">
            <a:solidFill>
              <a:schemeClr val="dk2"/>
            </a:solidFill>
            <a:prstDash val="solid"/>
            <a:round/>
            <a:headEnd type="none" w="med" len="med"/>
            <a:tailEnd type="none" w="med" len="med"/>
          </a:ln>
        </p:spPr>
      </p:cxnSp>
      <p:cxnSp>
        <p:nvCxnSpPr>
          <p:cNvPr id="2822" name="Google Shape;2822;p127"/>
          <p:cNvCxnSpPr>
            <a:stCxn id="2792" idx="4"/>
            <a:endCxn id="2818" idx="1"/>
          </p:cNvCxnSpPr>
          <p:nvPr/>
        </p:nvCxnSpPr>
        <p:spPr>
          <a:xfrm rot="10800000" flipH="1">
            <a:off x="10437615" y="4135715"/>
            <a:ext cx="496800" cy="481500"/>
          </a:xfrm>
          <a:prstGeom prst="bentConnector3">
            <a:avLst>
              <a:gd name="adj1" fmla="val 49996"/>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826"/>
        <p:cNvGrpSpPr/>
        <p:nvPr/>
      </p:nvGrpSpPr>
      <p:grpSpPr>
        <a:xfrm>
          <a:off x="0" y="0"/>
          <a:ext cx="0" cy="0"/>
          <a:chOff x="0" y="0"/>
          <a:chExt cx="0" cy="0"/>
        </a:xfrm>
      </p:grpSpPr>
      <p:sp>
        <p:nvSpPr>
          <p:cNvPr id="2827" name="Google Shape;2827;p128"/>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US" sz="4000">
                <a:solidFill>
                  <a:srgbClr val="000000"/>
                </a:solidFill>
              </a:rPr>
              <a:t>Agent Evaluation</a:t>
            </a:r>
            <a:endParaRPr/>
          </a:p>
          <a:p>
            <a:pPr marL="0" lvl="0" indent="0" algn="l" rtl="0">
              <a:lnSpc>
                <a:spcPct val="90000"/>
              </a:lnSpc>
              <a:spcBef>
                <a:spcPts val="0"/>
              </a:spcBef>
              <a:spcAft>
                <a:spcPts val="0"/>
              </a:spcAft>
              <a:buClr>
                <a:srgbClr val="000000"/>
              </a:buClr>
              <a:buSzPts val="3200"/>
              <a:buNone/>
            </a:pPr>
            <a:endParaRPr sz="2400"/>
          </a:p>
        </p:txBody>
      </p:sp>
      <p:pic>
        <p:nvPicPr>
          <p:cNvPr id="2828" name="Google Shape;2828;p128"/>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2829" name="Google Shape;2829;p128"/>
          <p:cNvSpPr txBox="1"/>
          <p:nvPr/>
        </p:nvSpPr>
        <p:spPr>
          <a:xfrm>
            <a:off x="7192181" y="5432000"/>
            <a:ext cx="1839000" cy="4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4" action="ppaction://hlinksldjump"/>
              </a:rPr>
              <a:t>&gt; Return To Catalog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8"/>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US" sz="4000">
                <a:solidFill>
                  <a:srgbClr val="000000"/>
                </a:solidFill>
              </a:rPr>
              <a:t>Enterprise Agentic AI Platform Capabilities</a:t>
            </a:r>
            <a:endParaRPr sz="2400"/>
          </a:p>
        </p:txBody>
      </p:sp>
      <p:pic>
        <p:nvPicPr>
          <p:cNvPr id="358" name="Google Shape;358;p48"/>
          <p:cNvPicPr preferRelativeResize="0"/>
          <p:nvPr/>
        </p:nvPicPr>
        <p:blipFill rotWithShape="1">
          <a:blip r:embed="rId3">
            <a:alphaModFix/>
          </a:blip>
          <a:srcRect/>
          <a:stretch/>
        </p:blipFill>
        <p:spPr>
          <a:xfrm>
            <a:off x="1078158" y="825500"/>
            <a:ext cx="5207100" cy="5207100"/>
          </a:xfrm>
          <a:prstGeom prst="ellipse">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833"/>
        <p:cNvGrpSpPr/>
        <p:nvPr/>
      </p:nvGrpSpPr>
      <p:grpSpPr>
        <a:xfrm>
          <a:off x="0" y="0"/>
          <a:ext cx="0" cy="0"/>
          <a:chOff x="0" y="0"/>
          <a:chExt cx="0" cy="0"/>
        </a:xfrm>
      </p:grpSpPr>
      <p:sp>
        <p:nvSpPr>
          <p:cNvPr id="2834" name="Google Shape;2834;p129"/>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Evaluation | Types of Grading</a:t>
            </a:r>
            <a:endParaRPr/>
          </a:p>
        </p:txBody>
      </p:sp>
      <p:sp>
        <p:nvSpPr>
          <p:cNvPr id="2835" name="Google Shape;2835;p129"/>
          <p:cNvSpPr/>
          <p:nvPr/>
        </p:nvSpPr>
        <p:spPr>
          <a:xfrm>
            <a:off x="4219922" y="2547228"/>
            <a:ext cx="3300900" cy="3436800"/>
          </a:xfrm>
          <a:prstGeom prst="roundRect">
            <a:avLst>
              <a:gd name="adj" fmla="val 8750"/>
            </a:avLst>
          </a:prstGeom>
          <a:noFill/>
          <a:ln w="9525" cap="flat" cmpd="sng">
            <a:solidFill>
              <a:srgbClr val="BCDFF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94"/>
              <a:buFont typeface="Arial"/>
              <a:buNone/>
            </a:pPr>
            <a:endParaRPr sz="893" b="0" i="0" u="none" strike="noStrike" cap="none">
              <a:solidFill>
                <a:srgbClr val="000000"/>
              </a:solidFill>
              <a:latin typeface="Arial"/>
              <a:ea typeface="Arial"/>
              <a:cs typeface="Arial"/>
              <a:sym typeface="Arial"/>
            </a:endParaRPr>
          </a:p>
        </p:txBody>
      </p:sp>
      <p:sp>
        <p:nvSpPr>
          <p:cNvPr id="2836" name="Google Shape;2836;p129"/>
          <p:cNvSpPr/>
          <p:nvPr/>
        </p:nvSpPr>
        <p:spPr>
          <a:xfrm>
            <a:off x="7976133" y="2547228"/>
            <a:ext cx="3300900" cy="3436800"/>
          </a:xfrm>
          <a:prstGeom prst="roundRect">
            <a:avLst>
              <a:gd name="adj" fmla="val 8750"/>
            </a:avLst>
          </a:prstGeom>
          <a:noFill/>
          <a:ln w="9525" cap="flat" cmpd="sng">
            <a:solidFill>
              <a:srgbClr val="BCDFF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94"/>
              <a:buFont typeface="Arial"/>
              <a:buNone/>
            </a:pPr>
            <a:endParaRPr sz="893" b="0" i="0" u="none" strike="noStrike" cap="none">
              <a:solidFill>
                <a:srgbClr val="000000"/>
              </a:solidFill>
              <a:latin typeface="Arial"/>
              <a:ea typeface="Arial"/>
              <a:cs typeface="Arial"/>
              <a:sym typeface="Arial"/>
            </a:endParaRPr>
          </a:p>
        </p:txBody>
      </p:sp>
      <p:sp>
        <p:nvSpPr>
          <p:cNvPr id="2837" name="Google Shape;2837;p129"/>
          <p:cNvSpPr/>
          <p:nvPr/>
        </p:nvSpPr>
        <p:spPr>
          <a:xfrm>
            <a:off x="463711" y="2547228"/>
            <a:ext cx="3298800" cy="3436800"/>
          </a:xfrm>
          <a:prstGeom prst="roundRect">
            <a:avLst>
              <a:gd name="adj" fmla="val 8750"/>
            </a:avLst>
          </a:prstGeom>
          <a:noFill/>
          <a:ln w="9525" cap="flat" cmpd="sng">
            <a:solidFill>
              <a:srgbClr val="BCDFF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94"/>
              <a:buFont typeface="Arial"/>
              <a:buNone/>
            </a:pPr>
            <a:endParaRPr sz="893" b="0" i="0" u="none" strike="noStrike" cap="none">
              <a:solidFill>
                <a:srgbClr val="000000"/>
              </a:solidFill>
              <a:latin typeface="Arial"/>
              <a:ea typeface="Arial"/>
              <a:cs typeface="Arial"/>
              <a:sym typeface="Arial"/>
            </a:endParaRPr>
          </a:p>
        </p:txBody>
      </p:sp>
      <p:sp>
        <p:nvSpPr>
          <p:cNvPr id="2838" name="Google Shape;2838;p129"/>
          <p:cNvSpPr/>
          <p:nvPr/>
        </p:nvSpPr>
        <p:spPr>
          <a:xfrm>
            <a:off x="463711" y="2524354"/>
            <a:ext cx="3298800" cy="378900"/>
          </a:xfrm>
          <a:prstGeom prst="rect">
            <a:avLst/>
          </a:prstGeom>
          <a:solidFill>
            <a:srgbClr val="F2F2F2"/>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3A0"/>
              </a:buClr>
              <a:buSzPts val="1800"/>
              <a:buFont typeface="Arial"/>
              <a:buNone/>
            </a:pPr>
            <a:r>
              <a:rPr lang="en-US" sz="1800" b="1" i="0" u="none" strike="noStrike" cap="none">
                <a:solidFill>
                  <a:srgbClr val="0033A0"/>
                </a:solidFill>
                <a:latin typeface="Roboto Condensed"/>
                <a:ea typeface="Roboto Condensed"/>
                <a:cs typeface="Roboto Condensed"/>
                <a:sym typeface="Roboto Condensed"/>
              </a:rPr>
              <a:t>1. Code Based</a:t>
            </a:r>
            <a:endParaRPr sz="1800" b="0" i="0" u="none" strike="noStrike" cap="none">
              <a:solidFill>
                <a:srgbClr val="0033A0"/>
              </a:solidFill>
              <a:latin typeface="Roboto Condensed"/>
              <a:ea typeface="Roboto Condensed"/>
              <a:cs typeface="Roboto Condensed"/>
              <a:sym typeface="Roboto Condensed"/>
            </a:endParaRPr>
          </a:p>
        </p:txBody>
      </p:sp>
      <p:sp>
        <p:nvSpPr>
          <p:cNvPr id="2839" name="Google Shape;2839;p129"/>
          <p:cNvSpPr/>
          <p:nvPr/>
        </p:nvSpPr>
        <p:spPr>
          <a:xfrm>
            <a:off x="4219923" y="2524354"/>
            <a:ext cx="3300900" cy="378900"/>
          </a:xfrm>
          <a:prstGeom prst="rect">
            <a:avLst/>
          </a:prstGeom>
          <a:solidFill>
            <a:srgbClr val="F2F2F2"/>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3A0"/>
              </a:buClr>
              <a:buSzPts val="1800"/>
              <a:buFont typeface="Arial"/>
              <a:buNone/>
            </a:pPr>
            <a:r>
              <a:rPr lang="en-US" sz="1800" b="1" i="0" u="none" strike="noStrike" cap="none">
                <a:solidFill>
                  <a:srgbClr val="0033A0"/>
                </a:solidFill>
                <a:latin typeface="Roboto Condensed"/>
                <a:ea typeface="Roboto Condensed"/>
                <a:cs typeface="Roboto Condensed"/>
                <a:sym typeface="Roboto Condensed"/>
              </a:rPr>
              <a:t>2. Model Based</a:t>
            </a:r>
            <a:endParaRPr sz="1800" b="0" i="0" u="none" strike="noStrike" cap="none">
              <a:solidFill>
                <a:srgbClr val="0033A0"/>
              </a:solidFill>
              <a:latin typeface="Roboto Condensed"/>
              <a:ea typeface="Roboto Condensed"/>
              <a:cs typeface="Roboto Condensed"/>
              <a:sym typeface="Roboto Condensed"/>
            </a:endParaRPr>
          </a:p>
        </p:txBody>
      </p:sp>
      <p:sp>
        <p:nvSpPr>
          <p:cNvPr id="2840" name="Google Shape;2840;p129"/>
          <p:cNvSpPr/>
          <p:nvPr/>
        </p:nvSpPr>
        <p:spPr>
          <a:xfrm>
            <a:off x="7976134" y="2524354"/>
            <a:ext cx="3300900" cy="378900"/>
          </a:xfrm>
          <a:prstGeom prst="rect">
            <a:avLst/>
          </a:prstGeom>
          <a:solidFill>
            <a:srgbClr val="F2F2F2"/>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3A0"/>
              </a:buClr>
              <a:buSzPts val="1800"/>
              <a:buFont typeface="Arial"/>
              <a:buNone/>
            </a:pPr>
            <a:r>
              <a:rPr lang="en-US" sz="1800" b="1" i="0" u="none" strike="noStrike" cap="none">
                <a:solidFill>
                  <a:srgbClr val="0033A0"/>
                </a:solidFill>
                <a:latin typeface="Roboto Condensed"/>
                <a:ea typeface="Roboto Condensed"/>
                <a:cs typeface="Roboto Condensed"/>
                <a:sym typeface="Roboto Condensed"/>
              </a:rPr>
              <a:t>3. Human Graders</a:t>
            </a:r>
            <a:endParaRPr sz="1800" b="0" i="0" u="none" strike="noStrike" cap="none">
              <a:solidFill>
                <a:srgbClr val="0033A0"/>
              </a:solidFill>
              <a:latin typeface="Roboto Condensed"/>
              <a:ea typeface="Roboto Condensed"/>
              <a:cs typeface="Roboto Condensed"/>
              <a:sym typeface="Roboto Condensed"/>
            </a:endParaRPr>
          </a:p>
        </p:txBody>
      </p:sp>
      <p:sp>
        <p:nvSpPr>
          <p:cNvPr id="2841" name="Google Shape;2841;p129"/>
          <p:cNvSpPr/>
          <p:nvPr/>
        </p:nvSpPr>
        <p:spPr>
          <a:xfrm>
            <a:off x="1643230" y="1085577"/>
            <a:ext cx="939900" cy="9399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842" name="Google Shape;2842;p129"/>
          <p:cNvSpPr/>
          <p:nvPr/>
        </p:nvSpPr>
        <p:spPr>
          <a:xfrm>
            <a:off x="5388893" y="1085577"/>
            <a:ext cx="939900" cy="9399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843" name="Google Shape;2843;p129"/>
          <p:cNvSpPr/>
          <p:nvPr/>
        </p:nvSpPr>
        <p:spPr>
          <a:xfrm>
            <a:off x="9134555" y="1085577"/>
            <a:ext cx="939900" cy="939900"/>
          </a:xfrm>
          <a:prstGeom prst="ellipse">
            <a:avLst/>
          </a:prstGeom>
          <a:solidFill>
            <a:srgbClr val="003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2844" name="Google Shape;2844;p129"/>
          <p:cNvGrpSpPr/>
          <p:nvPr/>
        </p:nvGrpSpPr>
        <p:grpSpPr>
          <a:xfrm>
            <a:off x="9341815" y="1307726"/>
            <a:ext cx="525231" cy="495513"/>
            <a:chOff x="4655" y="3224"/>
            <a:chExt cx="441" cy="416"/>
          </a:xfrm>
        </p:grpSpPr>
        <p:sp>
          <p:nvSpPr>
            <p:cNvPr id="2845" name="Google Shape;2845;p129"/>
            <p:cNvSpPr/>
            <p:nvPr/>
          </p:nvSpPr>
          <p:spPr>
            <a:xfrm>
              <a:off x="4830" y="3390"/>
              <a:ext cx="84" cy="75"/>
            </a:xfrm>
            <a:custGeom>
              <a:avLst/>
              <a:gdLst/>
              <a:ahLst/>
              <a:cxnLst/>
              <a:rect l="l" t="t" r="r" b="b"/>
              <a:pathLst>
                <a:path w="55" h="50" extrusionOk="0">
                  <a:moveTo>
                    <a:pt x="51" y="50"/>
                  </a:moveTo>
                  <a:cubicBezTo>
                    <a:pt x="3" y="33"/>
                    <a:pt x="3" y="33"/>
                    <a:pt x="3" y="33"/>
                  </a:cubicBezTo>
                  <a:cubicBezTo>
                    <a:pt x="1" y="32"/>
                    <a:pt x="0" y="30"/>
                    <a:pt x="0" y="27"/>
                  </a:cubicBezTo>
                  <a:cubicBezTo>
                    <a:pt x="0" y="0"/>
                    <a:pt x="0" y="0"/>
                    <a:pt x="0" y="0"/>
                  </a:cubicBezTo>
                  <a:cubicBezTo>
                    <a:pt x="12" y="0"/>
                    <a:pt x="12" y="0"/>
                    <a:pt x="12" y="0"/>
                  </a:cubicBezTo>
                  <a:cubicBezTo>
                    <a:pt x="12" y="23"/>
                    <a:pt x="12" y="23"/>
                    <a:pt x="12" y="23"/>
                  </a:cubicBezTo>
                  <a:cubicBezTo>
                    <a:pt x="55" y="38"/>
                    <a:pt x="55" y="38"/>
                    <a:pt x="55" y="38"/>
                  </a:cubicBezTo>
                  <a:lnTo>
                    <a:pt x="51" y="5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7E6E6"/>
                </a:solidFill>
                <a:latin typeface="Arial"/>
                <a:ea typeface="Arial"/>
                <a:cs typeface="Arial"/>
                <a:sym typeface="Arial"/>
              </a:endParaRPr>
            </a:p>
          </p:txBody>
        </p:sp>
        <p:sp>
          <p:nvSpPr>
            <p:cNvPr id="2846" name="Google Shape;2846;p129"/>
            <p:cNvSpPr/>
            <p:nvPr/>
          </p:nvSpPr>
          <p:spPr>
            <a:xfrm>
              <a:off x="4655" y="3392"/>
              <a:ext cx="202" cy="140"/>
            </a:xfrm>
            <a:custGeom>
              <a:avLst/>
              <a:gdLst/>
              <a:ahLst/>
              <a:cxnLst/>
              <a:rect l="l" t="t" r="r" b="b"/>
              <a:pathLst>
                <a:path w="132" h="94" extrusionOk="0">
                  <a:moveTo>
                    <a:pt x="132" y="94"/>
                  </a:moveTo>
                  <a:cubicBezTo>
                    <a:pt x="6" y="94"/>
                    <a:pt x="6" y="94"/>
                    <a:pt x="6" y="94"/>
                  </a:cubicBezTo>
                  <a:cubicBezTo>
                    <a:pt x="2" y="94"/>
                    <a:pt x="0" y="91"/>
                    <a:pt x="0" y="88"/>
                  </a:cubicBezTo>
                  <a:cubicBezTo>
                    <a:pt x="0" y="70"/>
                    <a:pt x="0" y="70"/>
                    <a:pt x="0" y="70"/>
                  </a:cubicBezTo>
                  <a:cubicBezTo>
                    <a:pt x="0" y="55"/>
                    <a:pt x="9" y="42"/>
                    <a:pt x="22" y="37"/>
                  </a:cubicBezTo>
                  <a:cubicBezTo>
                    <a:pt x="66" y="22"/>
                    <a:pt x="66" y="22"/>
                    <a:pt x="66" y="22"/>
                  </a:cubicBezTo>
                  <a:cubicBezTo>
                    <a:pt x="66" y="0"/>
                    <a:pt x="66" y="0"/>
                    <a:pt x="66" y="0"/>
                  </a:cubicBezTo>
                  <a:cubicBezTo>
                    <a:pt x="78" y="0"/>
                    <a:pt x="78" y="0"/>
                    <a:pt x="78" y="0"/>
                  </a:cubicBezTo>
                  <a:cubicBezTo>
                    <a:pt x="78" y="26"/>
                    <a:pt x="78" y="26"/>
                    <a:pt x="78" y="26"/>
                  </a:cubicBezTo>
                  <a:cubicBezTo>
                    <a:pt x="78" y="29"/>
                    <a:pt x="76" y="31"/>
                    <a:pt x="74" y="32"/>
                  </a:cubicBezTo>
                  <a:cubicBezTo>
                    <a:pt x="26" y="49"/>
                    <a:pt x="26" y="49"/>
                    <a:pt x="26" y="49"/>
                  </a:cubicBezTo>
                  <a:cubicBezTo>
                    <a:pt x="17" y="52"/>
                    <a:pt x="12" y="60"/>
                    <a:pt x="12" y="70"/>
                  </a:cubicBezTo>
                  <a:cubicBezTo>
                    <a:pt x="12" y="82"/>
                    <a:pt x="12" y="82"/>
                    <a:pt x="12" y="82"/>
                  </a:cubicBezTo>
                  <a:cubicBezTo>
                    <a:pt x="132" y="82"/>
                    <a:pt x="132" y="82"/>
                    <a:pt x="132" y="82"/>
                  </a:cubicBezTo>
                  <a:lnTo>
                    <a:pt x="132" y="9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7E6E6"/>
                </a:solidFill>
                <a:latin typeface="Arial"/>
                <a:ea typeface="Arial"/>
                <a:cs typeface="Arial"/>
                <a:sym typeface="Arial"/>
              </a:endParaRPr>
            </a:p>
          </p:txBody>
        </p:sp>
        <p:sp>
          <p:nvSpPr>
            <p:cNvPr id="2847" name="Google Shape;2847;p129"/>
            <p:cNvSpPr/>
            <p:nvPr/>
          </p:nvSpPr>
          <p:spPr>
            <a:xfrm>
              <a:off x="4718" y="3224"/>
              <a:ext cx="164" cy="187"/>
            </a:xfrm>
            <a:custGeom>
              <a:avLst/>
              <a:gdLst/>
              <a:ahLst/>
              <a:cxnLst/>
              <a:rect l="l" t="t" r="r" b="b"/>
              <a:pathLst>
                <a:path w="107" h="125" extrusionOk="0">
                  <a:moveTo>
                    <a:pt x="53" y="125"/>
                  </a:moveTo>
                  <a:cubicBezTo>
                    <a:pt x="24" y="125"/>
                    <a:pt x="0" y="97"/>
                    <a:pt x="0" y="62"/>
                  </a:cubicBezTo>
                  <a:cubicBezTo>
                    <a:pt x="0" y="28"/>
                    <a:pt x="24" y="0"/>
                    <a:pt x="53" y="0"/>
                  </a:cubicBezTo>
                  <a:cubicBezTo>
                    <a:pt x="83" y="0"/>
                    <a:pt x="107" y="28"/>
                    <a:pt x="107" y="62"/>
                  </a:cubicBezTo>
                  <a:cubicBezTo>
                    <a:pt x="107" y="97"/>
                    <a:pt x="83" y="125"/>
                    <a:pt x="53" y="125"/>
                  </a:cubicBezTo>
                  <a:close/>
                  <a:moveTo>
                    <a:pt x="53" y="12"/>
                  </a:moveTo>
                  <a:cubicBezTo>
                    <a:pt x="31" y="12"/>
                    <a:pt x="12" y="34"/>
                    <a:pt x="12" y="62"/>
                  </a:cubicBezTo>
                  <a:cubicBezTo>
                    <a:pt x="12" y="90"/>
                    <a:pt x="31" y="113"/>
                    <a:pt x="53" y="113"/>
                  </a:cubicBezTo>
                  <a:cubicBezTo>
                    <a:pt x="76" y="113"/>
                    <a:pt x="95" y="90"/>
                    <a:pt x="95" y="62"/>
                  </a:cubicBezTo>
                  <a:cubicBezTo>
                    <a:pt x="95" y="34"/>
                    <a:pt x="76" y="12"/>
                    <a:pt x="53" y="1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7E6E6"/>
                </a:solidFill>
                <a:latin typeface="Arial"/>
                <a:ea typeface="Arial"/>
                <a:cs typeface="Arial"/>
                <a:sym typeface="Arial"/>
              </a:endParaRPr>
            </a:p>
          </p:txBody>
        </p:sp>
        <p:sp>
          <p:nvSpPr>
            <p:cNvPr id="2848" name="Google Shape;2848;p129"/>
            <p:cNvSpPr/>
            <p:nvPr/>
          </p:nvSpPr>
          <p:spPr>
            <a:xfrm>
              <a:off x="4724" y="3274"/>
              <a:ext cx="149" cy="46"/>
            </a:xfrm>
            <a:custGeom>
              <a:avLst/>
              <a:gdLst/>
              <a:ahLst/>
              <a:cxnLst/>
              <a:rect l="l" t="t" r="r" b="b"/>
              <a:pathLst>
                <a:path w="97" h="31" extrusionOk="0">
                  <a:moveTo>
                    <a:pt x="84" y="31"/>
                  </a:moveTo>
                  <a:cubicBezTo>
                    <a:pt x="73" y="31"/>
                    <a:pt x="64" y="27"/>
                    <a:pt x="56" y="17"/>
                  </a:cubicBezTo>
                  <a:cubicBezTo>
                    <a:pt x="48" y="25"/>
                    <a:pt x="34" y="31"/>
                    <a:pt x="21" y="31"/>
                  </a:cubicBezTo>
                  <a:cubicBezTo>
                    <a:pt x="13" y="31"/>
                    <a:pt x="6" y="29"/>
                    <a:pt x="0" y="26"/>
                  </a:cubicBezTo>
                  <a:cubicBezTo>
                    <a:pt x="5" y="15"/>
                    <a:pt x="5" y="15"/>
                    <a:pt x="5" y="15"/>
                  </a:cubicBezTo>
                  <a:cubicBezTo>
                    <a:pt x="10" y="17"/>
                    <a:pt x="15" y="19"/>
                    <a:pt x="21" y="19"/>
                  </a:cubicBezTo>
                  <a:cubicBezTo>
                    <a:pt x="33" y="19"/>
                    <a:pt x="47" y="11"/>
                    <a:pt x="51" y="4"/>
                  </a:cubicBezTo>
                  <a:cubicBezTo>
                    <a:pt x="52" y="2"/>
                    <a:pt x="54" y="0"/>
                    <a:pt x="56" y="0"/>
                  </a:cubicBezTo>
                  <a:cubicBezTo>
                    <a:pt x="59" y="0"/>
                    <a:pt x="61" y="1"/>
                    <a:pt x="62" y="3"/>
                  </a:cubicBezTo>
                  <a:cubicBezTo>
                    <a:pt x="69" y="17"/>
                    <a:pt x="78" y="21"/>
                    <a:pt x="91" y="19"/>
                  </a:cubicBezTo>
                  <a:cubicBezTo>
                    <a:pt x="92" y="19"/>
                    <a:pt x="93" y="18"/>
                    <a:pt x="94" y="18"/>
                  </a:cubicBezTo>
                  <a:cubicBezTo>
                    <a:pt x="95" y="18"/>
                    <a:pt x="95" y="18"/>
                    <a:pt x="96" y="18"/>
                  </a:cubicBezTo>
                  <a:cubicBezTo>
                    <a:pt x="97" y="30"/>
                    <a:pt x="97" y="30"/>
                    <a:pt x="97" y="30"/>
                  </a:cubicBezTo>
                  <a:cubicBezTo>
                    <a:pt x="96" y="30"/>
                    <a:pt x="95" y="30"/>
                    <a:pt x="95" y="30"/>
                  </a:cubicBezTo>
                  <a:cubicBezTo>
                    <a:pt x="94" y="30"/>
                    <a:pt x="94" y="30"/>
                    <a:pt x="93" y="31"/>
                  </a:cubicBezTo>
                  <a:cubicBezTo>
                    <a:pt x="90" y="31"/>
                    <a:pt x="87" y="31"/>
                    <a:pt x="84" y="3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7E6E6"/>
                </a:solidFill>
                <a:latin typeface="Arial"/>
                <a:ea typeface="Arial"/>
                <a:cs typeface="Arial"/>
                <a:sym typeface="Arial"/>
              </a:endParaRPr>
            </a:p>
          </p:txBody>
        </p:sp>
        <p:sp>
          <p:nvSpPr>
            <p:cNvPr id="2849" name="Google Shape;2849;p129"/>
            <p:cNvSpPr/>
            <p:nvPr/>
          </p:nvSpPr>
          <p:spPr>
            <a:xfrm>
              <a:off x="4949" y="3381"/>
              <a:ext cx="19" cy="41"/>
            </a:xfrm>
            <a:custGeom>
              <a:avLst/>
              <a:gdLst/>
              <a:ahLst/>
              <a:cxnLst/>
              <a:rect l="l" t="t" r="r" b="b"/>
              <a:pathLst>
                <a:path w="12" h="27" extrusionOk="0">
                  <a:moveTo>
                    <a:pt x="6" y="27"/>
                  </a:moveTo>
                  <a:cubicBezTo>
                    <a:pt x="2" y="27"/>
                    <a:pt x="0" y="24"/>
                    <a:pt x="0" y="21"/>
                  </a:cubicBezTo>
                  <a:cubicBezTo>
                    <a:pt x="0" y="6"/>
                    <a:pt x="0" y="6"/>
                    <a:pt x="0" y="6"/>
                  </a:cubicBezTo>
                  <a:cubicBezTo>
                    <a:pt x="0" y="2"/>
                    <a:pt x="2" y="0"/>
                    <a:pt x="6" y="0"/>
                  </a:cubicBezTo>
                  <a:cubicBezTo>
                    <a:pt x="9" y="0"/>
                    <a:pt x="12" y="2"/>
                    <a:pt x="12" y="6"/>
                  </a:cubicBezTo>
                  <a:cubicBezTo>
                    <a:pt x="12" y="21"/>
                    <a:pt x="12" y="21"/>
                    <a:pt x="12" y="21"/>
                  </a:cubicBezTo>
                  <a:cubicBezTo>
                    <a:pt x="12" y="24"/>
                    <a:pt x="9" y="27"/>
                    <a:pt x="6" y="2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7E6E6"/>
                </a:solidFill>
                <a:latin typeface="Arial"/>
                <a:ea typeface="Arial"/>
                <a:cs typeface="Arial"/>
                <a:sym typeface="Arial"/>
              </a:endParaRPr>
            </a:p>
          </p:txBody>
        </p:sp>
        <p:sp>
          <p:nvSpPr>
            <p:cNvPr id="2850" name="Google Shape;2850;p129"/>
            <p:cNvSpPr/>
            <p:nvPr/>
          </p:nvSpPr>
          <p:spPr>
            <a:xfrm>
              <a:off x="4909" y="3224"/>
              <a:ext cx="92" cy="187"/>
            </a:xfrm>
            <a:custGeom>
              <a:avLst/>
              <a:gdLst/>
              <a:ahLst/>
              <a:cxnLst/>
              <a:rect l="l" t="t" r="r" b="b"/>
              <a:pathLst>
                <a:path w="60" h="125" extrusionOk="0">
                  <a:moveTo>
                    <a:pt x="6" y="125"/>
                  </a:moveTo>
                  <a:cubicBezTo>
                    <a:pt x="3" y="125"/>
                    <a:pt x="0" y="123"/>
                    <a:pt x="0" y="119"/>
                  </a:cubicBezTo>
                  <a:cubicBezTo>
                    <a:pt x="0" y="116"/>
                    <a:pt x="3" y="113"/>
                    <a:pt x="6" y="113"/>
                  </a:cubicBezTo>
                  <a:cubicBezTo>
                    <a:pt x="29" y="113"/>
                    <a:pt x="48" y="90"/>
                    <a:pt x="48" y="62"/>
                  </a:cubicBezTo>
                  <a:cubicBezTo>
                    <a:pt x="48" y="34"/>
                    <a:pt x="29" y="12"/>
                    <a:pt x="6" y="12"/>
                  </a:cubicBezTo>
                  <a:cubicBezTo>
                    <a:pt x="3" y="12"/>
                    <a:pt x="0" y="9"/>
                    <a:pt x="0" y="6"/>
                  </a:cubicBezTo>
                  <a:cubicBezTo>
                    <a:pt x="0" y="2"/>
                    <a:pt x="3" y="0"/>
                    <a:pt x="6" y="0"/>
                  </a:cubicBezTo>
                  <a:cubicBezTo>
                    <a:pt x="36" y="0"/>
                    <a:pt x="60" y="28"/>
                    <a:pt x="60" y="62"/>
                  </a:cubicBezTo>
                  <a:cubicBezTo>
                    <a:pt x="60" y="97"/>
                    <a:pt x="36" y="125"/>
                    <a:pt x="6" y="12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7E6E6"/>
                </a:solidFill>
                <a:latin typeface="Arial"/>
                <a:ea typeface="Arial"/>
                <a:cs typeface="Arial"/>
                <a:sym typeface="Arial"/>
              </a:endParaRPr>
            </a:p>
          </p:txBody>
        </p:sp>
        <p:sp>
          <p:nvSpPr>
            <p:cNvPr id="2851" name="Google Shape;2851;p129"/>
            <p:cNvSpPr/>
            <p:nvPr/>
          </p:nvSpPr>
          <p:spPr>
            <a:xfrm>
              <a:off x="4920" y="3274"/>
              <a:ext cx="81" cy="46"/>
            </a:xfrm>
            <a:custGeom>
              <a:avLst/>
              <a:gdLst/>
              <a:ahLst/>
              <a:cxnLst/>
              <a:rect l="l" t="t" r="r" b="b"/>
              <a:pathLst>
                <a:path w="53" h="31" extrusionOk="0">
                  <a:moveTo>
                    <a:pt x="34" y="31"/>
                  </a:moveTo>
                  <a:cubicBezTo>
                    <a:pt x="20" y="31"/>
                    <a:pt x="10" y="24"/>
                    <a:pt x="1" y="9"/>
                  </a:cubicBezTo>
                  <a:cubicBezTo>
                    <a:pt x="0" y="6"/>
                    <a:pt x="1" y="3"/>
                    <a:pt x="3" y="1"/>
                  </a:cubicBezTo>
                  <a:cubicBezTo>
                    <a:pt x="6" y="0"/>
                    <a:pt x="10" y="1"/>
                    <a:pt x="12" y="3"/>
                  </a:cubicBezTo>
                  <a:cubicBezTo>
                    <a:pt x="19" y="17"/>
                    <a:pt x="28" y="21"/>
                    <a:pt x="41" y="19"/>
                  </a:cubicBezTo>
                  <a:cubicBezTo>
                    <a:pt x="42" y="19"/>
                    <a:pt x="43" y="18"/>
                    <a:pt x="44" y="18"/>
                  </a:cubicBezTo>
                  <a:cubicBezTo>
                    <a:pt x="45" y="18"/>
                    <a:pt x="45" y="18"/>
                    <a:pt x="46" y="18"/>
                  </a:cubicBezTo>
                  <a:cubicBezTo>
                    <a:pt x="49" y="18"/>
                    <a:pt x="52" y="20"/>
                    <a:pt x="52" y="23"/>
                  </a:cubicBezTo>
                  <a:cubicBezTo>
                    <a:pt x="53" y="27"/>
                    <a:pt x="50" y="30"/>
                    <a:pt x="47" y="30"/>
                  </a:cubicBezTo>
                  <a:cubicBezTo>
                    <a:pt x="46" y="30"/>
                    <a:pt x="45" y="30"/>
                    <a:pt x="45" y="30"/>
                  </a:cubicBezTo>
                  <a:cubicBezTo>
                    <a:pt x="44" y="30"/>
                    <a:pt x="44" y="30"/>
                    <a:pt x="43" y="31"/>
                  </a:cubicBezTo>
                  <a:cubicBezTo>
                    <a:pt x="40" y="31"/>
                    <a:pt x="37" y="31"/>
                    <a:pt x="34" y="3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7E6E6"/>
                </a:solidFill>
                <a:latin typeface="Arial"/>
                <a:ea typeface="Arial"/>
                <a:cs typeface="Arial"/>
                <a:sym typeface="Arial"/>
              </a:endParaRPr>
            </a:p>
          </p:txBody>
        </p:sp>
        <p:sp>
          <p:nvSpPr>
            <p:cNvPr id="2852" name="Google Shape;2852;p129"/>
            <p:cNvSpPr/>
            <p:nvPr/>
          </p:nvSpPr>
          <p:spPr>
            <a:xfrm>
              <a:off x="4894" y="3443"/>
              <a:ext cx="202" cy="197"/>
            </a:xfrm>
            <a:custGeom>
              <a:avLst/>
              <a:gdLst/>
              <a:ahLst/>
              <a:cxnLst/>
              <a:rect l="l" t="t" r="r" b="b"/>
              <a:pathLst>
                <a:path w="132" h="132" extrusionOk="0">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6"/>
                    <a:pt x="36" y="120"/>
                    <a:pt x="66" y="120"/>
                  </a:cubicBezTo>
                  <a:cubicBezTo>
                    <a:pt x="95" y="120"/>
                    <a:pt x="120" y="96"/>
                    <a:pt x="120" y="66"/>
                  </a:cubicBezTo>
                  <a:cubicBezTo>
                    <a:pt x="120" y="36"/>
                    <a:pt x="95" y="12"/>
                    <a:pt x="66" y="1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7E6E6"/>
                </a:solidFill>
                <a:latin typeface="Arial"/>
                <a:ea typeface="Arial"/>
                <a:cs typeface="Arial"/>
                <a:sym typeface="Arial"/>
              </a:endParaRPr>
            </a:p>
          </p:txBody>
        </p:sp>
        <p:sp>
          <p:nvSpPr>
            <p:cNvPr id="2853" name="Google Shape;2853;p129"/>
            <p:cNvSpPr/>
            <p:nvPr/>
          </p:nvSpPr>
          <p:spPr>
            <a:xfrm>
              <a:off x="4986" y="3487"/>
              <a:ext cx="18" cy="108"/>
            </a:xfrm>
            <a:custGeom>
              <a:avLst/>
              <a:gdLst/>
              <a:ahLst/>
              <a:cxnLst/>
              <a:rect l="l" t="t" r="r" b="b"/>
              <a:pathLst>
                <a:path w="12" h="72" extrusionOk="0">
                  <a:moveTo>
                    <a:pt x="6" y="72"/>
                  </a:moveTo>
                  <a:cubicBezTo>
                    <a:pt x="2" y="72"/>
                    <a:pt x="0" y="69"/>
                    <a:pt x="0" y="66"/>
                  </a:cubicBezTo>
                  <a:cubicBezTo>
                    <a:pt x="0" y="6"/>
                    <a:pt x="0" y="6"/>
                    <a:pt x="0" y="6"/>
                  </a:cubicBezTo>
                  <a:cubicBezTo>
                    <a:pt x="0" y="2"/>
                    <a:pt x="2" y="0"/>
                    <a:pt x="6" y="0"/>
                  </a:cubicBezTo>
                  <a:cubicBezTo>
                    <a:pt x="9" y="0"/>
                    <a:pt x="12" y="2"/>
                    <a:pt x="12" y="6"/>
                  </a:cubicBezTo>
                  <a:cubicBezTo>
                    <a:pt x="12" y="66"/>
                    <a:pt x="12" y="66"/>
                    <a:pt x="12" y="66"/>
                  </a:cubicBezTo>
                  <a:cubicBezTo>
                    <a:pt x="12" y="69"/>
                    <a:pt x="9" y="72"/>
                    <a:pt x="6" y="7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7E6E6"/>
                </a:solidFill>
                <a:latin typeface="Arial"/>
                <a:ea typeface="Arial"/>
                <a:cs typeface="Arial"/>
                <a:sym typeface="Arial"/>
              </a:endParaRPr>
            </a:p>
          </p:txBody>
        </p:sp>
        <p:sp>
          <p:nvSpPr>
            <p:cNvPr id="2854" name="Google Shape;2854;p129"/>
            <p:cNvSpPr/>
            <p:nvPr/>
          </p:nvSpPr>
          <p:spPr>
            <a:xfrm>
              <a:off x="4940" y="3532"/>
              <a:ext cx="110" cy="18"/>
            </a:xfrm>
            <a:custGeom>
              <a:avLst/>
              <a:gdLst/>
              <a:ahLst/>
              <a:cxnLst/>
              <a:rect l="l" t="t" r="r" b="b"/>
              <a:pathLst>
                <a:path w="72" h="12" extrusionOk="0">
                  <a:moveTo>
                    <a:pt x="66" y="12"/>
                  </a:moveTo>
                  <a:cubicBezTo>
                    <a:pt x="6" y="12"/>
                    <a:pt x="6" y="12"/>
                    <a:pt x="6" y="12"/>
                  </a:cubicBezTo>
                  <a:cubicBezTo>
                    <a:pt x="2" y="12"/>
                    <a:pt x="0" y="9"/>
                    <a:pt x="0" y="6"/>
                  </a:cubicBezTo>
                  <a:cubicBezTo>
                    <a:pt x="0" y="2"/>
                    <a:pt x="2" y="0"/>
                    <a:pt x="6" y="0"/>
                  </a:cubicBezTo>
                  <a:cubicBezTo>
                    <a:pt x="66" y="0"/>
                    <a:pt x="66" y="0"/>
                    <a:pt x="66" y="0"/>
                  </a:cubicBezTo>
                  <a:cubicBezTo>
                    <a:pt x="69" y="0"/>
                    <a:pt x="72" y="2"/>
                    <a:pt x="72" y="6"/>
                  </a:cubicBezTo>
                  <a:cubicBezTo>
                    <a:pt x="72" y="9"/>
                    <a:pt x="69" y="12"/>
                    <a:pt x="66" y="1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7E6E6"/>
                </a:solidFill>
                <a:latin typeface="Arial"/>
                <a:ea typeface="Arial"/>
                <a:cs typeface="Arial"/>
                <a:sym typeface="Arial"/>
              </a:endParaRPr>
            </a:p>
          </p:txBody>
        </p:sp>
      </p:grpSp>
      <p:grpSp>
        <p:nvGrpSpPr>
          <p:cNvPr id="2855" name="Google Shape;2855;p129"/>
          <p:cNvGrpSpPr/>
          <p:nvPr/>
        </p:nvGrpSpPr>
        <p:grpSpPr>
          <a:xfrm>
            <a:off x="1880561" y="1322908"/>
            <a:ext cx="465083" cy="465083"/>
            <a:chOff x="3432" y="439"/>
            <a:chExt cx="426" cy="426"/>
          </a:xfrm>
        </p:grpSpPr>
        <p:sp>
          <p:nvSpPr>
            <p:cNvPr id="2856" name="Google Shape;2856;p129"/>
            <p:cNvSpPr/>
            <p:nvPr/>
          </p:nvSpPr>
          <p:spPr>
            <a:xfrm>
              <a:off x="3432" y="439"/>
              <a:ext cx="302" cy="391"/>
            </a:xfrm>
            <a:custGeom>
              <a:avLst/>
              <a:gdLst/>
              <a:ahLst/>
              <a:cxnLst/>
              <a:rect l="l" t="t" r="r" b="b"/>
              <a:pathLst>
                <a:path w="204" h="264" extrusionOk="0">
                  <a:moveTo>
                    <a:pt x="126" y="264"/>
                  </a:moveTo>
                  <a:cubicBezTo>
                    <a:pt x="6" y="264"/>
                    <a:pt x="6" y="264"/>
                    <a:pt x="6" y="264"/>
                  </a:cubicBezTo>
                  <a:cubicBezTo>
                    <a:pt x="3" y="264"/>
                    <a:pt x="0" y="261"/>
                    <a:pt x="0" y="258"/>
                  </a:cubicBezTo>
                  <a:cubicBezTo>
                    <a:pt x="0" y="6"/>
                    <a:pt x="0" y="6"/>
                    <a:pt x="0" y="6"/>
                  </a:cubicBezTo>
                  <a:cubicBezTo>
                    <a:pt x="0" y="2"/>
                    <a:pt x="3" y="0"/>
                    <a:pt x="6" y="0"/>
                  </a:cubicBezTo>
                  <a:cubicBezTo>
                    <a:pt x="138" y="0"/>
                    <a:pt x="138" y="0"/>
                    <a:pt x="138" y="0"/>
                  </a:cubicBezTo>
                  <a:cubicBezTo>
                    <a:pt x="140" y="0"/>
                    <a:pt x="141" y="0"/>
                    <a:pt x="142" y="1"/>
                  </a:cubicBezTo>
                  <a:cubicBezTo>
                    <a:pt x="202" y="61"/>
                    <a:pt x="202" y="61"/>
                    <a:pt x="202" y="61"/>
                  </a:cubicBezTo>
                  <a:cubicBezTo>
                    <a:pt x="204" y="63"/>
                    <a:pt x="204" y="64"/>
                    <a:pt x="204" y="66"/>
                  </a:cubicBezTo>
                  <a:cubicBezTo>
                    <a:pt x="204" y="120"/>
                    <a:pt x="204" y="120"/>
                    <a:pt x="204" y="120"/>
                  </a:cubicBezTo>
                  <a:cubicBezTo>
                    <a:pt x="192" y="120"/>
                    <a:pt x="192" y="120"/>
                    <a:pt x="192" y="120"/>
                  </a:cubicBezTo>
                  <a:cubicBezTo>
                    <a:pt x="192" y="68"/>
                    <a:pt x="192" y="68"/>
                    <a:pt x="192" y="68"/>
                  </a:cubicBezTo>
                  <a:cubicBezTo>
                    <a:pt x="136" y="12"/>
                    <a:pt x="136" y="12"/>
                    <a:pt x="136" y="12"/>
                  </a:cubicBezTo>
                  <a:cubicBezTo>
                    <a:pt x="12" y="12"/>
                    <a:pt x="12" y="12"/>
                    <a:pt x="12" y="12"/>
                  </a:cubicBezTo>
                  <a:cubicBezTo>
                    <a:pt x="12" y="252"/>
                    <a:pt x="12" y="252"/>
                    <a:pt x="12" y="252"/>
                  </a:cubicBezTo>
                  <a:cubicBezTo>
                    <a:pt x="126" y="252"/>
                    <a:pt x="126" y="252"/>
                    <a:pt x="126" y="252"/>
                  </a:cubicBezTo>
                  <a:lnTo>
                    <a:pt x="126" y="26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7E6E6"/>
                </a:solidFill>
                <a:latin typeface="Arial"/>
                <a:ea typeface="Arial"/>
                <a:cs typeface="Arial"/>
                <a:sym typeface="Arial"/>
              </a:endParaRPr>
            </a:p>
          </p:txBody>
        </p:sp>
        <p:sp>
          <p:nvSpPr>
            <p:cNvPr id="2857" name="Google Shape;2857;p129"/>
            <p:cNvSpPr/>
            <p:nvPr/>
          </p:nvSpPr>
          <p:spPr>
            <a:xfrm>
              <a:off x="3627" y="439"/>
              <a:ext cx="107" cy="106"/>
            </a:xfrm>
            <a:custGeom>
              <a:avLst/>
              <a:gdLst/>
              <a:ahLst/>
              <a:cxnLst/>
              <a:rect l="l" t="t" r="r" b="b"/>
              <a:pathLst>
                <a:path w="72" h="72" extrusionOk="0">
                  <a:moveTo>
                    <a:pt x="66" y="72"/>
                  </a:moveTo>
                  <a:cubicBezTo>
                    <a:pt x="6" y="72"/>
                    <a:pt x="6" y="72"/>
                    <a:pt x="6" y="72"/>
                  </a:cubicBezTo>
                  <a:cubicBezTo>
                    <a:pt x="3" y="72"/>
                    <a:pt x="0" y="69"/>
                    <a:pt x="0" y="66"/>
                  </a:cubicBezTo>
                  <a:cubicBezTo>
                    <a:pt x="0" y="6"/>
                    <a:pt x="0" y="6"/>
                    <a:pt x="0" y="6"/>
                  </a:cubicBezTo>
                  <a:cubicBezTo>
                    <a:pt x="0" y="2"/>
                    <a:pt x="3" y="0"/>
                    <a:pt x="6" y="0"/>
                  </a:cubicBezTo>
                  <a:cubicBezTo>
                    <a:pt x="10" y="0"/>
                    <a:pt x="12" y="2"/>
                    <a:pt x="12" y="6"/>
                  </a:cubicBezTo>
                  <a:cubicBezTo>
                    <a:pt x="12" y="60"/>
                    <a:pt x="12" y="60"/>
                    <a:pt x="12" y="60"/>
                  </a:cubicBezTo>
                  <a:cubicBezTo>
                    <a:pt x="66" y="60"/>
                    <a:pt x="66" y="60"/>
                    <a:pt x="66" y="60"/>
                  </a:cubicBezTo>
                  <a:cubicBezTo>
                    <a:pt x="70" y="60"/>
                    <a:pt x="72" y="62"/>
                    <a:pt x="72" y="66"/>
                  </a:cubicBezTo>
                  <a:cubicBezTo>
                    <a:pt x="72" y="69"/>
                    <a:pt x="70" y="72"/>
                    <a:pt x="66" y="7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7E6E6"/>
                </a:solidFill>
                <a:latin typeface="Arial"/>
                <a:ea typeface="Arial"/>
                <a:cs typeface="Arial"/>
                <a:sym typeface="Arial"/>
              </a:endParaRPr>
            </a:p>
          </p:txBody>
        </p:sp>
        <p:sp>
          <p:nvSpPr>
            <p:cNvPr id="2858" name="Google Shape;2858;p129"/>
            <p:cNvSpPr/>
            <p:nvPr/>
          </p:nvSpPr>
          <p:spPr>
            <a:xfrm>
              <a:off x="3769" y="776"/>
              <a:ext cx="89" cy="89"/>
            </a:xfrm>
            <a:custGeom>
              <a:avLst/>
              <a:gdLst/>
              <a:ahLst/>
              <a:cxnLst/>
              <a:rect l="l" t="t" r="r" b="b"/>
              <a:pathLst>
                <a:path w="60" h="60" extrusionOk="0">
                  <a:moveTo>
                    <a:pt x="54" y="60"/>
                  </a:moveTo>
                  <a:cubicBezTo>
                    <a:pt x="6" y="60"/>
                    <a:pt x="6" y="60"/>
                    <a:pt x="6" y="60"/>
                  </a:cubicBezTo>
                  <a:cubicBezTo>
                    <a:pt x="3" y="60"/>
                    <a:pt x="0" y="57"/>
                    <a:pt x="0" y="54"/>
                  </a:cubicBezTo>
                  <a:cubicBezTo>
                    <a:pt x="0" y="6"/>
                    <a:pt x="0" y="6"/>
                    <a:pt x="0" y="6"/>
                  </a:cubicBezTo>
                  <a:cubicBezTo>
                    <a:pt x="0" y="2"/>
                    <a:pt x="3" y="0"/>
                    <a:pt x="6" y="0"/>
                  </a:cubicBezTo>
                  <a:cubicBezTo>
                    <a:pt x="54" y="0"/>
                    <a:pt x="54" y="0"/>
                    <a:pt x="54" y="0"/>
                  </a:cubicBezTo>
                  <a:cubicBezTo>
                    <a:pt x="58" y="0"/>
                    <a:pt x="60" y="2"/>
                    <a:pt x="60" y="6"/>
                  </a:cubicBezTo>
                  <a:cubicBezTo>
                    <a:pt x="60" y="54"/>
                    <a:pt x="60" y="54"/>
                    <a:pt x="60" y="54"/>
                  </a:cubicBezTo>
                  <a:cubicBezTo>
                    <a:pt x="60" y="57"/>
                    <a:pt x="58" y="60"/>
                    <a:pt x="54" y="60"/>
                  </a:cubicBezTo>
                  <a:close/>
                  <a:moveTo>
                    <a:pt x="12" y="48"/>
                  </a:moveTo>
                  <a:cubicBezTo>
                    <a:pt x="48" y="48"/>
                    <a:pt x="48" y="48"/>
                    <a:pt x="48" y="48"/>
                  </a:cubicBezTo>
                  <a:cubicBezTo>
                    <a:pt x="48" y="12"/>
                    <a:pt x="48" y="12"/>
                    <a:pt x="48" y="12"/>
                  </a:cubicBezTo>
                  <a:cubicBezTo>
                    <a:pt x="12" y="12"/>
                    <a:pt x="12" y="12"/>
                    <a:pt x="12" y="12"/>
                  </a:cubicBezTo>
                  <a:lnTo>
                    <a:pt x="12" y="4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7E6E6"/>
                </a:solidFill>
                <a:latin typeface="Arial"/>
                <a:ea typeface="Arial"/>
                <a:cs typeface="Arial"/>
                <a:sym typeface="Arial"/>
              </a:endParaRPr>
            </a:p>
          </p:txBody>
        </p:sp>
        <p:sp>
          <p:nvSpPr>
            <p:cNvPr id="2859" name="Google Shape;2859;p129"/>
            <p:cNvSpPr/>
            <p:nvPr/>
          </p:nvSpPr>
          <p:spPr>
            <a:xfrm>
              <a:off x="3663" y="776"/>
              <a:ext cx="89" cy="89"/>
            </a:xfrm>
            <a:custGeom>
              <a:avLst/>
              <a:gdLst/>
              <a:ahLst/>
              <a:cxnLst/>
              <a:rect l="l" t="t" r="r" b="b"/>
              <a:pathLst>
                <a:path w="60" h="60" extrusionOk="0">
                  <a:moveTo>
                    <a:pt x="54" y="60"/>
                  </a:moveTo>
                  <a:cubicBezTo>
                    <a:pt x="6" y="60"/>
                    <a:pt x="6" y="60"/>
                    <a:pt x="6" y="60"/>
                  </a:cubicBezTo>
                  <a:cubicBezTo>
                    <a:pt x="3" y="60"/>
                    <a:pt x="0" y="57"/>
                    <a:pt x="0" y="54"/>
                  </a:cubicBezTo>
                  <a:cubicBezTo>
                    <a:pt x="0" y="6"/>
                    <a:pt x="0" y="6"/>
                    <a:pt x="0" y="6"/>
                  </a:cubicBezTo>
                  <a:cubicBezTo>
                    <a:pt x="0" y="2"/>
                    <a:pt x="3" y="0"/>
                    <a:pt x="6" y="0"/>
                  </a:cubicBezTo>
                  <a:cubicBezTo>
                    <a:pt x="54" y="0"/>
                    <a:pt x="54" y="0"/>
                    <a:pt x="54" y="0"/>
                  </a:cubicBezTo>
                  <a:cubicBezTo>
                    <a:pt x="58" y="0"/>
                    <a:pt x="60" y="2"/>
                    <a:pt x="60" y="6"/>
                  </a:cubicBezTo>
                  <a:cubicBezTo>
                    <a:pt x="60" y="54"/>
                    <a:pt x="60" y="54"/>
                    <a:pt x="60" y="54"/>
                  </a:cubicBezTo>
                  <a:cubicBezTo>
                    <a:pt x="60" y="57"/>
                    <a:pt x="58" y="60"/>
                    <a:pt x="54" y="60"/>
                  </a:cubicBezTo>
                  <a:close/>
                  <a:moveTo>
                    <a:pt x="12" y="48"/>
                  </a:moveTo>
                  <a:cubicBezTo>
                    <a:pt x="48" y="48"/>
                    <a:pt x="48" y="48"/>
                    <a:pt x="48" y="48"/>
                  </a:cubicBezTo>
                  <a:cubicBezTo>
                    <a:pt x="48" y="12"/>
                    <a:pt x="48" y="12"/>
                    <a:pt x="48" y="12"/>
                  </a:cubicBezTo>
                  <a:cubicBezTo>
                    <a:pt x="12" y="12"/>
                    <a:pt x="12" y="12"/>
                    <a:pt x="12" y="12"/>
                  </a:cubicBezTo>
                  <a:lnTo>
                    <a:pt x="12" y="4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7E6E6"/>
                </a:solidFill>
                <a:latin typeface="Arial"/>
                <a:ea typeface="Arial"/>
                <a:cs typeface="Arial"/>
                <a:sym typeface="Arial"/>
              </a:endParaRPr>
            </a:p>
          </p:txBody>
        </p:sp>
        <p:sp>
          <p:nvSpPr>
            <p:cNvPr id="2860" name="Google Shape;2860;p129"/>
            <p:cNvSpPr/>
            <p:nvPr/>
          </p:nvSpPr>
          <p:spPr>
            <a:xfrm>
              <a:off x="3716" y="670"/>
              <a:ext cx="89" cy="89"/>
            </a:xfrm>
            <a:custGeom>
              <a:avLst/>
              <a:gdLst/>
              <a:ahLst/>
              <a:cxnLst/>
              <a:rect l="l" t="t" r="r" b="b"/>
              <a:pathLst>
                <a:path w="60" h="60" extrusionOk="0">
                  <a:moveTo>
                    <a:pt x="54" y="60"/>
                  </a:moveTo>
                  <a:cubicBezTo>
                    <a:pt x="6" y="60"/>
                    <a:pt x="6" y="60"/>
                    <a:pt x="6" y="60"/>
                  </a:cubicBezTo>
                  <a:cubicBezTo>
                    <a:pt x="3" y="60"/>
                    <a:pt x="0" y="57"/>
                    <a:pt x="0" y="54"/>
                  </a:cubicBezTo>
                  <a:cubicBezTo>
                    <a:pt x="0" y="6"/>
                    <a:pt x="0" y="6"/>
                    <a:pt x="0" y="6"/>
                  </a:cubicBezTo>
                  <a:cubicBezTo>
                    <a:pt x="0" y="2"/>
                    <a:pt x="3" y="0"/>
                    <a:pt x="6" y="0"/>
                  </a:cubicBezTo>
                  <a:cubicBezTo>
                    <a:pt x="54" y="0"/>
                    <a:pt x="54" y="0"/>
                    <a:pt x="54" y="0"/>
                  </a:cubicBezTo>
                  <a:cubicBezTo>
                    <a:pt x="58" y="0"/>
                    <a:pt x="60" y="2"/>
                    <a:pt x="60" y="6"/>
                  </a:cubicBezTo>
                  <a:cubicBezTo>
                    <a:pt x="60" y="54"/>
                    <a:pt x="60" y="54"/>
                    <a:pt x="60" y="54"/>
                  </a:cubicBezTo>
                  <a:cubicBezTo>
                    <a:pt x="60" y="57"/>
                    <a:pt x="58" y="60"/>
                    <a:pt x="54" y="60"/>
                  </a:cubicBezTo>
                  <a:close/>
                  <a:moveTo>
                    <a:pt x="12" y="48"/>
                  </a:moveTo>
                  <a:cubicBezTo>
                    <a:pt x="48" y="48"/>
                    <a:pt x="48" y="48"/>
                    <a:pt x="48" y="48"/>
                  </a:cubicBezTo>
                  <a:cubicBezTo>
                    <a:pt x="48" y="12"/>
                    <a:pt x="48" y="12"/>
                    <a:pt x="48" y="12"/>
                  </a:cubicBezTo>
                  <a:cubicBezTo>
                    <a:pt x="12" y="12"/>
                    <a:pt x="12" y="12"/>
                    <a:pt x="12" y="12"/>
                  </a:cubicBezTo>
                  <a:lnTo>
                    <a:pt x="12" y="4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7E6E6"/>
                </a:solidFill>
                <a:latin typeface="Arial"/>
                <a:ea typeface="Arial"/>
                <a:cs typeface="Arial"/>
                <a:sym typeface="Arial"/>
              </a:endParaRPr>
            </a:p>
          </p:txBody>
        </p:sp>
      </p:grpSp>
      <p:pic>
        <p:nvPicPr>
          <p:cNvPr id="2861" name="Google Shape;2861;p129"/>
          <p:cNvPicPr preferRelativeResize="0"/>
          <p:nvPr/>
        </p:nvPicPr>
        <p:blipFill rotWithShape="1">
          <a:blip r:embed="rId3">
            <a:alphaModFix/>
          </a:blip>
          <a:srcRect/>
          <a:stretch/>
        </p:blipFill>
        <p:spPr>
          <a:xfrm flipH="1">
            <a:off x="5609428" y="1306113"/>
            <a:ext cx="498730" cy="498730"/>
          </a:xfrm>
          <a:prstGeom prst="rect">
            <a:avLst/>
          </a:prstGeom>
          <a:noFill/>
          <a:ln>
            <a:noFill/>
          </a:ln>
        </p:spPr>
      </p:pic>
      <p:sp>
        <p:nvSpPr>
          <p:cNvPr id="2862" name="Google Shape;2862;p129"/>
          <p:cNvSpPr/>
          <p:nvPr/>
        </p:nvSpPr>
        <p:spPr>
          <a:xfrm>
            <a:off x="491832" y="3318261"/>
            <a:ext cx="3200400" cy="36576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Roboto Condensed"/>
                <a:ea typeface="Roboto Condensed"/>
                <a:cs typeface="Roboto Condensed"/>
                <a:sym typeface="Roboto Condensed"/>
              </a:rPr>
              <a:t>Deterministic programs that score an agent run by checking objective signals like exact outputs, tests, constraints, logs, tool-call schemas, or end-state invariants</a:t>
            </a:r>
            <a:endParaRPr sz="1400" b="0" i="0" u="none" strike="noStrike" cap="none">
              <a:solidFill>
                <a:srgbClr val="000000"/>
              </a:solidFill>
              <a:latin typeface="Roboto Condensed"/>
              <a:ea typeface="Roboto Condensed"/>
              <a:cs typeface="Roboto Condensed"/>
              <a:sym typeface="Roboto Condensed"/>
            </a:endParaRPr>
          </a:p>
          <a:p>
            <a:pPr marL="285750" marR="0" lvl="0" indent="-196850" algn="l" rtl="0">
              <a:lnSpc>
                <a:spcPct val="100000"/>
              </a:lnSpc>
              <a:spcBef>
                <a:spcPts val="0"/>
              </a:spcBef>
              <a:spcAft>
                <a:spcPts val="0"/>
              </a:spcAft>
              <a:buNone/>
            </a:pPr>
            <a:endParaRPr sz="1400" b="0" i="0" u="none" strike="noStrike" cap="none">
              <a:solidFill>
                <a:srgbClr val="000000"/>
              </a:solidFill>
              <a:latin typeface="Roboto Condensed"/>
              <a:ea typeface="Roboto Condensed"/>
              <a:cs typeface="Roboto Condensed"/>
              <a:sym typeface="Roboto Condensed"/>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Roboto Condensed"/>
                <a:ea typeface="Roboto Condensed"/>
                <a:cs typeface="Roboto Condensed"/>
                <a:sym typeface="Roboto Condensed"/>
              </a:rPr>
              <a:t>They return repeatable, deterministic results and are best when you can define clear correctness checks</a:t>
            </a:r>
            <a:endParaRPr sz="1400" b="0" i="0" u="none" strike="noStrike" cap="none">
              <a:solidFill>
                <a:srgbClr val="000000"/>
              </a:solidFill>
              <a:latin typeface="Roboto Condensed"/>
              <a:ea typeface="Roboto Condensed"/>
              <a:cs typeface="Roboto Condensed"/>
              <a:sym typeface="Roboto Condensed"/>
            </a:endParaRPr>
          </a:p>
        </p:txBody>
      </p:sp>
      <p:sp>
        <p:nvSpPr>
          <p:cNvPr id="2863" name="Google Shape;2863;p129"/>
          <p:cNvSpPr/>
          <p:nvPr/>
        </p:nvSpPr>
        <p:spPr>
          <a:xfrm>
            <a:off x="4248044" y="3318261"/>
            <a:ext cx="3200400" cy="36576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Roboto Condensed"/>
                <a:ea typeface="Roboto Condensed"/>
                <a:cs typeface="Roboto Condensed"/>
                <a:sym typeface="Roboto Condensed"/>
              </a:rPr>
              <a:t>Another model (often an LLM) that evaluates the agents output and/or full trajectory using a rubric, checklist, reference answer, or pairwise comparison producing a score or preference</a:t>
            </a:r>
            <a:endParaRPr sz="1400" b="0" i="0" u="none" strike="noStrike" cap="none">
              <a:solidFill>
                <a:srgbClr val="000000"/>
              </a:solidFill>
              <a:latin typeface="Roboto Condensed"/>
              <a:ea typeface="Roboto Condensed"/>
              <a:cs typeface="Roboto Condensed"/>
              <a:sym typeface="Roboto Condensed"/>
            </a:endParaRPr>
          </a:p>
          <a:p>
            <a:pPr marL="285750" marR="0" lvl="0" indent="-196850" algn="l" rtl="0">
              <a:lnSpc>
                <a:spcPct val="100000"/>
              </a:lnSpc>
              <a:spcBef>
                <a:spcPts val="0"/>
              </a:spcBef>
              <a:spcAft>
                <a:spcPts val="0"/>
              </a:spcAft>
              <a:buNone/>
            </a:pPr>
            <a:endParaRPr sz="1400" b="0" i="0" u="none" strike="noStrike" cap="none">
              <a:solidFill>
                <a:srgbClr val="000000"/>
              </a:solidFill>
              <a:latin typeface="Roboto Condensed"/>
              <a:ea typeface="Roboto Condensed"/>
              <a:cs typeface="Roboto Condensed"/>
              <a:sym typeface="Roboto Condensed"/>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Roboto Condensed"/>
                <a:ea typeface="Roboto Condensed"/>
                <a:cs typeface="Roboto Condensed"/>
                <a:sym typeface="Roboto Condensed"/>
              </a:rPr>
              <a:t>They are useful for open-ended tasks where “correctness” is nuanced, but they can be noisy and should be calibrated/validated periodically</a:t>
            </a:r>
            <a:endParaRPr sz="1400" b="0" i="0" u="none" strike="noStrike" cap="none">
              <a:solidFill>
                <a:srgbClr val="000000"/>
              </a:solidFill>
              <a:latin typeface="Roboto Condensed"/>
              <a:ea typeface="Roboto Condensed"/>
              <a:cs typeface="Roboto Condensed"/>
              <a:sym typeface="Roboto Condensed"/>
            </a:endParaRPr>
          </a:p>
        </p:txBody>
      </p:sp>
      <p:sp>
        <p:nvSpPr>
          <p:cNvPr id="2864" name="Google Shape;2864;p129"/>
          <p:cNvSpPr/>
          <p:nvPr/>
        </p:nvSpPr>
        <p:spPr>
          <a:xfrm>
            <a:off x="8004255" y="3318261"/>
            <a:ext cx="3200400" cy="36576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Roboto Condensed"/>
                <a:ea typeface="Roboto Condensed"/>
                <a:cs typeface="Roboto Condensed"/>
                <a:sym typeface="Roboto Condensed"/>
              </a:rPr>
              <a:t>People( SMEs or end users) who evaluate agent behavior and results using rubrics, preference judgements, or real-world A/B testing</a:t>
            </a:r>
            <a:endParaRPr sz="1400" b="0" i="0" u="none" strike="noStrike" cap="none">
              <a:solidFill>
                <a:srgbClr val="000000"/>
              </a:solidFill>
              <a:latin typeface="Roboto Condensed"/>
              <a:ea typeface="Roboto Condensed"/>
              <a:cs typeface="Roboto Condensed"/>
              <a:sym typeface="Roboto Condensed"/>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Condensed"/>
              <a:ea typeface="Roboto Condensed"/>
              <a:cs typeface="Roboto Condensed"/>
              <a:sym typeface="Roboto Condensed"/>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Roboto Condensed"/>
                <a:ea typeface="Roboto Condensed"/>
                <a:cs typeface="Roboto Condensed"/>
                <a:sym typeface="Roboto Condensed"/>
              </a:rPr>
              <a:t>They are the highest fidelity signal for subjective or high stakes domains, but slower and more expensive – often used for calibration and spot-checking </a:t>
            </a:r>
            <a:endParaRPr sz="1400" b="0" i="0" u="none" strike="noStrike" cap="none">
              <a:solidFill>
                <a:srgbClr val="000000"/>
              </a:solidFill>
              <a:latin typeface="Roboto Condensed"/>
              <a:ea typeface="Roboto Condensed"/>
              <a:cs typeface="Roboto Condensed"/>
              <a:sym typeface="Roboto Condensed"/>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868"/>
        <p:cNvGrpSpPr/>
        <p:nvPr/>
      </p:nvGrpSpPr>
      <p:grpSpPr>
        <a:xfrm>
          <a:off x="0" y="0"/>
          <a:ext cx="0" cy="0"/>
          <a:chOff x="0" y="0"/>
          <a:chExt cx="0" cy="0"/>
        </a:xfrm>
      </p:grpSpPr>
      <p:sp>
        <p:nvSpPr>
          <p:cNvPr id="2869" name="Google Shape;2869;p130"/>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Evaluation | Code Base : Pattern Catalogs</a:t>
            </a:r>
            <a:endParaRPr/>
          </a:p>
        </p:txBody>
      </p:sp>
      <p:graphicFrame>
        <p:nvGraphicFramePr>
          <p:cNvPr id="2870" name="Google Shape;2870;p130"/>
          <p:cNvGraphicFramePr/>
          <p:nvPr/>
        </p:nvGraphicFramePr>
        <p:xfrm>
          <a:off x="439152" y="1104017"/>
          <a:ext cx="3000000" cy="3000000"/>
        </p:xfrm>
        <a:graphic>
          <a:graphicData uri="http://schemas.openxmlformats.org/drawingml/2006/table">
            <a:tbl>
              <a:tblPr>
                <a:noFill/>
                <a:tableStyleId>{29CBDF55-6DA5-4320-84E6-689B39CA9C16}</a:tableStyleId>
              </a:tblPr>
              <a:tblGrid>
                <a:gridCol w="1148900">
                  <a:extLst>
                    <a:ext uri="{9D8B030D-6E8A-4147-A177-3AD203B41FA5}">
                      <a16:colId xmlns:a16="http://schemas.microsoft.com/office/drawing/2014/main" val="20000"/>
                    </a:ext>
                  </a:extLst>
                </a:gridCol>
                <a:gridCol w="2490475">
                  <a:extLst>
                    <a:ext uri="{9D8B030D-6E8A-4147-A177-3AD203B41FA5}">
                      <a16:colId xmlns:a16="http://schemas.microsoft.com/office/drawing/2014/main" val="20001"/>
                    </a:ext>
                  </a:extLst>
                </a:gridCol>
                <a:gridCol w="7647175">
                  <a:extLst>
                    <a:ext uri="{9D8B030D-6E8A-4147-A177-3AD203B41FA5}">
                      <a16:colId xmlns:a16="http://schemas.microsoft.com/office/drawing/2014/main" val="20002"/>
                    </a:ext>
                  </a:extLst>
                </a:gridCol>
              </a:tblGrid>
              <a:tr h="5590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latin typeface="Roboto Condensed"/>
                          <a:ea typeface="Roboto Condensed"/>
                          <a:cs typeface="Roboto Condensed"/>
                          <a:sym typeface="Roboto Condensed"/>
                        </a:rPr>
                        <a:t>Pattern</a:t>
                      </a:r>
                      <a:endParaRPr sz="1400" u="none" strike="noStrike" cap="none">
                        <a:solidFill>
                          <a:schemeClr val="lt1"/>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12700" cap="flat" cmpd="sng">
                      <a:solidFill>
                        <a:srgbClr val="3270A9"/>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latin typeface="Roboto Condensed"/>
                          <a:ea typeface="Roboto Condensed"/>
                          <a:cs typeface="Roboto Condensed"/>
                          <a:sym typeface="Roboto Condensed"/>
                        </a:rPr>
                        <a:t>Name</a:t>
                      </a:r>
                      <a:endParaRPr sz="1400" u="none" strike="noStrike" cap="none">
                        <a:solidFill>
                          <a:schemeClr val="lt1"/>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12700" cap="flat" cmpd="sng">
                      <a:solidFill>
                        <a:srgbClr val="3270A9"/>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latin typeface="Roboto Condensed"/>
                          <a:ea typeface="Roboto Condensed"/>
                          <a:cs typeface="Roboto Condensed"/>
                          <a:sym typeface="Roboto Condensed"/>
                        </a:rPr>
                        <a:t>Description</a:t>
                      </a:r>
                      <a:endParaRPr sz="1400" u="none" strike="noStrike" cap="none">
                        <a:solidFill>
                          <a:schemeClr val="lt1"/>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12700" cap="flat" cmpd="sng">
                      <a:solidFill>
                        <a:srgbClr val="3270A9"/>
                      </a:solidFill>
                      <a:prstDash val="solid"/>
                      <a:round/>
                      <a:headEnd type="none" w="sm" len="sm"/>
                      <a:tailEnd type="none" w="sm" len="sm"/>
                    </a:lnB>
                    <a:solidFill>
                      <a:srgbClr val="0033A0"/>
                    </a:solidFill>
                  </a:tcPr>
                </a:tc>
                <a:extLst>
                  <a:ext uri="{0D108BD9-81ED-4DB2-BD59-A6C34878D82A}">
                    <a16:rowId xmlns:a16="http://schemas.microsoft.com/office/drawing/2014/main" val="10000"/>
                  </a:ext>
                </a:extLst>
              </a:tr>
              <a:tr h="72237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P01</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String Match Checks</a:t>
                      </a:r>
                      <a:endParaRPr sz="1200" b="1" u="none" strike="noStrike" cap="none">
                        <a:solidFill>
                          <a:srgbClr val="0033A0"/>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Compares the agent’s output to expected text patterns-exact quality, regex rules, or approximate(fuzzy) similarity</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72237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P02</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Binary tests</a:t>
                      </a:r>
                      <a:endParaRPr sz="1200" b="1" u="none" strike="noStrike" cap="none">
                        <a:solidFill>
                          <a:srgbClr val="0033A0"/>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Run automated tests against the agent-produced artifact or the system state it changed; grade is pass/failed</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72237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P03</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Static analysis</a:t>
                      </a:r>
                      <a:endParaRPr sz="1200" b="1" u="none" strike="noStrike" cap="none">
                        <a:solidFill>
                          <a:srgbClr val="0033A0"/>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Analyze produced code/config without(or before) running it –style linting, type checking, dependency check, security scanners</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72237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P04</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Outcome verification</a:t>
                      </a:r>
                      <a:endParaRPr sz="1200" b="1" u="none" strike="noStrike" cap="none">
                        <a:solidFill>
                          <a:srgbClr val="0033A0"/>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Check whether the agent achieved the intended end result by verifying the final state of the environment (not the exact wording of the response)</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72237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P05</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Tool call verification</a:t>
                      </a:r>
                      <a:endParaRPr sz="1200" b="1" u="none" strike="noStrike" cap="none">
                        <a:solidFill>
                          <a:srgbClr val="0033A0"/>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Validate the agent used the correct tools(or avoided forbidden ones) and that tool parameters are well formed within allowed bounds</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72237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P06</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270A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Transcript analysis</a:t>
                      </a:r>
                      <a:endParaRPr sz="1200" b="1" u="none" strike="noStrike" cap="none">
                        <a:solidFill>
                          <a:srgbClr val="0033A0"/>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270A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Score the agents behavior using telemetry from the interaction tarce-how long it took, how much steps, how much it spent and how often it retried</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270A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874"/>
        <p:cNvGrpSpPr/>
        <p:nvPr/>
      </p:nvGrpSpPr>
      <p:grpSpPr>
        <a:xfrm>
          <a:off x="0" y="0"/>
          <a:ext cx="0" cy="0"/>
          <a:chOff x="0" y="0"/>
          <a:chExt cx="0" cy="0"/>
        </a:xfrm>
      </p:grpSpPr>
      <p:sp>
        <p:nvSpPr>
          <p:cNvPr id="2875" name="Google Shape;2875;p131"/>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Evaluation | Model Based | Pattern Catalogs</a:t>
            </a:r>
            <a:endParaRPr/>
          </a:p>
        </p:txBody>
      </p:sp>
      <p:graphicFrame>
        <p:nvGraphicFramePr>
          <p:cNvPr id="2876" name="Google Shape;2876;p131"/>
          <p:cNvGraphicFramePr/>
          <p:nvPr/>
        </p:nvGraphicFramePr>
        <p:xfrm>
          <a:off x="439151" y="1099204"/>
          <a:ext cx="3000000" cy="3000000"/>
        </p:xfrm>
        <a:graphic>
          <a:graphicData uri="http://schemas.openxmlformats.org/drawingml/2006/table">
            <a:tbl>
              <a:tblPr>
                <a:noFill/>
                <a:tableStyleId>{29CBDF55-6DA5-4320-84E6-689B39CA9C16}</a:tableStyleId>
              </a:tblPr>
              <a:tblGrid>
                <a:gridCol w="1148900">
                  <a:extLst>
                    <a:ext uri="{9D8B030D-6E8A-4147-A177-3AD203B41FA5}">
                      <a16:colId xmlns:a16="http://schemas.microsoft.com/office/drawing/2014/main" val="20000"/>
                    </a:ext>
                  </a:extLst>
                </a:gridCol>
                <a:gridCol w="2490475">
                  <a:extLst>
                    <a:ext uri="{9D8B030D-6E8A-4147-A177-3AD203B41FA5}">
                      <a16:colId xmlns:a16="http://schemas.microsoft.com/office/drawing/2014/main" val="20001"/>
                    </a:ext>
                  </a:extLst>
                </a:gridCol>
                <a:gridCol w="7647175">
                  <a:extLst>
                    <a:ext uri="{9D8B030D-6E8A-4147-A177-3AD203B41FA5}">
                      <a16:colId xmlns:a16="http://schemas.microsoft.com/office/drawing/2014/main" val="20002"/>
                    </a:ext>
                  </a:extLst>
                </a:gridCol>
              </a:tblGrid>
              <a:tr h="55777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latin typeface="Roboto Condensed"/>
                          <a:ea typeface="Roboto Condensed"/>
                          <a:cs typeface="Roboto Condensed"/>
                          <a:sym typeface="Roboto Condensed"/>
                        </a:rPr>
                        <a:t>Pattern</a:t>
                      </a:r>
                      <a:endParaRPr sz="1400" u="none" strike="noStrike" cap="none">
                        <a:solidFill>
                          <a:schemeClr val="lt1"/>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12700" cap="flat" cmpd="sng">
                      <a:solidFill>
                        <a:srgbClr val="3270A9"/>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latin typeface="Roboto Condensed"/>
                          <a:ea typeface="Roboto Condensed"/>
                          <a:cs typeface="Roboto Condensed"/>
                          <a:sym typeface="Roboto Condensed"/>
                        </a:rPr>
                        <a:t>Name</a:t>
                      </a:r>
                      <a:endParaRPr sz="1400" u="none" strike="noStrike" cap="none">
                        <a:solidFill>
                          <a:schemeClr val="lt1"/>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12700" cap="flat" cmpd="sng">
                      <a:solidFill>
                        <a:srgbClr val="3270A9"/>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latin typeface="Roboto Condensed"/>
                          <a:ea typeface="Roboto Condensed"/>
                          <a:cs typeface="Roboto Condensed"/>
                          <a:sym typeface="Roboto Condensed"/>
                        </a:rPr>
                        <a:t>Description</a:t>
                      </a:r>
                      <a:endParaRPr sz="1400" u="none" strike="noStrike" cap="none">
                        <a:solidFill>
                          <a:schemeClr val="lt1"/>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12700" cap="flat" cmpd="sng">
                      <a:solidFill>
                        <a:srgbClr val="3270A9"/>
                      </a:solidFill>
                      <a:prstDash val="solid"/>
                      <a:round/>
                      <a:headEnd type="none" w="sm" len="sm"/>
                      <a:tailEnd type="none" w="sm" len="sm"/>
                    </a:lnB>
                    <a:solidFill>
                      <a:srgbClr val="0033A0"/>
                    </a:solidFill>
                  </a:tcPr>
                </a:tc>
                <a:extLst>
                  <a:ext uri="{0D108BD9-81ED-4DB2-BD59-A6C34878D82A}">
                    <a16:rowId xmlns:a16="http://schemas.microsoft.com/office/drawing/2014/main" val="10000"/>
                  </a:ext>
                </a:extLst>
              </a:tr>
              <a:tr h="72402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P01</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Rubric based scoring</a:t>
                      </a:r>
                      <a:endParaRPr sz="1200" b="1" u="none" strike="noStrike" cap="none">
                        <a:solidFill>
                          <a:srgbClr val="0033A0"/>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An LLM grades an agents output against a defined rubric with criteria like correctness, completeness, reasoning quality, tone, safety, and tool use. It returns per-criterion scores and an overall pass/fail or weighted score</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72402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P02</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Natural Language assertions</a:t>
                      </a:r>
                      <a:endParaRPr sz="1200" b="1" u="none" strike="noStrike" cap="none">
                        <a:solidFill>
                          <a:srgbClr val="0033A0"/>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An LLM evaluates a checklist of yes/no statements about the output or transcript, such as “mentions key risks”, “cites sources”</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72402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P03</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Pairwise comparison</a:t>
                      </a:r>
                      <a:endParaRPr sz="1200" b="1" u="none" strike="noStrike" cap="none">
                        <a:solidFill>
                          <a:srgbClr val="0033A0"/>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An LLM is shown two candidate outputs for the same task and chooses the better one based on a rubric</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72402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P04</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Reference based evaluation</a:t>
                      </a:r>
                      <a:endParaRPr sz="1200" b="1" u="none" strike="noStrike" cap="none">
                        <a:solidFill>
                          <a:srgbClr val="0033A0"/>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An LLM compares the candidate outputs to a provided reference(gold answers) and score similarity/correctness with semantic similarity</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72402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P05</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270A9"/>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Multi judge consensus</a:t>
                      </a:r>
                      <a:endParaRPr sz="1200" b="1" u="none" strike="noStrike" cap="none">
                        <a:solidFill>
                          <a:srgbClr val="0033A0"/>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270A9"/>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Run multiple LLM grading passes(ensemble) and combine them to reduce variance and single-judge bias</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270A9"/>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880"/>
        <p:cNvGrpSpPr/>
        <p:nvPr/>
      </p:nvGrpSpPr>
      <p:grpSpPr>
        <a:xfrm>
          <a:off x="0" y="0"/>
          <a:ext cx="0" cy="0"/>
          <a:chOff x="0" y="0"/>
          <a:chExt cx="0" cy="0"/>
        </a:xfrm>
      </p:grpSpPr>
      <p:sp>
        <p:nvSpPr>
          <p:cNvPr id="2881" name="Google Shape;2881;p132"/>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Evaluation | Human Graders | Pattern Catalogs</a:t>
            </a:r>
            <a:endParaRPr/>
          </a:p>
        </p:txBody>
      </p:sp>
      <p:graphicFrame>
        <p:nvGraphicFramePr>
          <p:cNvPr id="2882" name="Google Shape;2882;p132"/>
          <p:cNvGraphicFramePr/>
          <p:nvPr/>
        </p:nvGraphicFramePr>
        <p:xfrm>
          <a:off x="448780" y="1104468"/>
          <a:ext cx="3000000" cy="3000000"/>
        </p:xfrm>
        <a:graphic>
          <a:graphicData uri="http://schemas.openxmlformats.org/drawingml/2006/table">
            <a:tbl>
              <a:tblPr>
                <a:noFill/>
                <a:tableStyleId>{29CBDF55-6DA5-4320-84E6-689B39CA9C16}</a:tableStyleId>
              </a:tblPr>
              <a:tblGrid>
                <a:gridCol w="1154000">
                  <a:extLst>
                    <a:ext uri="{9D8B030D-6E8A-4147-A177-3AD203B41FA5}">
                      <a16:colId xmlns:a16="http://schemas.microsoft.com/office/drawing/2014/main" val="20000"/>
                    </a:ext>
                  </a:extLst>
                </a:gridCol>
                <a:gridCol w="2501475">
                  <a:extLst>
                    <a:ext uri="{9D8B030D-6E8A-4147-A177-3AD203B41FA5}">
                      <a16:colId xmlns:a16="http://schemas.microsoft.com/office/drawing/2014/main" val="20001"/>
                    </a:ext>
                  </a:extLst>
                </a:gridCol>
                <a:gridCol w="7681000">
                  <a:extLst>
                    <a:ext uri="{9D8B030D-6E8A-4147-A177-3AD203B41FA5}">
                      <a16:colId xmlns:a16="http://schemas.microsoft.com/office/drawing/2014/main" val="20002"/>
                    </a:ext>
                  </a:extLst>
                </a:gridCol>
              </a:tblGrid>
              <a:tr h="55777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latin typeface="Roboto Condensed"/>
                          <a:ea typeface="Roboto Condensed"/>
                          <a:cs typeface="Roboto Condensed"/>
                          <a:sym typeface="Roboto Condensed"/>
                        </a:rPr>
                        <a:t>Pattern</a:t>
                      </a:r>
                      <a:endParaRPr sz="1400" u="none" strike="noStrike" cap="none">
                        <a:solidFill>
                          <a:schemeClr val="lt1"/>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12700" cap="flat" cmpd="sng">
                      <a:solidFill>
                        <a:srgbClr val="3270A9"/>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latin typeface="Roboto Condensed"/>
                          <a:ea typeface="Roboto Condensed"/>
                          <a:cs typeface="Roboto Condensed"/>
                          <a:sym typeface="Roboto Condensed"/>
                        </a:rPr>
                        <a:t>Name</a:t>
                      </a:r>
                      <a:endParaRPr sz="1400" u="none" strike="noStrike" cap="none">
                        <a:solidFill>
                          <a:schemeClr val="lt1"/>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12700" cap="flat" cmpd="sng">
                      <a:solidFill>
                        <a:srgbClr val="3270A9"/>
                      </a:solidFill>
                      <a:prstDash val="solid"/>
                      <a:round/>
                      <a:headEnd type="none" w="sm" len="sm"/>
                      <a:tailEnd type="none" w="sm" len="sm"/>
                    </a:lnB>
                    <a:solidFill>
                      <a:srgbClr val="0033A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latin typeface="Roboto Condensed"/>
                          <a:ea typeface="Roboto Condensed"/>
                          <a:cs typeface="Roboto Condensed"/>
                          <a:sym typeface="Roboto Condensed"/>
                        </a:rPr>
                        <a:t>Description</a:t>
                      </a:r>
                      <a:endParaRPr sz="1400" u="none" strike="noStrike" cap="none">
                        <a:solidFill>
                          <a:schemeClr val="lt1"/>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12700" cap="flat" cmpd="sng">
                      <a:solidFill>
                        <a:srgbClr val="3270A9"/>
                      </a:solidFill>
                      <a:prstDash val="solid"/>
                      <a:round/>
                      <a:headEnd type="none" w="sm" len="sm"/>
                      <a:tailEnd type="none" w="sm" len="sm"/>
                    </a:lnB>
                    <a:solidFill>
                      <a:srgbClr val="0033A0"/>
                    </a:solidFill>
                  </a:tcPr>
                </a:tc>
                <a:extLst>
                  <a:ext uri="{0D108BD9-81ED-4DB2-BD59-A6C34878D82A}">
                    <a16:rowId xmlns:a16="http://schemas.microsoft.com/office/drawing/2014/main" val="10000"/>
                  </a:ext>
                </a:extLst>
              </a:tr>
              <a:tr h="72237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P01</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SME Review</a:t>
                      </a:r>
                      <a:endParaRPr sz="1200" b="1" u="none" strike="noStrike" cap="none">
                        <a:solidFill>
                          <a:srgbClr val="0033A0"/>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Subject matter experts evaluate agent outputs and/or full transcripts using a rubric, often adding qualitative notes on correctness, risk and domain appropriateness</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270A9"/>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72237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P02</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Crowdsourced judgement</a:t>
                      </a:r>
                      <a:endParaRPr sz="1200" b="1" u="none" strike="noStrike" cap="none">
                        <a:solidFill>
                          <a:srgbClr val="0033A0"/>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Trained crowd workers rate outputs using simplified rubrics or preference tests; quality is maintained with training, gold questions and audits</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72237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P03</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Spot check sampling</a:t>
                      </a:r>
                      <a:endParaRPr sz="1200" b="1" u="none" strike="noStrike" cap="none">
                        <a:solidFill>
                          <a:srgbClr val="0033A0"/>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Humans review a strategically selected subset of runs to validate automated graders, catch new failure modes and monitor drift over time</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72237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P04</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270A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0033A0"/>
                          </a:solidFill>
                          <a:latin typeface="Roboto Condensed"/>
                          <a:ea typeface="Roboto Condensed"/>
                          <a:cs typeface="Roboto Condensed"/>
                          <a:sym typeface="Roboto Condensed"/>
                        </a:rPr>
                        <a:t>A/B testing</a:t>
                      </a:r>
                      <a:endParaRPr sz="1200" b="1" u="none" strike="noStrike" cap="none">
                        <a:solidFill>
                          <a:srgbClr val="0033A0"/>
                        </a:solidFill>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270A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Roboto Condensed"/>
                          <a:ea typeface="Roboto Condensed"/>
                          <a:cs typeface="Roboto Condensed"/>
                          <a:sym typeface="Roboto Condensed"/>
                        </a:rPr>
                        <a:t>Real users are split between two agent variants (A and B) in production (or a pilot). Compare outcome metrics such as task completion rate, time to resolution, escalations, user satisfaction, error rates</a:t>
                      </a:r>
                      <a:endParaRPr sz="1200" u="none" strike="noStrike" cap="none">
                        <a:latin typeface="Roboto Condensed"/>
                        <a:ea typeface="Roboto Condensed"/>
                        <a:cs typeface="Roboto Condensed"/>
                        <a:sym typeface="Roboto Condense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270A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886"/>
        <p:cNvGrpSpPr/>
        <p:nvPr/>
      </p:nvGrpSpPr>
      <p:grpSpPr>
        <a:xfrm>
          <a:off x="0" y="0"/>
          <a:ext cx="0" cy="0"/>
          <a:chOff x="0" y="0"/>
          <a:chExt cx="0" cy="0"/>
        </a:xfrm>
      </p:grpSpPr>
      <p:sp>
        <p:nvSpPr>
          <p:cNvPr id="2887" name="Google Shape;2887;p133"/>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Evaluation | Evaluation Framework</a:t>
            </a:r>
            <a:endParaRPr/>
          </a:p>
        </p:txBody>
      </p:sp>
      <p:sp>
        <p:nvSpPr>
          <p:cNvPr id="2888" name="Google Shape;2888;p133"/>
          <p:cNvSpPr/>
          <p:nvPr/>
        </p:nvSpPr>
        <p:spPr>
          <a:xfrm>
            <a:off x="8348427" y="1581279"/>
            <a:ext cx="3534600" cy="3920100"/>
          </a:xfrm>
          <a:prstGeom prst="rect">
            <a:avLst/>
          </a:prstGeom>
          <a:solidFill>
            <a:schemeClr val="lt1"/>
          </a:solidFill>
          <a:ln w="9525" cap="flat" cmpd="sng">
            <a:solidFill>
              <a:srgbClr val="BDE1FD"/>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Condensed"/>
                <a:ea typeface="Roboto Condensed"/>
                <a:cs typeface="Roboto Condensed"/>
                <a:sym typeface="Roboto Condensed"/>
              </a:rPr>
              <a:t>Evaluation Abstraction</a:t>
            </a:r>
            <a:r>
              <a:rPr lang="en-US" sz="1200" b="0" i="0" u="none" strike="noStrike" cap="none">
                <a:solidFill>
                  <a:srgbClr val="000000"/>
                </a:solidFill>
                <a:latin typeface="Roboto Condensed"/>
                <a:ea typeface="Roboto Condensed"/>
                <a:cs typeface="Roboto Condensed"/>
                <a:sym typeface="Roboto Condensed"/>
              </a:rPr>
              <a:t> - The evaluation abstract layer abstracts the functionalities of the underlying evaluation frameworks and exposes a standard set of evaluation services</a:t>
            </a: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Condensed"/>
              <a:ea typeface="Roboto Condensed"/>
              <a:cs typeface="Roboto Condensed"/>
              <a:sym typeface="Roboto Condensed"/>
            </a:endParaRPr>
          </a:p>
          <a:p>
            <a:pPr marL="311150" marR="0" lvl="0" indent="-171450" algn="l" rtl="0">
              <a:lnSpc>
                <a:spcPct val="100000"/>
              </a:lnSpc>
              <a:spcBef>
                <a:spcPts val="0"/>
              </a:spcBef>
              <a:spcAft>
                <a:spcPts val="0"/>
              </a:spcAft>
              <a:buClr>
                <a:srgbClr val="000000"/>
              </a:buClr>
              <a:buSzPts val="1400"/>
              <a:buFont typeface="Arial"/>
              <a:buChar char="•"/>
            </a:pPr>
            <a:r>
              <a:rPr lang="en-US" sz="1200" b="1" i="0" u="none" strike="noStrike" cap="none">
                <a:solidFill>
                  <a:srgbClr val="000000"/>
                </a:solidFill>
                <a:latin typeface="Roboto Condensed"/>
                <a:ea typeface="Roboto Condensed"/>
                <a:cs typeface="Roboto Condensed"/>
                <a:sym typeface="Roboto Condensed"/>
              </a:rPr>
              <a:t>manage_presets</a:t>
            </a:r>
            <a:r>
              <a:rPr lang="en-US" sz="1200" b="0" i="0" u="none" strike="noStrike" cap="none">
                <a:solidFill>
                  <a:srgbClr val="000000"/>
                </a:solidFill>
                <a:latin typeface="Roboto Condensed"/>
                <a:ea typeface="Roboto Condensed"/>
                <a:cs typeface="Roboto Condensed"/>
                <a:sym typeface="Roboto Condensed"/>
              </a:rPr>
              <a:t> - This function helps create,update and manage a set of metrics for a particular use case</a:t>
            </a:r>
            <a:endParaRPr sz="1200" b="0" i="0" u="none" strike="noStrike" cap="none">
              <a:solidFill>
                <a:srgbClr val="000000"/>
              </a:solidFill>
              <a:latin typeface="Roboto Condensed"/>
              <a:ea typeface="Roboto Condensed"/>
              <a:cs typeface="Roboto Condensed"/>
              <a:sym typeface="Roboto Condensed"/>
            </a:endParaRPr>
          </a:p>
          <a:p>
            <a:pPr marL="311150" marR="0" lvl="0" indent="-171450" algn="l" rtl="0">
              <a:lnSpc>
                <a:spcPct val="100000"/>
              </a:lnSpc>
              <a:spcBef>
                <a:spcPts val="0"/>
              </a:spcBef>
              <a:spcAft>
                <a:spcPts val="0"/>
              </a:spcAft>
              <a:buClr>
                <a:srgbClr val="000000"/>
              </a:buClr>
              <a:buSzPts val="1400"/>
              <a:buFont typeface="Arial"/>
              <a:buChar char="•"/>
            </a:pPr>
            <a:r>
              <a:rPr lang="en-US" sz="1200" b="1" i="0" u="none" strike="noStrike" cap="none">
                <a:solidFill>
                  <a:srgbClr val="000000"/>
                </a:solidFill>
                <a:latin typeface="Roboto Condensed"/>
                <a:ea typeface="Roboto Condensed"/>
                <a:cs typeface="Roboto Condensed"/>
                <a:sym typeface="Roboto Condensed"/>
              </a:rPr>
              <a:t>list_metrics</a:t>
            </a:r>
            <a:r>
              <a:rPr lang="en-US" sz="1200" b="0" i="0" u="none" strike="noStrike" cap="none">
                <a:solidFill>
                  <a:srgbClr val="000000"/>
                </a:solidFill>
                <a:latin typeface="Roboto Condensed"/>
                <a:ea typeface="Roboto Condensed"/>
                <a:cs typeface="Roboto Condensed"/>
                <a:sym typeface="Roboto Condensed"/>
              </a:rPr>
              <a:t> - This function will list all available metrics in this layer</a:t>
            </a:r>
            <a:endParaRPr sz="1200" b="0" i="0" u="none" strike="noStrike" cap="none">
              <a:solidFill>
                <a:srgbClr val="000000"/>
              </a:solidFill>
              <a:latin typeface="Roboto Condensed"/>
              <a:ea typeface="Roboto Condensed"/>
              <a:cs typeface="Roboto Condensed"/>
              <a:sym typeface="Roboto Condensed"/>
            </a:endParaRPr>
          </a:p>
          <a:p>
            <a:pPr marL="311150" marR="0" lvl="0" indent="-171450" algn="l" rtl="0">
              <a:lnSpc>
                <a:spcPct val="100000"/>
              </a:lnSpc>
              <a:spcBef>
                <a:spcPts val="0"/>
              </a:spcBef>
              <a:spcAft>
                <a:spcPts val="0"/>
              </a:spcAft>
              <a:buClr>
                <a:srgbClr val="000000"/>
              </a:buClr>
              <a:buSzPts val="1400"/>
              <a:buFont typeface="Arial"/>
              <a:buChar char="•"/>
            </a:pPr>
            <a:r>
              <a:rPr lang="en-US" sz="1200" b="1" i="0" u="none" strike="noStrike" cap="none">
                <a:solidFill>
                  <a:srgbClr val="000000"/>
                </a:solidFill>
                <a:latin typeface="Roboto Condensed"/>
                <a:ea typeface="Roboto Condensed"/>
                <a:cs typeface="Roboto Condensed"/>
                <a:sym typeface="Roboto Condensed"/>
              </a:rPr>
              <a:t>score_metrics</a:t>
            </a:r>
            <a:r>
              <a:rPr lang="en-US" sz="1200" b="0" i="0" u="none" strike="noStrike" cap="none">
                <a:solidFill>
                  <a:srgbClr val="000000"/>
                </a:solidFill>
                <a:latin typeface="Roboto Condensed"/>
                <a:ea typeface="Roboto Condensed"/>
                <a:cs typeface="Roboto Condensed"/>
                <a:sym typeface="Roboto Condensed"/>
              </a:rPr>
              <a:t> - This function will instantiate the respective evaluation framework and will calculate the score of the given metrics</a:t>
            </a:r>
            <a:endParaRPr sz="1200" b="0" i="0" u="none" strike="noStrike" cap="none">
              <a:solidFill>
                <a:srgbClr val="000000"/>
              </a:solidFill>
              <a:latin typeface="Roboto Condensed"/>
              <a:ea typeface="Roboto Condensed"/>
              <a:cs typeface="Roboto Condensed"/>
              <a:sym typeface="Roboto Condensed"/>
            </a:endParaRPr>
          </a:p>
          <a:p>
            <a:pPr marL="311150" marR="0" lvl="0" indent="-171450" algn="l" rtl="0">
              <a:lnSpc>
                <a:spcPct val="100000"/>
              </a:lnSpc>
              <a:spcBef>
                <a:spcPts val="0"/>
              </a:spcBef>
              <a:spcAft>
                <a:spcPts val="0"/>
              </a:spcAft>
              <a:buClr>
                <a:srgbClr val="000000"/>
              </a:buClr>
              <a:buSzPts val="1400"/>
              <a:buFont typeface="Arial"/>
              <a:buChar char="•"/>
            </a:pPr>
            <a:r>
              <a:rPr lang="en-US" sz="1200" b="1" i="0" u="none" strike="noStrike" cap="none">
                <a:solidFill>
                  <a:srgbClr val="000000"/>
                </a:solidFill>
                <a:latin typeface="Roboto Condensed"/>
                <a:ea typeface="Roboto Condensed"/>
                <a:cs typeface="Roboto Condensed"/>
                <a:sym typeface="Roboto Condensed"/>
              </a:rPr>
              <a:t>save_metrics</a:t>
            </a:r>
            <a:r>
              <a:rPr lang="en-US" sz="1200" b="0" i="0" u="none" strike="noStrike" cap="none">
                <a:solidFill>
                  <a:srgbClr val="000000"/>
                </a:solidFill>
                <a:latin typeface="Roboto Condensed"/>
                <a:ea typeface="Roboto Condensed"/>
                <a:cs typeface="Roboto Condensed"/>
                <a:sym typeface="Roboto Condensed"/>
              </a:rPr>
              <a:t> - The calculated metrics is stored in the metrics store</a:t>
            </a:r>
            <a:endParaRPr sz="1200" b="0"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Condensed"/>
                <a:ea typeface="Roboto Condensed"/>
                <a:cs typeface="Roboto Condensed"/>
                <a:sym typeface="Roboto Condensed"/>
              </a:rPr>
              <a:t>Evaluation frameworks</a:t>
            </a:r>
            <a:r>
              <a:rPr lang="en-US" sz="1200" b="0" i="0" u="none" strike="noStrike" cap="none">
                <a:solidFill>
                  <a:srgbClr val="000000"/>
                </a:solidFill>
                <a:latin typeface="Roboto Condensed"/>
                <a:ea typeface="Roboto Condensed"/>
                <a:cs typeface="Roboto Condensed"/>
                <a:sym typeface="Roboto Condensed"/>
              </a:rPr>
              <a:t> - This layer will have the actual implementation of the evaluation metrics which will be exposed in a standard way in the evaluation abstraction layer</a:t>
            </a:r>
            <a:endParaRPr sz="1200" b="0" i="0" u="none" strike="noStrike" cap="none">
              <a:solidFill>
                <a:srgbClr val="000000"/>
              </a:solidFill>
              <a:latin typeface="Roboto Condensed"/>
              <a:ea typeface="Roboto Condensed"/>
              <a:cs typeface="Roboto Condensed"/>
              <a:sym typeface="Roboto Condensed"/>
            </a:endParaRPr>
          </a:p>
        </p:txBody>
      </p:sp>
      <p:sp>
        <p:nvSpPr>
          <p:cNvPr id="2889" name="Google Shape;2889;p133"/>
          <p:cNvSpPr/>
          <p:nvPr/>
        </p:nvSpPr>
        <p:spPr>
          <a:xfrm>
            <a:off x="1754075" y="6106250"/>
            <a:ext cx="1055100" cy="36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u="sng">
                <a:solidFill>
                  <a:schemeClr val="hlink"/>
                </a:solidFill>
                <a:latin typeface="Roboto"/>
                <a:ea typeface="Roboto"/>
                <a:cs typeface="Roboto"/>
                <a:sym typeface="Roboto"/>
                <a:hlinkClick r:id="rId3"/>
              </a:rPr>
              <a:t>Link</a:t>
            </a:r>
            <a:endParaRPr>
              <a:latin typeface="Roboto"/>
              <a:ea typeface="Roboto"/>
              <a:cs typeface="Roboto"/>
              <a:sym typeface="Roboto"/>
            </a:endParaRPr>
          </a:p>
        </p:txBody>
      </p:sp>
      <p:pic>
        <p:nvPicPr>
          <p:cNvPr id="2890" name="Google Shape;2890;p133"/>
          <p:cNvPicPr preferRelativeResize="0"/>
          <p:nvPr/>
        </p:nvPicPr>
        <p:blipFill>
          <a:blip r:embed="rId4">
            <a:alphaModFix/>
          </a:blip>
          <a:stretch>
            <a:fillRect/>
          </a:stretch>
        </p:blipFill>
        <p:spPr>
          <a:xfrm>
            <a:off x="118100" y="1581275"/>
            <a:ext cx="8075949" cy="39201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894"/>
        <p:cNvGrpSpPr/>
        <p:nvPr/>
      </p:nvGrpSpPr>
      <p:grpSpPr>
        <a:xfrm>
          <a:off x="0" y="0"/>
          <a:ext cx="0" cy="0"/>
          <a:chOff x="0" y="0"/>
          <a:chExt cx="0" cy="0"/>
        </a:xfrm>
      </p:grpSpPr>
      <p:sp>
        <p:nvSpPr>
          <p:cNvPr id="2895" name="Google Shape;2895;p134"/>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Agentic AI System Performance Metrics*</a:t>
            </a:r>
            <a:endParaRPr/>
          </a:p>
        </p:txBody>
      </p:sp>
      <p:sp>
        <p:nvSpPr>
          <p:cNvPr id="2896" name="Google Shape;2896;p134"/>
          <p:cNvSpPr/>
          <p:nvPr/>
        </p:nvSpPr>
        <p:spPr>
          <a:xfrm>
            <a:off x="200225" y="1139050"/>
            <a:ext cx="3744000" cy="22503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900" b="1">
                <a:solidFill>
                  <a:srgbClr val="0C5ADB"/>
                </a:solidFill>
                <a:latin typeface="Roboto Condensed"/>
                <a:ea typeface="Roboto Condensed"/>
                <a:cs typeface="Roboto Condensed"/>
                <a:sym typeface="Roboto Condensed"/>
              </a:rPr>
              <a:t>Multi Agent System Metrics</a:t>
            </a:r>
            <a:endParaRPr sz="1900"/>
          </a:p>
          <a:p>
            <a:pPr marL="457200" marR="0" lvl="0" indent="-323850" algn="l" rtl="0">
              <a:lnSpc>
                <a:spcPct val="115000"/>
              </a:lnSpc>
              <a:spcBef>
                <a:spcPts val="0"/>
              </a:spcBef>
              <a:spcAft>
                <a:spcPts val="0"/>
              </a:spcAft>
              <a:buClr>
                <a:schemeClr val="dk1"/>
              </a:buClr>
              <a:buSzPts val="1500"/>
              <a:buFont typeface="Roboto Condensed"/>
              <a:buChar char="●"/>
            </a:pPr>
            <a:r>
              <a:rPr lang="en-US" sz="1500">
                <a:solidFill>
                  <a:schemeClr val="dk1"/>
                </a:solidFill>
                <a:latin typeface="Roboto Condensed"/>
                <a:ea typeface="Roboto Condensed"/>
                <a:cs typeface="Roboto Condensed"/>
                <a:sym typeface="Roboto Condensed"/>
              </a:rPr>
              <a:t>Number of steps to complete a workflow</a:t>
            </a:r>
            <a:endParaRPr sz="1500">
              <a:solidFill>
                <a:schemeClr val="dk1"/>
              </a:solidFill>
              <a:latin typeface="Roboto Condensed"/>
              <a:ea typeface="Roboto Condensed"/>
              <a:cs typeface="Roboto Condensed"/>
              <a:sym typeface="Roboto Condensed"/>
            </a:endParaRPr>
          </a:p>
          <a:p>
            <a:pPr marL="457200" marR="0" lvl="0" indent="-323850" algn="l" rtl="0">
              <a:lnSpc>
                <a:spcPct val="115000"/>
              </a:lnSpc>
              <a:spcBef>
                <a:spcPts val="0"/>
              </a:spcBef>
              <a:spcAft>
                <a:spcPts val="0"/>
              </a:spcAft>
              <a:buClr>
                <a:schemeClr val="dk1"/>
              </a:buClr>
              <a:buSzPts val="1500"/>
              <a:buFont typeface="Roboto Condensed"/>
              <a:buChar char="●"/>
            </a:pPr>
            <a:r>
              <a:rPr lang="en-US" sz="1500">
                <a:solidFill>
                  <a:schemeClr val="dk1"/>
                </a:solidFill>
                <a:latin typeface="Roboto Condensed"/>
                <a:ea typeface="Roboto Condensed"/>
                <a:cs typeface="Roboto Condensed"/>
                <a:sym typeface="Roboto Condensed"/>
              </a:rPr>
              <a:t>Number of conversation turns between agents</a:t>
            </a:r>
            <a:endParaRPr sz="1500">
              <a:solidFill>
                <a:schemeClr val="dk1"/>
              </a:solidFill>
              <a:latin typeface="Roboto Condensed"/>
              <a:ea typeface="Roboto Condensed"/>
              <a:cs typeface="Roboto Condensed"/>
              <a:sym typeface="Roboto Condensed"/>
            </a:endParaRPr>
          </a:p>
          <a:p>
            <a:pPr marL="457200" marR="0" lvl="0" indent="-323850" algn="l" rtl="0">
              <a:lnSpc>
                <a:spcPct val="115000"/>
              </a:lnSpc>
              <a:spcBef>
                <a:spcPts val="0"/>
              </a:spcBef>
              <a:spcAft>
                <a:spcPts val="0"/>
              </a:spcAft>
              <a:buClr>
                <a:schemeClr val="dk1"/>
              </a:buClr>
              <a:buSzPts val="1500"/>
              <a:buFont typeface="Roboto Condensed"/>
              <a:buChar char="●"/>
            </a:pPr>
            <a:r>
              <a:rPr lang="en-US" sz="1500">
                <a:solidFill>
                  <a:schemeClr val="dk1"/>
                </a:solidFill>
                <a:latin typeface="Roboto Condensed"/>
                <a:ea typeface="Roboto Condensed"/>
                <a:cs typeface="Roboto Condensed"/>
                <a:sym typeface="Roboto Condensed"/>
              </a:rPr>
              <a:t>Agent Planning Accuracy</a:t>
            </a:r>
            <a:endParaRPr sz="1500">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5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500" b="0" i="0" u="none" strike="noStrike" cap="none">
                <a:solidFill>
                  <a:srgbClr val="B1CDFB"/>
                </a:solidFill>
                <a:latin typeface="Roboto Condensed"/>
                <a:ea typeface="Roboto Condensed"/>
                <a:cs typeface="Roboto Condensed"/>
                <a:sym typeface="Roboto Condensed"/>
              </a:rPr>
            </a:br>
            <a:br>
              <a:rPr lang="en-US" sz="1500" b="0" i="0" u="none" strike="noStrike" cap="none">
                <a:solidFill>
                  <a:srgbClr val="B1CDFB"/>
                </a:solidFill>
                <a:latin typeface="Roboto Condensed"/>
                <a:ea typeface="Roboto Condensed"/>
                <a:cs typeface="Roboto Condensed"/>
                <a:sym typeface="Roboto Condensed"/>
              </a:rPr>
            </a:br>
            <a:endParaRPr sz="1500" b="0" i="0" u="none" strike="noStrike" cap="none">
              <a:solidFill>
                <a:srgbClr val="B1CDFB"/>
              </a:solidFill>
              <a:latin typeface="Roboto Condensed"/>
              <a:ea typeface="Roboto Condensed"/>
              <a:cs typeface="Roboto Condensed"/>
              <a:sym typeface="Roboto Condensed"/>
            </a:endParaRPr>
          </a:p>
        </p:txBody>
      </p:sp>
      <p:sp>
        <p:nvSpPr>
          <p:cNvPr id="2897" name="Google Shape;2897;p134"/>
          <p:cNvSpPr/>
          <p:nvPr/>
        </p:nvSpPr>
        <p:spPr>
          <a:xfrm>
            <a:off x="4197652" y="1139050"/>
            <a:ext cx="3744000" cy="22503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900" b="1">
                <a:solidFill>
                  <a:srgbClr val="0C5ADB"/>
                </a:solidFill>
                <a:latin typeface="Roboto Condensed"/>
                <a:ea typeface="Roboto Condensed"/>
                <a:cs typeface="Roboto Condensed"/>
                <a:sym typeface="Roboto Condensed"/>
              </a:rPr>
              <a:t>Agent Metrics</a:t>
            </a:r>
            <a:endParaRPr sz="1900"/>
          </a:p>
          <a:p>
            <a:pPr marL="457200" marR="0" lvl="0" indent="-323850" algn="l" rtl="0">
              <a:lnSpc>
                <a:spcPct val="115000"/>
              </a:lnSpc>
              <a:spcBef>
                <a:spcPts val="0"/>
              </a:spcBef>
              <a:spcAft>
                <a:spcPts val="0"/>
              </a:spcAft>
              <a:buClr>
                <a:schemeClr val="dk1"/>
              </a:buClr>
              <a:buSzPts val="1500"/>
              <a:buFont typeface="Roboto Condensed"/>
              <a:buChar char="●"/>
            </a:pPr>
            <a:r>
              <a:rPr lang="en-US" sz="1500">
                <a:solidFill>
                  <a:schemeClr val="dk1"/>
                </a:solidFill>
                <a:latin typeface="Roboto Condensed"/>
                <a:ea typeface="Roboto Condensed"/>
                <a:cs typeface="Roboto Condensed"/>
                <a:sym typeface="Roboto Condensed"/>
              </a:rPr>
              <a:t>Successful task completion rate</a:t>
            </a:r>
            <a:endParaRPr sz="1500">
              <a:solidFill>
                <a:schemeClr val="dk1"/>
              </a:solidFill>
              <a:latin typeface="Roboto Condensed"/>
              <a:ea typeface="Roboto Condensed"/>
              <a:cs typeface="Roboto Condensed"/>
              <a:sym typeface="Roboto Condensed"/>
            </a:endParaRPr>
          </a:p>
          <a:p>
            <a:pPr marL="457200" marR="0" lvl="0" indent="-323850" algn="l" rtl="0">
              <a:lnSpc>
                <a:spcPct val="115000"/>
              </a:lnSpc>
              <a:spcBef>
                <a:spcPts val="0"/>
              </a:spcBef>
              <a:spcAft>
                <a:spcPts val="0"/>
              </a:spcAft>
              <a:buClr>
                <a:schemeClr val="dk1"/>
              </a:buClr>
              <a:buSzPts val="1500"/>
              <a:buFont typeface="Roboto Condensed"/>
              <a:buChar char="●"/>
            </a:pPr>
            <a:r>
              <a:rPr lang="en-US" sz="1500">
                <a:solidFill>
                  <a:schemeClr val="dk1"/>
                </a:solidFill>
                <a:latin typeface="Roboto Condensed"/>
                <a:ea typeface="Roboto Condensed"/>
                <a:cs typeface="Roboto Condensed"/>
                <a:sym typeface="Roboto Condensed"/>
              </a:rPr>
              <a:t>Time to complete task</a:t>
            </a:r>
            <a:endParaRPr sz="1500">
              <a:solidFill>
                <a:schemeClr val="dk1"/>
              </a:solidFill>
              <a:latin typeface="Roboto Condensed"/>
              <a:ea typeface="Roboto Condensed"/>
              <a:cs typeface="Roboto Condensed"/>
              <a:sym typeface="Roboto Condensed"/>
            </a:endParaRPr>
          </a:p>
          <a:p>
            <a:pPr marL="457200" marR="0" lvl="0" indent="-323850" algn="l" rtl="0">
              <a:lnSpc>
                <a:spcPct val="115000"/>
              </a:lnSpc>
              <a:spcBef>
                <a:spcPts val="0"/>
              </a:spcBef>
              <a:spcAft>
                <a:spcPts val="0"/>
              </a:spcAft>
              <a:buClr>
                <a:schemeClr val="dk1"/>
              </a:buClr>
              <a:buSzPts val="1500"/>
              <a:buFont typeface="Roboto Condensed"/>
              <a:buChar char="●"/>
            </a:pPr>
            <a:r>
              <a:rPr lang="en-US" sz="1500">
                <a:solidFill>
                  <a:schemeClr val="dk1"/>
                </a:solidFill>
                <a:latin typeface="Roboto Condensed"/>
                <a:ea typeface="Roboto Condensed"/>
                <a:cs typeface="Roboto Condensed"/>
                <a:sym typeface="Roboto Condensed"/>
              </a:rPr>
              <a:t>Number of turns/steps to complete a task</a:t>
            </a:r>
            <a:endParaRPr sz="1500">
              <a:solidFill>
                <a:schemeClr val="dk1"/>
              </a:solidFill>
              <a:latin typeface="Roboto Condensed"/>
              <a:ea typeface="Roboto Condensed"/>
              <a:cs typeface="Roboto Condensed"/>
              <a:sym typeface="Roboto Condensed"/>
            </a:endParaRPr>
          </a:p>
          <a:p>
            <a:pPr marL="457200" lvl="0" indent="-323850" algn="l" rtl="0">
              <a:lnSpc>
                <a:spcPct val="115000"/>
              </a:lnSpc>
              <a:spcBef>
                <a:spcPts val="0"/>
              </a:spcBef>
              <a:spcAft>
                <a:spcPts val="0"/>
              </a:spcAft>
              <a:buClr>
                <a:schemeClr val="dk1"/>
              </a:buClr>
              <a:buSzPts val="1500"/>
              <a:buFont typeface="Roboto Condensed"/>
              <a:buChar char="●"/>
            </a:pPr>
            <a:r>
              <a:rPr lang="en-US" sz="1500">
                <a:solidFill>
                  <a:schemeClr val="dk1"/>
                </a:solidFill>
                <a:latin typeface="Roboto Condensed"/>
                <a:ea typeface="Roboto Condensed"/>
                <a:cs typeface="Roboto Condensed"/>
                <a:sym typeface="Roboto Condensed"/>
              </a:rPr>
              <a:t>Tool invocation accuracy</a:t>
            </a:r>
            <a:endParaRPr sz="1500">
              <a:solidFill>
                <a:schemeClr val="dk1"/>
              </a:solidFill>
              <a:latin typeface="Roboto Condensed"/>
              <a:ea typeface="Roboto Condensed"/>
              <a:cs typeface="Roboto Condensed"/>
              <a:sym typeface="Roboto Condensed"/>
            </a:endParaRPr>
          </a:p>
          <a:p>
            <a:pPr marL="457200" lvl="0" indent="-323850" algn="l" rtl="0">
              <a:lnSpc>
                <a:spcPct val="115000"/>
              </a:lnSpc>
              <a:spcBef>
                <a:spcPts val="0"/>
              </a:spcBef>
              <a:spcAft>
                <a:spcPts val="0"/>
              </a:spcAft>
              <a:buClr>
                <a:schemeClr val="dk1"/>
              </a:buClr>
              <a:buSzPts val="1500"/>
              <a:buFont typeface="Roboto Condensed"/>
              <a:buChar char="●"/>
            </a:pPr>
            <a:r>
              <a:rPr lang="en-US" sz="1500">
                <a:solidFill>
                  <a:schemeClr val="dk1"/>
                </a:solidFill>
                <a:latin typeface="Roboto Condensed"/>
                <a:ea typeface="Roboto Condensed"/>
                <a:cs typeface="Roboto Condensed"/>
                <a:sym typeface="Roboto Condensed"/>
              </a:rPr>
              <a:t>Token usage per task</a:t>
            </a:r>
            <a:endParaRPr sz="1500">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5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500" b="0" i="0" u="none" strike="noStrike" cap="none">
                <a:solidFill>
                  <a:srgbClr val="B1CDFB"/>
                </a:solidFill>
                <a:latin typeface="Roboto Condensed"/>
                <a:ea typeface="Roboto Condensed"/>
                <a:cs typeface="Roboto Condensed"/>
                <a:sym typeface="Roboto Condensed"/>
              </a:rPr>
            </a:br>
            <a:br>
              <a:rPr lang="en-US" sz="1500" b="0" i="0" u="none" strike="noStrike" cap="none">
                <a:solidFill>
                  <a:srgbClr val="B1CDFB"/>
                </a:solidFill>
                <a:latin typeface="Roboto Condensed"/>
                <a:ea typeface="Roboto Condensed"/>
                <a:cs typeface="Roboto Condensed"/>
                <a:sym typeface="Roboto Condensed"/>
              </a:rPr>
            </a:br>
            <a:endParaRPr sz="1500" b="0" i="0" u="none" strike="noStrike" cap="none">
              <a:solidFill>
                <a:srgbClr val="B1CDFB"/>
              </a:solidFill>
              <a:latin typeface="Roboto Condensed"/>
              <a:ea typeface="Roboto Condensed"/>
              <a:cs typeface="Roboto Condensed"/>
              <a:sym typeface="Roboto Condensed"/>
            </a:endParaRPr>
          </a:p>
        </p:txBody>
      </p:sp>
      <p:sp>
        <p:nvSpPr>
          <p:cNvPr id="2898" name="Google Shape;2898;p134"/>
          <p:cNvSpPr/>
          <p:nvPr/>
        </p:nvSpPr>
        <p:spPr>
          <a:xfrm>
            <a:off x="8290550" y="1139050"/>
            <a:ext cx="3744000" cy="22503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900" b="1">
                <a:solidFill>
                  <a:srgbClr val="0C5ADB"/>
                </a:solidFill>
                <a:latin typeface="Roboto Condensed"/>
                <a:ea typeface="Roboto Condensed"/>
                <a:cs typeface="Roboto Condensed"/>
                <a:sym typeface="Roboto Condensed"/>
              </a:rPr>
              <a:t>Model Metrics</a:t>
            </a:r>
            <a:endParaRPr sz="1900"/>
          </a:p>
          <a:p>
            <a:pPr marL="457200" marR="0" lvl="0" indent="-323850" algn="l" rtl="0">
              <a:lnSpc>
                <a:spcPct val="115000"/>
              </a:lnSpc>
              <a:spcBef>
                <a:spcPts val="0"/>
              </a:spcBef>
              <a:spcAft>
                <a:spcPts val="0"/>
              </a:spcAft>
              <a:buClr>
                <a:schemeClr val="dk1"/>
              </a:buClr>
              <a:buSzPts val="1500"/>
              <a:buFont typeface="Roboto Condensed"/>
              <a:buChar char="●"/>
            </a:pPr>
            <a:r>
              <a:rPr lang="en-US" sz="1500">
                <a:solidFill>
                  <a:schemeClr val="dk1"/>
                </a:solidFill>
                <a:latin typeface="Roboto Condensed"/>
                <a:ea typeface="Roboto Condensed"/>
                <a:cs typeface="Roboto Condensed"/>
                <a:sym typeface="Roboto Condensed"/>
              </a:rPr>
              <a:t>Number of rate limiting errors(429)</a:t>
            </a:r>
            <a:endParaRPr sz="1500">
              <a:solidFill>
                <a:schemeClr val="dk1"/>
              </a:solidFill>
              <a:latin typeface="Roboto Condensed"/>
              <a:ea typeface="Roboto Condensed"/>
              <a:cs typeface="Roboto Condensed"/>
              <a:sym typeface="Roboto Condensed"/>
            </a:endParaRPr>
          </a:p>
          <a:p>
            <a:pPr marL="457200" marR="0" lvl="0" indent="-323850" algn="l" rtl="0">
              <a:lnSpc>
                <a:spcPct val="115000"/>
              </a:lnSpc>
              <a:spcBef>
                <a:spcPts val="0"/>
              </a:spcBef>
              <a:spcAft>
                <a:spcPts val="0"/>
              </a:spcAft>
              <a:buClr>
                <a:schemeClr val="dk1"/>
              </a:buClr>
              <a:buSzPts val="1500"/>
              <a:buFont typeface="Roboto Condensed"/>
              <a:buChar char="●"/>
            </a:pPr>
            <a:r>
              <a:rPr lang="en-US" sz="1500">
                <a:solidFill>
                  <a:schemeClr val="dk1"/>
                </a:solidFill>
                <a:latin typeface="Roboto Condensed"/>
                <a:ea typeface="Roboto Condensed"/>
                <a:cs typeface="Roboto Condensed"/>
                <a:sym typeface="Roboto Condensed"/>
              </a:rPr>
              <a:t>Total number of model API access errors </a:t>
            </a:r>
            <a:r>
              <a:rPr lang="en-US" sz="1500" u="sng">
                <a:solidFill>
                  <a:schemeClr val="hlink"/>
                </a:solidFill>
                <a:latin typeface="Roboto Condensed"/>
                <a:ea typeface="Roboto Condensed"/>
                <a:cs typeface="Roboto Condensed"/>
                <a:sym typeface="Roboto Condensed"/>
                <a:hlinkClick r:id="rId3"/>
              </a:rPr>
              <a:t>errors(4xx)</a:t>
            </a:r>
            <a:endParaRPr sz="1500">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5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500" b="0" i="0" u="none" strike="noStrike" cap="none">
                <a:solidFill>
                  <a:srgbClr val="B1CDFB"/>
                </a:solidFill>
                <a:latin typeface="Roboto Condensed"/>
                <a:ea typeface="Roboto Condensed"/>
                <a:cs typeface="Roboto Condensed"/>
                <a:sym typeface="Roboto Condensed"/>
              </a:rPr>
            </a:br>
            <a:br>
              <a:rPr lang="en-US" sz="1500" b="0" i="0" u="none" strike="noStrike" cap="none">
                <a:solidFill>
                  <a:srgbClr val="B1CDFB"/>
                </a:solidFill>
                <a:latin typeface="Roboto Condensed"/>
                <a:ea typeface="Roboto Condensed"/>
                <a:cs typeface="Roboto Condensed"/>
                <a:sym typeface="Roboto Condensed"/>
              </a:rPr>
            </a:br>
            <a:endParaRPr sz="1500" b="0" i="0" u="none" strike="noStrike" cap="none">
              <a:solidFill>
                <a:srgbClr val="B1CDFB"/>
              </a:solidFill>
              <a:latin typeface="Roboto Condensed"/>
              <a:ea typeface="Roboto Condensed"/>
              <a:cs typeface="Roboto Condensed"/>
              <a:sym typeface="Roboto Condensed"/>
            </a:endParaRPr>
          </a:p>
        </p:txBody>
      </p:sp>
      <p:sp>
        <p:nvSpPr>
          <p:cNvPr id="2899" name="Google Shape;2899;p134"/>
          <p:cNvSpPr/>
          <p:nvPr/>
        </p:nvSpPr>
        <p:spPr>
          <a:xfrm>
            <a:off x="200225" y="3724400"/>
            <a:ext cx="3744000" cy="14640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900" b="1" u="sng">
                <a:solidFill>
                  <a:schemeClr val="hlink"/>
                </a:solidFill>
                <a:latin typeface="Roboto Condensed"/>
                <a:ea typeface="Roboto Condensed"/>
                <a:cs typeface="Roboto Condensed"/>
                <a:sym typeface="Roboto Condensed"/>
                <a:hlinkClick r:id="rId4"/>
              </a:rPr>
              <a:t>RAG Metrics</a:t>
            </a:r>
            <a:endParaRPr sz="1900"/>
          </a:p>
          <a:p>
            <a:pPr marL="457200" marR="0" lvl="0" indent="-323850" algn="l" rtl="0">
              <a:lnSpc>
                <a:spcPct val="115000"/>
              </a:lnSpc>
              <a:spcBef>
                <a:spcPts val="0"/>
              </a:spcBef>
              <a:spcAft>
                <a:spcPts val="0"/>
              </a:spcAft>
              <a:buClr>
                <a:schemeClr val="dk1"/>
              </a:buClr>
              <a:buSzPts val="1500"/>
              <a:buFont typeface="Roboto Condensed"/>
              <a:buChar char="●"/>
            </a:pPr>
            <a:r>
              <a:rPr lang="en-US" sz="1500">
                <a:solidFill>
                  <a:schemeClr val="dk1"/>
                </a:solidFill>
                <a:latin typeface="Roboto Condensed"/>
                <a:ea typeface="Roboto Condensed"/>
                <a:cs typeface="Roboto Condensed"/>
                <a:sym typeface="Roboto Condensed"/>
              </a:rPr>
              <a:t>Context relevance</a:t>
            </a:r>
            <a:endParaRPr sz="1500">
              <a:solidFill>
                <a:schemeClr val="dk1"/>
              </a:solidFill>
              <a:latin typeface="Roboto Condensed"/>
              <a:ea typeface="Roboto Condensed"/>
              <a:cs typeface="Roboto Condensed"/>
              <a:sym typeface="Roboto Condensed"/>
            </a:endParaRPr>
          </a:p>
          <a:p>
            <a:pPr marL="457200" marR="0" lvl="0" indent="-323850" algn="l" rtl="0">
              <a:lnSpc>
                <a:spcPct val="115000"/>
              </a:lnSpc>
              <a:spcBef>
                <a:spcPts val="0"/>
              </a:spcBef>
              <a:spcAft>
                <a:spcPts val="0"/>
              </a:spcAft>
              <a:buClr>
                <a:schemeClr val="dk1"/>
              </a:buClr>
              <a:buSzPts val="1500"/>
              <a:buFont typeface="Roboto Condensed"/>
              <a:buChar char="●"/>
            </a:pPr>
            <a:r>
              <a:rPr lang="en-US" sz="1500">
                <a:solidFill>
                  <a:schemeClr val="dk1"/>
                </a:solidFill>
                <a:latin typeface="Roboto Condensed"/>
                <a:ea typeface="Roboto Condensed"/>
                <a:cs typeface="Roboto Condensed"/>
                <a:sym typeface="Roboto Condensed"/>
              </a:rPr>
              <a:t>Answer Relevance</a:t>
            </a:r>
            <a:endParaRPr sz="1500">
              <a:solidFill>
                <a:schemeClr val="dk1"/>
              </a:solidFill>
              <a:latin typeface="Roboto Condensed"/>
              <a:ea typeface="Roboto Condensed"/>
              <a:cs typeface="Roboto Condensed"/>
              <a:sym typeface="Roboto Condensed"/>
            </a:endParaRPr>
          </a:p>
          <a:p>
            <a:pPr marL="457200" marR="0" lvl="0" indent="-323850" algn="l" rtl="0">
              <a:lnSpc>
                <a:spcPct val="115000"/>
              </a:lnSpc>
              <a:spcBef>
                <a:spcPts val="0"/>
              </a:spcBef>
              <a:spcAft>
                <a:spcPts val="0"/>
              </a:spcAft>
              <a:buClr>
                <a:schemeClr val="dk1"/>
              </a:buClr>
              <a:buSzPts val="1500"/>
              <a:buFont typeface="Roboto Condensed"/>
              <a:buChar char="●"/>
            </a:pPr>
            <a:r>
              <a:rPr lang="en-US" sz="1500">
                <a:solidFill>
                  <a:schemeClr val="dk1"/>
                </a:solidFill>
                <a:latin typeface="Roboto Condensed"/>
                <a:ea typeface="Roboto Condensed"/>
                <a:cs typeface="Roboto Condensed"/>
                <a:sym typeface="Roboto Condensed"/>
              </a:rPr>
              <a:t>Groundedness</a:t>
            </a:r>
            <a:endParaRPr sz="1500">
              <a:solidFill>
                <a:schemeClr val="dk1"/>
              </a:solidFill>
              <a:latin typeface="Roboto Condensed"/>
              <a:ea typeface="Roboto Condensed"/>
              <a:cs typeface="Roboto Condensed"/>
              <a:sym typeface="Roboto Condensed"/>
            </a:endParaRPr>
          </a:p>
          <a:p>
            <a:pPr marL="457200" marR="0" lvl="0" indent="-323850" algn="l" rtl="0">
              <a:lnSpc>
                <a:spcPct val="115000"/>
              </a:lnSpc>
              <a:spcBef>
                <a:spcPts val="0"/>
              </a:spcBef>
              <a:spcAft>
                <a:spcPts val="0"/>
              </a:spcAft>
              <a:buClr>
                <a:schemeClr val="dk1"/>
              </a:buClr>
              <a:buSzPts val="1500"/>
              <a:buFont typeface="Roboto Condensed"/>
              <a:buChar char="●"/>
            </a:pPr>
            <a:r>
              <a:rPr lang="en-US" sz="1500">
                <a:solidFill>
                  <a:schemeClr val="dk1"/>
                </a:solidFill>
                <a:latin typeface="Roboto Condensed"/>
                <a:ea typeface="Roboto Condensed"/>
                <a:cs typeface="Roboto Condensed"/>
                <a:sym typeface="Roboto Condensed"/>
              </a:rPr>
              <a:t>Query, context and response token count</a:t>
            </a:r>
            <a:endParaRPr sz="1500">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5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500" b="0" i="0" u="none" strike="noStrike" cap="none">
                <a:solidFill>
                  <a:srgbClr val="B1CDFB"/>
                </a:solidFill>
                <a:latin typeface="Roboto Condensed"/>
                <a:ea typeface="Roboto Condensed"/>
                <a:cs typeface="Roboto Condensed"/>
                <a:sym typeface="Roboto Condensed"/>
              </a:rPr>
            </a:br>
            <a:br>
              <a:rPr lang="en-US" sz="1500" b="0" i="0" u="none" strike="noStrike" cap="none">
                <a:solidFill>
                  <a:srgbClr val="B1CDFB"/>
                </a:solidFill>
                <a:latin typeface="Roboto Condensed"/>
                <a:ea typeface="Roboto Condensed"/>
                <a:cs typeface="Roboto Condensed"/>
                <a:sym typeface="Roboto Condensed"/>
              </a:rPr>
            </a:br>
            <a:endParaRPr sz="1500" b="0" i="0" u="none" strike="noStrike" cap="none">
              <a:solidFill>
                <a:srgbClr val="B1CDFB"/>
              </a:solidFill>
              <a:latin typeface="Roboto Condensed"/>
              <a:ea typeface="Roboto Condensed"/>
              <a:cs typeface="Roboto Condensed"/>
              <a:sym typeface="Roboto Condensed"/>
            </a:endParaRPr>
          </a:p>
        </p:txBody>
      </p:sp>
      <p:sp>
        <p:nvSpPr>
          <p:cNvPr id="2900" name="Google Shape;2900;p134"/>
          <p:cNvSpPr/>
          <p:nvPr/>
        </p:nvSpPr>
        <p:spPr>
          <a:xfrm>
            <a:off x="4197650" y="3724400"/>
            <a:ext cx="7749300" cy="144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i="1">
                <a:latin typeface="Roboto"/>
                <a:ea typeface="Roboto"/>
                <a:cs typeface="Roboto"/>
                <a:sym typeface="Roboto"/>
              </a:rPr>
              <a:t>* Non functional metrics related to Agentic AI system performance. </a:t>
            </a:r>
            <a:endParaRPr b="1" i="1">
              <a:latin typeface="Roboto"/>
              <a:ea typeface="Roboto"/>
              <a:cs typeface="Roboto"/>
              <a:sym typeface="Roboto"/>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904"/>
        <p:cNvGrpSpPr/>
        <p:nvPr/>
      </p:nvGrpSpPr>
      <p:grpSpPr>
        <a:xfrm>
          <a:off x="0" y="0"/>
          <a:ext cx="0" cy="0"/>
          <a:chOff x="0" y="0"/>
          <a:chExt cx="0" cy="0"/>
        </a:xfrm>
      </p:grpSpPr>
      <p:sp>
        <p:nvSpPr>
          <p:cNvPr id="2905" name="Google Shape;2905;p135"/>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Agentic AI Evaluation Best Practices</a:t>
            </a:r>
            <a:endParaRPr/>
          </a:p>
        </p:txBody>
      </p:sp>
      <p:sp>
        <p:nvSpPr>
          <p:cNvPr id="2906" name="Google Shape;2906;p135"/>
          <p:cNvSpPr/>
          <p:nvPr/>
        </p:nvSpPr>
        <p:spPr>
          <a:xfrm>
            <a:off x="200225" y="1139050"/>
            <a:ext cx="3744000" cy="22503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0C5ADB"/>
                </a:solidFill>
                <a:latin typeface="Roboto Condensed"/>
                <a:ea typeface="Roboto Condensed"/>
                <a:cs typeface="Roboto Condensed"/>
                <a:sym typeface="Roboto Condensed"/>
              </a:rPr>
              <a:t>Eval Preset for each Agentic System</a:t>
            </a:r>
            <a:endParaRPr sz="14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1"/>
                </a:solidFill>
                <a:latin typeface="Roboto Condensed"/>
                <a:ea typeface="Roboto Condensed"/>
                <a:cs typeface="Roboto Condensed"/>
                <a:sym typeface="Roboto Condensed"/>
              </a:rPr>
              <a:t>A pre-packaged set of evaluations specific to the agentic system that ships with the system and gets automatically executed as part of CI/CD and also on a continuous basis as the agentic system executes in production. For example, for a summarization agent, an eval preset will include </a:t>
            </a:r>
            <a:r>
              <a:rPr lang="en-US" sz="1200" b="1" i="1" u="none" strike="noStrike" cap="none">
                <a:solidFill>
                  <a:schemeClr val="dk1"/>
                </a:solidFill>
                <a:latin typeface="Roboto Condensed"/>
                <a:ea typeface="Roboto Condensed"/>
                <a:cs typeface="Roboto Condensed"/>
                <a:sym typeface="Roboto Condensed"/>
              </a:rPr>
              <a:t>adherence_score</a:t>
            </a:r>
            <a:r>
              <a:rPr lang="en-US" sz="1200" b="0" i="0" u="none" strike="noStrike" cap="none">
                <a:solidFill>
                  <a:schemeClr val="dk1"/>
                </a:solidFill>
                <a:latin typeface="Roboto Condensed"/>
                <a:ea typeface="Roboto Condensed"/>
                <a:cs typeface="Roboto Condensed"/>
                <a:sym typeface="Roboto Condensed"/>
              </a:rPr>
              <a:t>, </a:t>
            </a:r>
            <a:r>
              <a:rPr lang="en-US" sz="1200" b="1" i="1" u="none" strike="noStrike" cap="none">
                <a:solidFill>
                  <a:schemeClr val="dk1"/>
                </a:solidFill>
                <a:latin typeface="Roboto Condensed"/>
                <a:ea typeface="Roboto Condensed"/>
                <a:cs typeface="Roboto Condensed"/>
                <a:sym typeface="Roboto Condensed"/>
              </a:rPr>
              <a:t>coverage_score </a:t>
            </a:r>
            <a:endParaRPr/>
          </a:p>
          <a:p>
            <a:pPr marL="0" marR="0" lvl="0" indent="0" algn="l" rtl="0">
              <a:lnSpc>
                <a:spcPct val="100000"/>
              </a:lnSpc>
              <a:spcBef>
                <a:spcPts val="300"/>
              </a:spcBef>
              <a:spcAft>
                <a:spcPts val="0"/>
              </a:spcAft>
              <a:buClr>
                <a:srgbClr val="000000"/>
              </a:buClr>
              <a:buSzPts val="900"/>
              <a:buFont typeface="Arial"/>
              <a:buNone/>
            </a:pPr>
            <a:endParaRPr sz="11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100" b="0" i="0" u="none" strike="noStrike" cap="none">
                <a:solidFill>
                  <a:srgbClr val="B1CDFB"/>
                </a:solidFill>
                <a:latin typeface="Roboto Condensed"/>
                <a:ea typeface="Roboto Condensed"/>
                <a:cs typeface="Roboto Condensed"/>
                <a:sym typeface="Roboto Condensed"/>
              </a:rPr>
            </a:br>
            <a:br>
              <a:rPr lang="en-US" sz="1100" b="0" i="0" u="none" strike="noStrike" cap="none">
                <a:solidFill>
                  <a:srgbClr val="B1CDFB"/>
                </a:solidFill>
                <a:latin typeface="Roboto Condensed"/>
                <a:ea typeface="Roboto Condensed"/>
                <a:cs typeface="Roboto Condensed"/>
                <a:sym typeface="Roboto Condensed"/>
              </a:rPr>
            </a:br>
            <a:endParaRPr sz="1100" b="0" i="0" u="none" strike="noStrike" cap="none">
              <a:solidFill>
                <a:srgbClr val="B1CDFB"/>
              </a:solidFill>
              <a:latin typeface="Roboto Condensed"/>
              <a:ea typeface="Roboto Condensed"/>
              <a:cs typeface="Roboto Condensed"/>
              <a:sym typeface="Roboto Condensed"/>
            </a:endParaRPr>
          </a:p>
        </p:txBody>
      </p:sp>
      <p:sp>
        <p:nvSpPr>
          <p:cNvPr id="2907" name="Google Shape;2907;p135"/>
          <p:cNvSpPr/>
          <p:nvPr/>
        </p:nvSpPr>
        <p:spPr>
          <a:xfrm>
            <a:off x="4094308" y="1139050"/>
            <a:ext cx="3744000" cy="22503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0C5ADB"/>
                </a:solidFill>
                <a:latin typeface="Roboto Condensed"/>
                <a:ea typeface="Roboto Condensed"/>
                <a:cs typeface="Roboto Condensed"/>
                <a:sym typeface="Roboto Condensed"/>
              </a:rPr>
              <a:t>Use a mix of Code, Model and Human grading</a:t>
            </a:r>
            <a:endParaRPr sz="14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1"/>
                </a:solidFill>
                <a:latin typeface="Roboto Condensed"/>
                <a:ea typeface="Roboto Condensed"/>
                <a:cs typeface="Roboto Condensed"/>
                <a:sym typeface="Roboto Condensed"/>
              </a:rPr>
              <a:t>Leverage a layered evaluation stack-code based checks for deterministic failures(schemas, tool-call validity, safety rules), model-based judges for rubric scoring at scale(helpfulness, reasoning, quality, trajectory quality) and targeted human review to calibrate the rubric and audit high-impact edge cases. This mix provides fast CI gates, broad coverage and human aligned trust in scores</a:t>
            </a:r>
            <a:endParaRPr sz="1200" b="1" i="1"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1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100" b="0" i="0" u="none" strike="noStrike" cap="none">
                <a:solidFill>
                  <a:srgbClr val="B1CDFB"/>
                </a:solidFill>
                <a:latin typeface="Roboto Condensed"/>
                <a:ea typeface="Roboto Condensed"/>
                <a:cs typeface="Roboto Condensed"/>
                <a:sym typeface="Roboto Condensed"/>
              </a:rPr>
            </a:br>
            <a:br>
              <a:rPr lang="en-US" sz="1100" b="0" i="0" u="none" strike="noStrike" cap="none">
                <a:solidFill>
                  <a:srgbClr val="B1CDFB"/>
                </a:solidFill>
                <a:latin typeface="Roboto Condensed"/>
                <a:ea typeface="Roboto Condensed"/>
                <a:cs typeface="Roboto Condensed"/>
                <a:sym typeface="Roboto Condensed"/>
              </a:rPr>
            </a:br>
            <a:endParaRPr sz="1100" b="0" i="0" u="none" strike="noStrike" cap="none">
              <a:solidFill>
                <a:srgbClr val="B1CDFB"/>
              </a:solidFill>
              <a:latin typeface="Roboto Condensed"/>
              <a:ea typeface="Roboto Condensed"/>
              <a:cs typeface="Roboto Condensed"/>
              <a:sym typeface="Roboto Condensed"/>
            </a:endParaRPr>
          </a:p>
        </p:txBody>
      </p:sp>
      <p:sp>
        <p:nvSpPr>
          <p:cNvPr id="2908" name="Google Shape;2908;p135"/>
          <p:cNvSpPr/>
          <p:nvPr/>
        </p:nvSpPr>
        <p:spPr>
          <a:xfrm>
            <a:off x="8032300" y="1139050"/>
            <a:ext cx="3744000" cy="22503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0C5ADB"/>
                </a:solidFill>
                <a:latin typeface="Roboto Condensed"/>
                <a:ea typeface="Roboto Condensed"/>
                <a:cs typeface="Roboto Condensed"/>
                <a:sym typeface="Roboto Condensed"/>
              </a:rPr>
              <a:t>Prefer deterministic over non-deterministic judge</a:t>
            </a:r>
            <a:endParaRPr sz="14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1"/>
                </a:solidFill>
                <a:latin typeface="Roboto Condensed"/>
                <a:ea typeface="Roboto Condensed"/>
                <a:cs typeface="Roboto Condensed"/>
                <a:sym typeface="Roboto Condensed"/>
              </a:rPr>
              <a:t>Prefer deterministic code-based grading and human review over LLM-judging whenever the criterion can be measured objectively</a:t>
            </a:r>
            <a:endParaRPr sz="1200" b="1" i="1"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1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100" b="0" i="0" u="none" strike="noStrike" cap="none">
                <a:solidFill>
                  <a:srgbClr val="B1CDFB"/>
                </a:solidFill>
                <a:latin typeface="Roboto Condensed"/>
                <a:ea typeface="Roboto Condensed"/>
                <a:cs typeface="Roboto Condensed"/>
                <a:sym typeface="Roboto Condensed"/>
              </a:rPr>
            </a:br>
            <a:br>
              <a:rPr lang="en-US" sz="1100" b="0" i="0" u="none" strike="noStrike" cap="none">
                <a:solidFill>
                  <a:srgbClr val="B1CDFB"/>
                </a:solidFill>
                <a:latin typeface="Roboto Condensed"/>
                <a:ea typeface="Roboto Condensed"/>
                <a:cs typeface="Roboto Condensed"/>
                <a:sym typeface="Roboto Condensed"/>
              </a:rPr>
            </a:br>
            <a:endParaRPr sz="1100" b="0" i="0" u="none" strike="noStrike" cap="none">
              <a:solidFill>
                <a:srgbClr val="B1CDFB"/>
              </a:solidFill>
              <a:latin typeface="Roboto Condensed"/>
              <a:ea typeface="Roboto Condensed"/>
              <a:cs typeface="Roboto Condensed"/>
              <a:sym typeface="Roboto Condensed"/>
            </a:endParaRPr>
          </a:p>
        </p:txBody>
      </p:sp>
      <p:sp>
        <p:nvSpPr>
          <p:cNvPr id="2909" name="Google Shape;2909;p135"/>
          <p:cNvSpPr/>
          <p:nvPr/>
        </p:nvSpPr>
        <p:spPr>
          <a:xfrm>
            <a:off x="200225" y="3635257"/>
            <a:ext cx="3744000" cy="22503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0C5ADB"/>
                </a:solidFill>
                <a:latin typeface="Roboto Condensed"/>
                <a:ea typeface="Roboto Condensed"/>
                <a:cs typeface="Roboto Condensed"/>
                <a:sym typeface="Roboto Condensed"/>
              </a:rPr>
              <a:t>Drift watch per agentic system</a:t>
            </a:r>
            <a:endParaRPr sz="14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1"/>
                </a:solidFill>
                <a:latin typeface="Roboto Condensed"/>
                <a:ea typeface="Roboto Condensed"/>
                <a:cs typeface="Roboto Condensed"/>
                <a:sym typeface="Roboto Condensed"/>
              </a:rPr>
              <a:t>Continuously track each agentic system’s responses and behavior over time using a fixed set of “golden” scenarios plus live sample traffic. Alert on semantic and output changes so that silent regressions for model updates, prompt tweaks, toll/schema changes can be caught before users do</a:t>
            </a:r>
            <a:endParaRPr sz="1200" b="1" i="1"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1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100" b="0" i="0" u="none" strike="noStrike" cap="none">
                <a:solidFill>
                  <a:srgbClr val="B1CDFB"/>
                </a:solidFill>
                <a:latin typeface="Roboto Condensed"/>
                <a:ea typeface="Roboto Condensed"/>
                <a:cs typeface="Roboto Condensed"/>
                <a:sym typeface="Roboto Condensed"/>
              </a:rPr>
            </a:br>
            <a:br>
              <a:rPr lang="en-US" sz="1100" b="0" i="0" u="none" strike="noStrike" cap="none">
                <a:solidFill>
                  <a:srgbClr val="B1CDFB"/>
                </a:solidFill>
                <a:latin typeface="Roboto Condensed"/>
                <a:ea typeface="Roboto Condensed"/>
                <a:cs typeface="Roboto Condensed"/>
                <a:sym typeface="Roboto Condensed"/>
              </a:rPr>
            </a:br>
            <a:endParaRPr sz="1100" b="0" i="0" u="none" strike="noStrike" cap="none">
              <a:solidFill>
                <a:srgbClr val="B1CDFB"/>
              </a:solidFill>
              <a:latin typeface="Roboto Condensed"/>
              <a:ea typeface="Roboto Condensed"/>
              <a:cs typeface="Roboto Condensed"/>
              <a:sym typeface="Roboto Condensed"/>
            </a:endParaRPr>
          </a:p>
        </p:txBody>
      </p:sp>
      <p:sp>
        <p:nvSpPr>
          <p:cNvPr id="2910" name="Google Shape;2910;p135"/>
          <p:cNvSpPr/>
          <p:nvPr/>
        </p:nvSpPr>
        <p:spPr>
          <a:xfrm>
            <a:off x="4094308" y="3635257"/>
            <a:ext cx="3744000" cy="22503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0C5ADB"/>
                </a:solidFill>
                <a:latin typeface="Roboto Condensed"/>
                <a:ea typeface="Roboto Condensed"/>
                <a:cs typeface="Roboto Condensed"/>
                <a:sym typeface="Roboto Condensed"/>
              </a:rPr>
              <a:t>Sampling Based LLM-Judge evaluation</a:t>
            </a:r>
            <a:endParaRPr sz="14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1"/>
                </a:solidFill>
                <a:latin typeface="Roboto Condensed"/>
                <a:ea typeface="Roboto Condensed"/>
                <a:cs typeface="Roboto Condensed"/>
                <a:sym typeface="Roboto Condensed"/>
              </a:rPr>
              <a:t>Leverage sampling-based evaluation for LLM or Model graded evaluation to reduce the cost of evaluation. Samples can be based on high-risk intents, key workflows. </a:t>
            </a:r>
            <a:endParaRPr sz="1200" b="1" i="1"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1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100" b="0" i="0" u="none" strike="noStrike" cap="none">
                <a:solidFill>
                  <a:srgbClr val="B1CDFB"/>
                </a:solidFill>
                <a:latin typeface="Roboto Condensed"/>
                <a:ea typeface="Roboto Condensed"/>
                <a:cs typeface="Roboto Condensed"/>
                <a:sym typeface="Roboto Condensed"/>
              </a:rPr>
            </a:br>
            <a:br>
              <a:rPr lang="en-US" sz="1100" b="0" i="0" u="none" strike="noStrike" cap="none">
                <a:solidFill>
                  <a:srgbClr val="B1CDFB"/>
                </a:solidFill>
                <a:latin typeface="Roboto Condensed"/>
                <a:ea typeface="Roboto Condensed"/>
                <a:cs typeface="Roboto Condensed"/>
                <a:sym typeface="Roboto Condensed"/>
              </a:rPr>
            </a:br>
            <a:endParaRPr sz="1100" b="0" i="0" u="none" strike="noStrike" cap="none">
              <a:solidFill>
                <a:srgbClr val="B1CDFB"/>
              </a:solidFill>
              <a:latin typeface="Roboto Condensed"/>
              <a:ea typeface="Roboto Condensed"/>
              <a:cs typeface="Roboto Condensed"/>
              <a:sym typeface="Roboto Condensed"/>
            </a:endParaRPr>
          </a:p>
        </p:txBody>
      </p:sp>
      <p:sp>
        <p:nvSpPr>
          <p:cNvPr id="2911" name="Google Shape;2911;p135"/>
          <p:cNvSpPr/>
          <p:nvPr/>
        </p:nvSpPr>
        <p:spPr>
          <a:xfrm>
            <a:off x="8032300" y="3635257"/>
            <a:ext cx="3744000" cy="2250300"/>
          </a:xfrm>
          <a:prstGeom prst="rect">
            <a:avLst/>
          </a:prstGeom>
          <a:solidFill>
            <a:srgbClr val="FFFFFF"/>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0C5ADB"/>
                </a:solidFill>
                <a:latin typeface="Roboto Condensed"/>
                <a:ea typeface="Roboto Condensed"/>
                <a:cs typeface="Roboto Condensed"/>
                <a:sym typeface="Roboto Condensed"/>
              </a:rPr>
              <a:t>Independent Judge Model</a:t>
            </a:r>
            <a:endParaRPr sz="14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1"/>
                </a:solidFill>
                <a:latin typeface="Roboto Condensed"/>
                <a:ea typeface="Roboto Condensed"/>
                <a:cs typeface="Roboto Condensed"/>
                <a:sym typeface="Roboto Condensed"/>
              </a:rPr>
              <a:t>It is recommended to use a different model than the one powering the agent to act as LLM-as-judge. This reduces self-grading bias and model blind spots</a:t>
            </a:r>
            <a:endParaRPr sz="1200" b="1" i="1"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300"/>
              </a:spcBef>
              <a:spcAft>
                <a:spcPts val="0"/>
              </a:spcAft>
              <a:buClr>
                <a:srgbClr val="000000"/>
              </a:buClr>
              <a:buSzPts val="900"/>
              <a:buFont typeface="Arial"/>
              <a:buNone/>
            </a:pPr>
            <a:endParaRPr sz="1100" b="0" i="0" u="none" strike="noStrike" cap="none">
              <a:solidFill>
                <a:srgbClr val="B1CDFB"/>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900"/>
              <a:buFont typeface="Arial"/>
              <a:buNone/>
            </a:pPr>
            <a:br>
              <a:rPr lang="en-US" sz="1100" b="0" i="0" u="none" strike="noStrike" cap="none">
                <a:solidFill>
                  <a:srgbClr val="B1CDFB"/>
                </a:solidFill>
                <a:latin typeface="Roboto Condensed"/>
                <a:ea typeface="Roboto Condensed"/>
                <a:cs typeface="Roboto Condensed"/>
                <a:sym typeface="Roboto Condensed"/>
              </a:rPr>
            </a:br>
            <a:br>
              <a:rPr lang="en-US" sz="1100" b="0" i="0" u="none" strike="noStrike" cap="none">
                <a:solidFill>
                  <a:srgbClr val="B1CDFB"/>
                </a:solidFill>
                <a:latin typeface="Roboto Condensed"/>
                <a:ea typeface="Roboto Condensed"/>
                <a:cs typeface="Roboto Condensed"/>
                <a:sym typeface="Roboto Condensed"/>
              </a:rPr>
            </a:br>
            <a:endParaRPr sz="1100" b="0" i="0" u="none" strike="noStrike" cap="none">
              <a:solidFill>
                <a:srgbClr val="B1CDFB"/>
              </a:solidFill>
              <a:latin typeface="Roboto Condensed"/>
              <a:ea typeface="Roboto Condensed"/>
              <a:cs typeface="Roboto Condensed"/>
              <a:sym typeface="Roboto Condensed"/>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915"/>
        <p:cNvGrpSpPr/>
        <p:nvPr/>
      </p:nvGrpSpPr>
      <p:grpSpPr>
        <a:xfrm>
          <a:off x="0" y="0"/>
          <a:ext cx="0" cy="0"/>
          <a:chOff x="0" y="0"/>
          <a:chExt cx="0" cy="0"/>
        </a:xfrm>
      </p:grpSpPr>
      <p:sp>
        <p:nvSpPr>
          <p:cNvPr id="2916" name="Google Shape;2916;p136"/>
          <p:cNvSpPr txBox="1">
            <a:spLocks noGrp="1"/>
          </p:cNvSpPr>
          <p:nvPr>
            <p:ph type="body" idx="1"/>
          </p:nvPr>
        </p:nvSpPr>
        <p:spPr>
          <a:xfrm>
            <a:off x="7178884" y="3795208"/>
            <a:ext cx="4668300" cy="206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US" sz="4000">
                <a:solidFill>
                  <a:srgbClr val="000000"/>
                </a:solidFill>
              </a:rPr>
              <a:t>Agent Observability</a:t>
            </a:r>
            <a:endParaRPr/>
          </a:p>
          <a:p>
            <a:pPr marL="0" lvl="0" indent="0" algn="l" rtl="0">
              <a:lnSpc>
                <a:spcPct val="90000"/>
              </a:lnSpc>
              <a:spcBef>
                <a:spcPts val="0"/>
              </a:spcBef>
              <a:spcAft>
                <a:spcPts val="0"/>
              </a:spcAft>
              <a:buClr>
                <a:srgbClr val="000000"/>
              </a:buClr>
              <a:buSzPts val="3200"/>
              <a:buNone/>
            </a:pPr>
            <a:endParaRPr sz="2400"/>
          </a:p>
        </p:txBody>
      </p:sp>
      <p:pic>
        <p:nvPicPr>
          <p:cNvPr id="2917" name="Google Shape;2917;p136"/>
          <p:cNvPicPr preferRelativeResize="0"/>
          <p:nvPr/>
        </p:nvPicPr>
        <p:blipFill rotWithShape="1">
          <a:blip r:embed="rId3">
            <a:alphaModFix/>
          </a:blip>
          <a:srcRect/>
          <a:stretch/>
        </p:blipFill>
        <p:spPr>
          <a:xfrm>
            <a:off x="1078158" y="825500"/>
            <a:ext cx="5207100" cy="5207100"/>
          </a:xfrm>
          <a:prstGeom prst="ellipse">
            <a:avLst/>
          </a:prstGeom>
          <a:noFill/>
          <a:ln>
            <a:noFill/>
          </a:ln>
        </p:spPr>
      </p:pic>
      <p:sp>
        <p:nvSpPr>
          <p:cNvPr id="2918" name="Google Shape;2918;p136"/>
          <p:cNvSpPr txBox="1"/>
          <p:nvPr/>
        </p:nvSpPr>
        <p:spPr>
          <a:xfrm>
            <a:off x="7192181" y="5432000"/>
            <a:ext cx="1839000" cy="4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4" action="ppaction://hlinksldjump"/>
              </a:rPr>
              <a:t>&gt; Return To Catalog</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922"/>
        <p:cNvGrpSpPr/>
        <p:nvPr/>
      </p:nvGrpSpPr>
      <p:grpSpPr>
        <a:xfrm>
          <a:off x="0" y="0"/>
          <a:ext cx="0" cy="0"/>
          <a:chOff x="0" y="0"/>
          <a:chExt cx="0" cy="0"/>
        </a:xfrm>
      </p:grpSpPr>
      <p:sp>
        <p:nvSpPr>
          <p:cNvPr id="2923" name="Google Shape;2923;p137"/>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Observability | Logical Architecture</a:t>
            </a:r>
            <a:endParaRPr/>
          </a:p>
        </p:txBody>
      </p:sp>
      <p:pic>
        <p:nvPicPr>
          <p:cNvPr id="2924" name="Google Shape;2924;p137"/>
          <p:cNvPicPr preferRelativeResize="0"/>
          <p:nvPr/>
        </p:nvPicPr>
        <p:blipFill rotWithShape="1">
          <a:blip r:embed="rId3">
            <a:alphaModFix/>
          </a:blip>
          <a:srcRect/>
          <a:stretch/>
        </p:blipFill>
        <p:spPr>
          <a:xfrm>
            <a:off x="415600" y="1105292"/>
            <a:ext cx="7047138" cy="533257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925" name="Google Shape;2925;p137"/>
          <p:cNvSpPr/>
          <p:nvPr/>
        </p:nvSpPr>
        <p:spPr>
          <a:xfrm>
            <a:off x="7924801" y="1256505"/>
            <a:ext cx="345900" cy="284700"/>
          </a:xfrm>
          <a:prstGeom prst="ellipse">
            <a:avLst/>
          </a:prstGeom>
          <a:solidFill>
            <a:srgbClr val="FFFFFF"/>
          </a:solidFill>
          <a:ln w="12700" cap="flat" cmpd="sng">
            <a:solidFill>
              <a:srgbClr val="77777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Condensed"/>
                <a:ea typeface="Roboto Condensed"/>
                <a:cs typeface="Roboto Condensed"/>
                <a:sym typeface="Roboto Condensed"/>
              </a:rPr>
              <a:t>1</a:t>
            </a:r>
            <a:endParaRPr sz="1200" b="1" i="0" u="none" strike="noStrike" cap="none">
              <a:solidFill>
                <a:srgbClr val="000000"/>
              </a:solidFill>
              <a:latin typeface="Roboto Condensed"/>
              <a:ea typeface="Roboto Condensed"/>
              <a:cs typeface="Roboto Condensed"/>
              <a:sym typeface="Roboto Condensed"/>
            </a:endParaRPr>
          </a:p>
        </p:txBody>
      </p:sp>
      <p:sp>
        <p:nvSpPr>
          <p:cNvPr id="2926" name="Google Shape;2926;p137"/>
          <p:cNvSpPr/>
          <p:nvPr/>
        </p:nvSpPr>
        <p:spPr>
          <a:xfrm>
            <a:off x="8418597" y="1105292"/>
            <a:ext cx="3579000" cy="673500"/>
          </a:xfrm>
          <a:prstGeom prst="rect">
            <a:avLst/>
          </a:prstGeom>
          <a:noFill/>
          <a:ln w="9525"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Agents running in agent run time and other services pushes agent activity details to the Agent Activity Layer(Telemetry)</a:t>
            </a:r>
            <a:endParaRPr sz="1200" b="0" i="0" u="none" strike="noStrike" cap="none">
              <a:solidFill>
                <a:srgbClr val="000000"/>
              </a:solidFill>
              <a:latin typeface="Roboto Condensed"/>
              <a:ea typeface="Roboto Condensed"/>
              <a:cs typeface="Roboto Condensed"/>
              <a:sym typeface="Roboto Condensed"/>
            </a:endParaRPr>
          </a:p>
        </p:txBody>
      </p:sp>
      <p:sp>
        <p:nvSpPr>
          <p:cNvPr id="2927" name="Google Shape;2927;p137"/>
          <p:cNvSpPr/>
          <p:nvPr/>
        </p:nvSpPr>
        <p:spPr>
          <a:xfrm>
            <a:off x="7924801" y="2003945"/>
            <a:ext cx="345900" cy="284700"/>
          </a:xfrm>
          <a:prstGeom prst="ellipse">
            <a:avLst/>
          </a:prstGeom>
          <a:solidFill>
            <a:srgbClr val="FFFFFF"/>
          </a:solidFill>
          <a:ln w="12700" cap="flat" cmpd="sng">
            <a:solidFill>
              <a:srgbClr val="77777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Condensed"/>
                <a:ea typeface="Roboto Condensed"/>
                <a:cs typeface="Roboto Condensed"/>
                <a:sym typeface="Roboto Condensed"/>
              </a:rPr>
              <a:t>2</a:t>
            </a:r>
            <a:endParaRPr sz="1200" b="1" i="0" u="none" strike="noStrike" cap="none">
              <a:solidFill>
                <a:srgbClr val="000000"/>
              </a:solidFill>
              <a:latin typeface="Roboto Condensed"/>
              <a:ea typeface="Roboto Condensed"/>
              <a:cs typeface="Roboto Condensed"/>
              <a:sym typeface="Roboto Condensed"/>
            </a:endParaRPr>
          </a:p>
        </p:txBody>
      </p:sp>
      <p:sp>
        <p:nvSpPr>
          <p:cNvPr id="2928" name="Google Shape;2928;p137"/>
          <p:cNvSpPr/>
          <p:nvPr/>
        </p:nvSpPr>
        <p:spPr>
          <a:xfrm>
            <a:off x="8418597" y="1852733"/>
            <a:ext cx="3579000" cy="673500"/>
          </a:xfrm>
          <a:prstGeom prst="rect">
            <a:avLst/>
          </a:prstGeom>
          <a:noFill/>
          <a:ln w="9525"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Operational metrics from the Agent Activity layer is collected and pushed to operational observability portal</a:t>
            </a:r>
            <a:endParaRPr sz="1200" b="0" i="0" u="none" strike="noStrike" cap="none">
              <a:solidFill>
                <a:srgbClr val="000000"/>
              </a:solidFill>
              <a:latin typeface="Roboto Condensed"/>
              <a:ea typeface="Roboto Condensed"/>
              <a:cs typeface="Roboto Condensed"/>
              <a:sym typeface="Roboto Condensed"/>
            </a:endParaRPr>
          </a:p>
        </p:txBody>
      </p:sp>
      <p:sp>
        <p:nvSpPr>
          <p:cNvPr id="2929" name="Google Shape;2929;p137"/>
          <p:cNvSpPr/>
          <p:nvPr/>
        </p:nvSpPr>
        <p:spPr>
          <a:xfrm>
            <a:off x="7924801" y="2751384"/>
            <a:ext cx="345900" cy="284700"/>
          </a:xfrm>
          <a:prstGeom prst="ellipse">
            <a:avLst/>
          </a:prstGeom>
          <a:solidFill>
            <a:srgbClr val="FFFFFF"/>
          </a:solidFill>
          <a:ln w="12700" cap="flat" cmpd="sng">
            <a:solidFill>
              <a:srgbClr val="77777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Condensed"/>
                <a:ea typeface="Roboto Condensed"/>
                <a:cs typeface="Roboto Condensed"/>
                <a:sym typeface="Roboto Condensed"/>
              </a:rPr>
              <a:t>3</a:t>
            </a:r>
            <a:endParaRPr sz="1200" b="1" i="0" u="none" strike="noStrike" cap="none">
              <a:solidFill>
                <a:srgbClr val="000000"/>
              </a:solidFill>
              <a:latin typeface="Roboto Condensed"/>
              <a:ea typeface="Roboto Condensed"/>
              <a:cs typeface="Roboto Condensed"/>
              <a:sym typeface="Roboto Condensed"/>
            </a:endParaRPr>
          </a:p>
        </p:txBody>
      </p:sp>
      <p:sp>
        <p:nvSpPr>
          <p:cNvPr id="2930" name="Google Shape;2930;p137"/>
          <p:cNvSpPr/>
          <p:nvPr/>
        </p:nvSpPr>
        <p:spPr>
          <a:xfrm>
            <a:off x="8418597" y="2600174"/>
            <a:ext cx="3579000" cy="673500"/>
          </a:xfrm>
          <a:prstGeom prst="rect">
            <a:avLst/>
          </a:prstGeom>
          <a:noFill/>
          <a:ln w="9525"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Token usage and cost related information is pushed to FinOps Hub</a:t>
            </a:r>
            <a:endParaRPr sz="1200" b="0" i="0" u="none" strike="noStrike" cap="none">
              <a:solidFill>
                <a:srgbClr val="000000"/>
              </a:solidFill>
              <a:latin typeface="Roboto Condensed"/>
              <a:ea typeface="Roboto Condensed"/>
              <a:cs typeface="Roboto Condensed"/>
              <a:sym typeface="Roboto Condensed"/>
            </a:endParaRPr>
          </a:p>
        </p:txBody>
      </p:sp>
      <p:sp>
        <p:nvSpPr>
          <p:cNvPr id="2931" name="Google Shape;2931;p137"/>
          <p:cNvSpPr/>
          <p:nvPr/>
        </p:nvSpPr>
        <p:spPr>
          <a:xfrm>
            <a:off x="7924801" y="3498824"/>
            <a:ext cx="345900" cy="284700"/>
          </a:xfrm>
          <a:prstGeom prst="ellipse">
            <a:avLst/>
          </a:prstGeom>
          <a:solidFill>
            <a:srgbClr val="FFFFFF"/>
          </a:solidFill>
          <a:ln w="12700" cap="flat" cmpd="sng">
            <a:solidFill>
              <a:srgbClr val="77777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Condensed"/>
                <a:ea typeface="Roboto Condensed"/>
                <a:cs typeface="Roboto Condensed"/>
                <a:sym typeface="Roboto Condensed"/>
              </a:rPr>
              <a:t>4</a:t>
            </a:r>
            <a:endParaRPr sz="1200" b="1" i="0" u="none" strike="noStrike" cap="none">
              <a:solidFill>
                <a:srgbClr val="000000"/>
              </a:solidFill>
              <a:latin typeface="Roboto Condensed"/>
              <a:ea typeface="Roboto Condensed"/>
              <a:cs typeface="Roboto Condensed"/>
              <a:sym typeface="Roboto Condensed"/>
            </a:endParaRPr>
          </a:p>
        </p:txBody>
      </p:sp>
      <p:sp>
        <p:nvSpPr>
          <p:cNvPr id="2932" name="Google Shape;2932;p137"/>
          <p:cNvSpPr/>
          <p:nvPr/>
        </p:nvSpPr>
        <p:spPr>
          <a:xfrm>
            <a:off x="8418597" y="3347614"/>
            <a:ext cx="3579000" cy="673500"/>
          </a:xfrm>
          <a:prstGeom prst="rect">
            <a:avLst/>
          </a:prstGeom>
          <a:noFill/>
          <a:ln w="9525"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Agent appraisal data in the form of agent input, output, prompt etc is collected</a:t>
            </a:r>
            <a:endParaRPr sz="1200" b="0" i="0" u="none" strike="noStrike" cap="none">
              <a:solidFill>
                <a:srgbClr val="000000"/>
              </a:solidFill>
              <a:latin typeface="Roboto Condensed"/>
              <a:ea typeface="Roboto Condensed"/>
              <a:cs typeface="Roboto Condensed"/>
              <a:sym typeface="Roboto Condensed"/>
            </a:endParaRPr>
          </a:p>
        </p:txBody>
      </p:sp>
      <p:sp>
        <p:nvSpPr>
          <p:cNvPr id="2933" name="Google Shape;2933;p137"/>
          <p:cNvSpPr/>
          <p:nvPr/>
        </p:nvSpPr>
        <p:spPr>
          <a:xfrm>
            <a:off x="7924801" y="4246264"/>
            <a:ext cx="345900" cy="284700"/>
          </a:xfrm>
          <a:prstGeom prst="ellipse">
            <a:avLst/>
          </a:prstGeom>
          <a:solidFill>
            <a:srgbClr val="FFFFFF"/>
          </a:solidFill>
          <a:ln w="12700" cap="flat" cmpd="sng">
            <a:solidFill>
              <a:srgbClr val="77777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Condensed"/>
                <a:ea typeface="Roboto Condensed"/>
                <a:cs typeface="Roboto Condensed"/>
                <a:sym typeface="Roboto Condensed"/>
              </a:rPr>
              <a:t>5</a:t>
            </a:r>
            <a:endParaRPr sz="1200" b="1" i="0" u="none" strike="noStrike" cap="none">
              <a:solidFill>
                <a:srgbClr val="000000"/>
              </a:solidFill>
              <a:latin typeface="Roboto Condensed"/>
              <a:ea typeface="Roboto Condensed"/>
              <a:cs typeface="Roboto Condensed"/>
              <a:sym typeface="Roboto Condensed"/>
            </a:endParaRPr>
          </a:p>
        </p:txBody>
      </p:sp>
      <p:sp>
        <p:nvSpPr>
          <p:cNvPr id="2934" name="Google Shape;2934;p137"/>
          <p:cNvSpPr/>
          <p:nvPr/>
        </p:nvSpPr>
        <p:spPr>
          <a:xfrm>
            <a:off x="8418597" y="4095055"/>
            <a:ext cx="3579000" cy="673500"/>
          </a:xfrm>
          <a:prstGeom prst="rect">
            <a:avLst/>
          </a:prstGeom>
          <a:noFill/>
          <a:ln w="9525"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Condensed"/>
                <a:ea typeface="Roboto Condensed"/>
                <a:cs typeface="Roboto Condensed"/>
                <a:sym typeface="Roboto Condensed"/>
              </a:rPr>
              <a:t>Evaluation framework leverages the appraisal data to calculate the appraisal scores </a:t>
            </a:r>
            <a:endParaRPr sz="1200" b="0" i="0" u="none" strike="noStrike" cap="none">
              <a:solidFill>
                <a:srgbClr val="000000"/>
              </a:solidFill>
              <a:latin typeface="Roboto Condensed"/>
              <a:ea typeface="Roboto Condensed"/>
              <a:cs typeface="Roboto Condensed"/>
              <a:sym typeface="Roboto Condensed"/>
            </a:endParaRPr>
          </a:p>
        </p:txBody>
      </p:sp>
      <p:sp>
        <p:nvSpPr>
          <p:cNvPr id="2935" name="Google Shape;2935;p137"/>
          <p:cNvSpPr/>
          <p:nvPr/>
        </p:nvSpPr>
        <p:spPr>
          <a:xfrm>
            <a:off x="7924801" y="4993703"/>
            <a:ext cx="345900" cy="284700"/>
          </a:xfrm>
          <a:prstGeom prst="ellipse">
            <a:avLst/>
          </a:prstGeom>
          <a:solidFill>
            <a:srgbClr val="FFFFFF"/>
          </a:solidFill>
          <a:ln w="12700" cap="flat" cmpd="sng">
            <a:solidFill>
              <a:srgbClr val="77777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Condensed"/>
                <a:ea typeface="Roboto Condensed"/>
                <a:cs typeface="Roboto Condensed"/>
                <a:sym typeface="Roboto Condensed"/>
              </a:rPr>
              <a:t>6</a:t>
            </a:r>
            <a:endParaRPr sz="1200" b="1" i="0" u="none" strike="noStrike" cap="none">
              <a:solidFill>
                <a:srgbClr val="000000"/>
              </a:solidFill>
              <a:latin typeface="Roboto Condensed"/>
              <a:ea typeface="Roboto Condensed"/>
              <a:cs typeface="Roboto Condensed"/>
              <a:sym typeface="Roboto Condensed"/>
            </a:endParaRPr>
          </a:p>
        </p:txBody>
      </p:sp>
      <p:sp>
        <p:nvSpPr>
          <p:cNvPr id="2936" name="Google Shape;2936;p137"/>
          <p:cNvSpPr/>
          <p:nvPr/>
        </p:nvSpPr>
        <p:spPr>
          <a:xfrm>
            <a:off x="8418597" y="4842495"/>
            <a:ext cx="3579000" cy="673500"/>
          </a:xfrm>
          <a:prstGeom prst="rect">
            <a:avLst/>
          </a:prstGeom>
          <a:noFill/>
          <a:ln w="9525"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228600" marR="0" lvl="0" indent="-228600" algn="l" rtl="0">
              <a:lnSpc>
                <a:spcPct val="100000"/>
              </a:lnSpc>
              <a:spcBef>
                <a:spcPts val="0"/>
              </a:spcBef>
              <a:spcAft>
                <a:spcPts val="0"/>
              </a:spcAft>
              <a:buClr>
                <a:srgbClr val="000000"/>
              </a:buClr>
              <a:buSzPts val="1200"/>
              <a:buFont typeface="Arial"/>
              <a:buAutoNum type="alphaLcPeriod"/>
            </a:pPr>
            <a:r>
              <a:rPr lang="en-US" sz="1200" b="0" i="0" u="none" strike="noStrike" cap="none">
                <a:solidFill>
                  <a:srgbClr val="000000"/>
                </a:solidFill>
                <a:latin typeface="Roboto Condensed"/>
                <a:ea typeface="Roboto Condensed"/>
                <a:cs typeface="Roboto Condensed"/>
                <a:sym typeface="Roboto Condensed"/>
              </a:rPr>
              <a:t>Agent Appraisal scores are calculated and stored in Agent Aprraisal store</a:t>
            </a:r>
            <a:endParaRPr/>
          </a:p>
          <a:p>
            <a:pPr marL="228600" marR="0" lvl="0" indent="-228600" algn="l" rtl="0">
              <a:lnSpc>
                <a:spcPct val="100000"/>
              </a:lnSpc>
              <a:spcBef>
                <a:spcPts val="0"/>
              </a:spcBef>
              <a:spcAft>
                <a:spcPts val="0"/>
              </a:spcAft>
              <a:buClr>
                <a:srgbClr val="000000"/>
              </a:buClr>
              <a:buSzPts val="1200"/>
              <a:buFont typeface="Arial"/>
              <a:buAutoNum type="alphaLcPeriod"/>
            </a:pPr>
            <a:r>
              <a:rPr lang="en-US" sz="1200" b="0" i="0" u="none" strike="noStrike" cap="none">
                <a:solidFill>
                  <a:srgbClr val="000000"/>
                </a:solidFill>
                <a:latin typeface="Roboto Condensed"/>
                <a:ea typeface="Roboto Condensed"/>
                <a:cs typeface="Roboto Condensed"/>
                <a:sym typeface="Roboto Condensed"/>
              </a:rPr>
              <a:t>Any alerts notification is sent to service now</a:t>
            </a:r>
            <a:endParaRPr sz="1200" b="0" i="0" u="none" strike="noStrike" cap="none">
              <a:solidFill>
                <a:srgbClr val="000000"/>
              </a:solidFill>
              <a:latin typeface="Roboto Condensed"/>
              <a:ea typeface="Roboto Condensed"/>
              <a:cs typeface="Roboto Condensed"/>
              <a:sym typeface="Roboto Condensed"/>
            </a:endParaRPr>
          </a:p>
        </p:txBody>
      </p:sp>
      <p:sp>
        <p:nvSpPr>
          <p:cNvPr id="2937" name="Google Shape;2937;p137"/>
          <p:cNvSpPr/>
          <p:nvPr/>
        </p:nvSpPr>
        <p:spPr>
          <a:xfrm>
            <a:off x="7924801" y="5793134"/>
            <a:ext cx="345900" cy="284700"/>
          </a:xfrm>
          <a:prstGeom prst="ellipse">
            <a:avLst/>
          </a:prstGeom>
          <a:solidFill>
            <a:srgbClr val="FFFFFF"/>
          </a:solidFill>
          <a:ln w="12700" cap="flat" cmpd="sng">
            <a:solidFill>
              <a:srgbClr val="77777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Condensed"/>
                <a:ea typeface="Roboto Condensed"/>
                <a:cs typeface="Roboto Condensed"/>
                <a:sym typeface="Roboto Condensed"/>
              </a:rPr>
              <a:t>7</a:t>
            </a:r>
            <a:endParaRPr sz="1200" b="1" i="0" u="none" strike="noStrike" cap="none">
              <a:solidFill>
                <a:srgbClr val="000000"/>
              </a:solidFill>
              <a:latin typeface="Roboto Condensed"/>
              <a:ea typeface="Roboto Condensed"/>
              <a:cs typeface="Roboto Condensed"/>
              <a:sym typeface="Roboto Condensed"/>
            </a:endParaRPr>
          </a:p>
        </p:txBody>
      </p:sp>
      <p:sp>
        <p:nvSpPr>
          <p:cNvPr id="2938" name="Google Shape;2938;p137"/>
          <p:cNvSpPr/>
          <p:nvPr/>
        </p:nvSpPr>
        <p:spPr>
          <a:xfrm>
            <a:off x="8418597" y="5641926"/>
            <a:ext cx="3579000" cy="673500"/>
          </a:xfrm>
          <a:prstGeom prst="rect">
            <a:avLst/>
          </a:prstGeom>
          <a:noFill/>
          <a:ln w="9525"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Roboto Condensed"/>
                <a:ea typeface="Roboto Condensed"/>
                <a:cs typeface="Roboto Condensed"/>
                <a:sym typeface="Roboto Condensed"/>
              </a:rPr>
              <a:t>Agent Appraisal scores are visualized through the Agent Appraisal dashboard within the Hub</a:t>
            </a:r>
            <a:endParaRPr sz="1200" b="0" i="0" u="none" strike="noStrike" cap="none">
              <a:solidFill>
                <a:srgbClr val="000000"/>
              </a:solidFill>
              <a:latin typeface="Roboto Condensed"/>
              <a:ea typeface="Roboto Condensed"/>
              <a:cs typeface="Roboto Condensed"/>
              <a:sym typeface="Roboto Condensed"/>
            </a:endParaRPr>
          </a:p>
        </p:txBody>
      </p:sp>
      <p:sp>
        <p:nvSpPr>
          <p:cNvPr id="2939" name="Google Shape;2939;p137"/>
          <p:cNvSpPr/>
          <p:nvPr/>
        </p:nvSpPr>
        <p:spPr>
          <a:xfrm>
            <a:off x="6095950" y="6143574"/>
            <a:ext cx="1382100" cy="294300"/>
          </a:xfrm>
          <a:prstGeom prst="rect">
            <a:avLst/>
          </a:prstGeom>
          <a:solidFill>
            <a:srgbClr val="B1CD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Go to Lucid Charts</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943"/>
        <p:cNvGrpSpPr/>
        <p:nvPr/>
      </p:nvGrpSpPr>
      <p:grpSpPr>
        <a:xfrm>
          <a:off x="0" y="0"/>
          <a:ext cx="0" cy="0"/>
          <a:chOff x="0" y="0"/>
          <a:chExt cx="0" cy="0"/>
        </a:xfrm>
      </p:grpSpPr>
      <p:sp>
        <p:nvSpPr>
          <p:cNvPr id="2944" name="Google Shape;2944;p138"/>
          <p:cNvSpPr txBox="1">
            <a:spLocks noGrp="1"/>
          </p:cNvSpPr>
          <p:nvPr>
            <p:ph type="title"/>
          </p:nvPr>
        </p:nvSpPr>
        <p:spPr>
          <a:xfrm>
            <a:off x="415600" y="68800"/>
            <a:ext cx="113607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US"/>
              <a:t>Agent Observability | Technical Architecture</a:t>
            </a:r>
            <a:endParaRPr/>
          </a:p>
        </p:txBody>
      </p:sp>
      <p:pic>
        <p:nvPicPr>
          <p:cNvPr id="2945" name="Google Shape;2945;p138"/>
          <p:cNvPicPr preferRelativeResize="0"/>
          <p:nvPr/>
        </p:nvPicPr>
        <p:blipFill rotWithShape="1">
          <a:blip r:embed="rId3">
            <a:alphaModFix/>
          </a:blip>
          <a:srcRect/>
          <a:stretch/>
        </p:blipFill>
        <p:spPr>
          <a:xfrm>
            <a:off x="1834057" y="1035398"/>
            <a:ext cx="7993113" cy="569242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946" name="Google Shape;2946;p138"/>
          <p:cNvSpPr/>
          <p:nvPr/>
        </p:nvSpPr>
        <p:spPr>
          <a:xfrm>
            <a:off x="7982100" y="6374425"/>
            <a:ext cx="1733400" cy="39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u="sng">
                <a:solidFill>
                  <a:schemeClr val="hlink"/>
                </a:solidFill>
                <a:latin typeface="Roboto"/>
                <a:ea typeface="Roboto"/>
                <a:cs typeface="Roboto"/>
                <a:sym typeface="Roboto"/>
                <a:hlinkClick r:id="rId4"/>
              </a:rPr>
              <a:t>Go to Lucidchart</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CDS IT Templat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DS IT Templat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0</TotalTime>
  <Words>25009</Words>
  <Application>Microsoft Office PowerPoint</Application>
  <PresentationFormat>Widescreen</PresentationFormat>
  <Paragraphs>4018</Paragraphs>
  <Slides>162</Slides>
  <Notes>162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162</vt:i4>
      </vt:variant>
    </vt:vector>
  </HeadingPairs>
  <TitlesOfParts>
    <vt:vector size="170" baseType="lpstr">
      <vt:lpstr>Raleway SemiBold</vt:lpstr>
      <vt:lpstr>Arial</vt:lpstr>
      <vt:lpstr>Raleway</vt:lpstr>
      <vt:lpstr>Roboto</vt:lpstr>
      <vt:lpstr>Roboto Condensed</vt:lpstr>
      <vt:lpstr>Montserrat</vt:lpstr>
      <vt:lpstr>CDS IT Template</vt:lpstr>
      <vt:lpstr>2_CDS IT Template</vt:lpstr>
      <vt:lpstr>Agentic Architecture</vt:lpstr>
      <vt:lpstr>PowerPoint Presentation</vt:lpstr>
      <vt:lpstr>PowerPoint Presentation</vt:lpstr>
      <vt:lpstr>Overarching Costco Guiding Principles</vt:lpstr>
      <vt:lpstr>Key imperatives driving Enterprise AI</vt:lpstr>
      <vt:lpstr>Agentic AI Architecture Design Principles</vt:lpstr>
      <vt:lpstr>Agents will be federated in an organization</vt:lpstr>
      <vt:lpstr>Agents will leverage communication protocols</vt:lpstr>
      <vt:lpstr>PowerPoint Presentation</vt:lpstr>
      <vt:lpstr>AI Capabilities View</vt:lpstr>
      <vt:lpstr>Agentic AI Platform Capabilities - Level 1/2</vt:lpstr>
      <vt:lpstr>Agentic AI Platform Capabilities - Level 3</vt:lpstr>
      <vt:lpstr>Agentic AI Platform - Layer Maturity Stages</vt:lpstr>
      <vt:lpstr>Agentic AI Platform Capabilities - MVP</vt:lpstr>
      <vt:lpstr>PowerPoint Presentation</vt:lpstr>
      <vt:lpstr>Knowledge Layer | Technology Decisions (1/5)</vt:lpstr>
      <vt:lpstr>Model Layer | Technology Decisions (2/5)</vt:lpstr>
      <vt:lpstr>Agent Layer | Technology Decisions (3/5)</vt:lpstr>
      <vt:lpstr>Agent Governance | Technology Decisions (4/5)</vt:lpstr>
      <vt:lpstr>AI Operations | Technology Decisions (5/5)</vt:lpstr>
      <vt:lpstr>PowerPoint Presentation</vt:lpstr>
      <vt:lpstr>Knowledge Layer | Design Principles</vt:lpstr>
      <vt:lpstr>Model Layer | Design Principles</vt:lpstr>
      <vt:lpstr>Agent Layer | Design Principles (1/2)</vt:lpstr>
      <vt:lpstr>Agent Layer | Design Principles (2/2)</vt:lpstr>
      <vt:lpstr>AI Governance | Design Principles</vt:lpstr>
      <vt:lpstr>AI Operations | Design Principles</vt:lpstr>
      <vt:lpstr>PowerPoint Presentation</vt:lpstr>
      <vt:lpstr>Platform Capabilities Roadmap</vt:lpstr>
      <vt:lpstr>PowerPoint Presentation</vt:lpstr>
      <vt:lpstr>Enterprise AI Agentic Platform | Logical Architecture</vt:lpstr>
      <vt:lpstr>Enterprise AI Agentic Platform | Technical Architecture</vt:lpstr>
      <vt:lpstr>PowerPoint Presentation</vt:lpstr>
      <vt:lpstr>Pattern Catalog (1/2) </vt:lpstr>
      <vt:lpstr>Pattern Catalog (2/2)</vt:lpstr>
      <vt:lpstr>PowerPoint Presentation</vt:lpstr>
      <vt:lpstr>Knowledge Layer | Small World Model for the Agents</vt:lpstr>
      <vt:lpstr>Knowledge Layer | Knowledge Integration Patterns</vt:lpstr>
      <vt:lpstr>PowerPoint Presentation</vt:lpstr>
      <vt:lpstr>Data to knowledge | Two patterns</vt:lpstr>
      <vt:lpstr>Data to knowledge | Decision Criteria</vt:lpstr>
      <vt:lpstr>PowerPoint Presentation</vt:lpstr>
      <vt:lpstr>Data to knowledge | Gemini Enterprise - Managed RAG</vt:lpstr>
      <vt:lpstr>PowerPoint Presentation</vt:lpstr>
      <vt:lpstr>Knowledge Layer | Data to Knowledge | Logical Architecture</vt:lpstr>
      <vt:lpstr>Knowledge Layer | Data to Knowledge | Technical Architecture(1/2)</vt:lpstr>
      <vt:lpstr>Knowledge Layer | Data to Knowledge | Technical Architecture(2/2)</vt:lpstr>
      <vt:lpstr>Hub and Spoke Model</vt:lpstr>
      <vt:lpstr>Semantic Search : Conceptual View</vt:lpstr>
      <vt:lpstr>Hybrid Search : Conceptual View</vt:lpstr>
      <vt:lpstr>Hybrid Search : Conceptual View</vt:lpstr>
      <vt:lpstr>Graph RAG : Conceptual View | Ingestion</vt:lpstr>
      <vt:lpstr>Graph RAG : Conceptual View | Retrieval</vt:lpstr>
      <vt:lpstr>PowerPoint Presentation</vt:lpstr>
      <vt:lpstr>Knowledge Layer | Knowledge to Data : Logical Architecture</vt:lpstr>
      <vt:lpstr>Knowledge Layer | Knowledge to Data : Technical Architecture</vt:lpstr>
      <vt:lpstr>Knowledge Graph Studio - Wireframe</vt:lpstr>
      <vt:lpstr>Knowledge Graph Studio - Wireframe</vt:lpstr>
      <vt:lpstr>Knowledge Graph Studio - Wireframe</vt:lpstr>
      <vt:lpstr>PowerPoint Presentation</vt:lpstr>
      <vt:lpstr>Model Deployment Patterns</vt:lpstr>
      <vt:lpstr>PowerPoint Presentation</vt:lpstr>
      <vt:lpstr>Context Caching Patterns</vt:lpstr>
      <vt:lpstr>PowerPoint Presentation</vt:lpstr>
      <vt:lpstr>Narrow Vs Generative Vs Agentic AI</vt:lpstr>
      <vt:lpstr>How do these three AIs come together</vt:lpstr>
      <vt:lpstr>Agentic AI Orchestration | Orchestration Patterns  </vt:lpstr>
      <vt:lpstr>Agent Orchestration | Workflow patterns  </vt:lpstr>
      <vt:lpstr>Agent Orchestration | Macros Vs Micro Agent Pattern </vt:lpstr>
      <vt:lpstr>PowerPoint Presentation</vt:lpstr>
      <vt:lpstr>Anatomy of a Prompt</vt:lpstr>
      <vt:lpstr>Prompt Patterns</vt:lpstr>
      <vt:lpstr>Prompt Patterns</vt:lpstr>
      <vt:lpstr>Prompt Patterns</vt:lpstr>
      <vt:lpstr>Prompt Patterns</vt:lpstr>
      <vt:lpstr>PowerPoint Presentation</vt:lpstr>
      <vt:lpstr>Agent Memory | Types of Memory</vt:lpstr>
      <vt:lpstr>Agent Memory | Logical Architecture</vt:lpstr>
      <vt:lpstr>Agent Memory | Technical Architecture</vt:lpstr>
      <vt:lpstr>Agent Memory | Examples</vt:lpstr>
      <vt:lpstr>PowerPoint Presentation</vt:lpstr>
      <vt:lpstr>Gateway Pattern | MCP Deployment Strategy (1/2)</vt:lpstr>
      <vt:lpstr>Gateway Pattern | MCP Deployment Strategy (2/2)</vt:lpstr>
      <vt:lpstr>Gateway Pattern | MCP Transports</vt:lpstr>
      <vt:lpstr>PowerPoint Presentation</vt:lpstr>
      <vt:lpstr>Agent Registry | Need for a registry</vt:lpstr>
      <vt:lpstr>Agent Registry | Logical Architecture</vt:lpstr>
      <vt:lpstr>Agent Certification-Onboarding Flow </vt:lpstr>
      <vt:lpstr>PowerPoint Presentation</vt:lpstr>
      <vt:lpstr>Agent Evaluation | Types of Grading</vt:lpstr>
      <vt:lpstr>Agent Evaluation | Code Base : Pattern Catalogs</vt:lpstr>
      <vt:lpstr>Agent Evaluation | Model Based | Pattern Catalogs</vt:lpstr>
      <vt:lpstr>Agent Evaluation | Human Graders | Pattern Catalogs</vt:lpstr>
      <vt:lpstr>Agent Evaluation | Evaluation Framework</vt:lpstr>
      <vt:lpstr>Agentic AI System Performance Metrics*</vt:lpstr>
      <vt:lpstr>Agentic AI Evaluation Best Practices</vt:lpstr>
      <vt:lpstr>PowerPoint Presentation</vt:lpstr>
      <vt:lpstr>Agent Observability | Logical Architecture</vt:lpstr>
      <vt:lpstr>Agent Observability | Technical Architecture</vt:lpstr>
      <vt:lpstr>Agent Observability | Illustrative Wireframes</vt:lpstr>
      <vt:lpstr>Agent Observability | Illustrative Wireframes</vt:lpstr>
      <vt:lpstr>Agent Observability | Illustrative Wireframes</vt:lpstr>
      <vt:lpstr>PowerPoint Presentation</vt:lpstr>
      <vt:lpstr>Agent Security | Risk Patterns</vt:lpstr>
      <vt:lpstr>PowerPoint Presentation</vt:lpstr>
      <vt:lpstr>Agent Security | Risk Patterns &amp; Mitigations (1/2)</vt:lpstr>
      <vt:lpstr>Agent Security | Risk Patterns &amp; Mitigations (2/2)</vt:lpstr>
      <vt:lpstr>PowerPoint Presentation</vt:lpstr>
      <vt:lpstr>Agent Security | Risk Patterns &amp; Mitigations (1/1)</vt:lpstr>
      <vt:lpstr>PowerPoint Presentation</vt:lpstr>
      <vt:lpstr>Agent Security | Risk Patterns &amp; Mitigations (1/1)</vt:lpstr>
      <vt:lpstr>PowerPoint Presentation</vt:lpstr>
      <vt:lpstr>Multi Tenancy Approach</vt:lpstr>
      <vt:lpstr>Multi Tenancy Approach | Vector Stores</vt:lpstr>
      <vt:lpstr>Multi Tenancy Approach | Knowledge Stores</vt:lpstr>
      <vt:lpstr>Multi Tenancy Approach | AI Gateway</vt:lpstr>
      <vt:lpstr>PowerPoint Presentation</vt:lpstr>
      <vt:lpstr>Defensive UI | Where does it fit?</vt:lpstr>
      <vt:lpstr>Defensive UI | Failure Modes</vt:lpstr>
      <vt:lpstr>Defensive UI | Failure Mode Examples</vt:lpstr>
      <vt:lpstr>Defensive UI | Design Principles</vt:lpstr>
      <vt:lpstr>Defensive UI | Pattern Catalog</vt:lpstr>
      <vt:lpstr>Defensive UI | Failure Modes Vs Principles Vs Pattern </vt:lpstr>
      <vt:lpstr>PowerPoint Presentation</vt:lpstr>
      <vt:lpstr>RAI Controls - Dimensions</vt:lpstr>
      <vt:lpstr>RAI Controls (Prevent, Detect, respond)</vt:lpstr>
      <vt:lpstr>PowerPoint Presentation</vt:lpstr>
      <vt:lpstr>Architecture Recommendation</vt:lpstr>
      <vt:lpstr>PowerPoint Presentation</vt:lpstr>
      <vt:lpstr>AI Platform MVP Definition &amp; Options</vt:lpstr>
      <vt:lpstr>Platform MVP - Road Map (Scope Options)</vt:lpstr>
      <vt:lpstr>Platform Capabilities Roadmap</vt:lpstr>
      <vt:lpstr>Agentic AI Platform Capabilities – Contact Center</vt:lpstr>
      <vt:lpstr>Agentic AI Platform Capabilities – Knowledge Assist</vt:lpstr>
      <vt:lpstr>Agentic AI Platform Capabilities – GEO</vt:lpstr>
      <vt:lpstr>Thank You</vt:lpstr>
      <vt:lpstr>PowerPoint Presentation</vt:lpstr>
      <vt:lpstr>PowerPoint Presentation</vt:lpstr>
      <vt:lpstr>Knowledge | Design Principles</vt:lpstr>
      <vt:lpstr>Knowledge | Design Principles</vt:lpstr>
      <vt:lpstr>Knowledge | Design Principles</vt:lpstr>
      <vt:lpstr>Knowledge | Design Principles | Context shaping (Prompt Engineering)</vt:lpstr>
      <vt:lpstr>PowerPoint Presentation</vt:lpstr>
      <vt:lpstr>Model </vt:lpstr>
      <vt:lpstr>Model | Design Principles</vt:lpstr>
      <vt:lpstr>PowerPoint Presentation</vt:lpstr>
      <vt:lpstr>Agent</vt:lpstr>
      <vt:lpstr>Agent | Design Principles</vt:lpstr>
      <vt:lpstr>Agent | Design Principles</vt:lpstr>
      <vt:lpstr>Agent | Design Principles</vt:lpstr>
      <vt:lpstr>Agent | Design Principles</vt:lpstr>
      <vt:lpstr>Agent | Design Principles | Macro Vs Micro Agents</vt:lpstr>
      <vt:lpstr>Agent | Design Principles | Memory Service</vt:lpstr>
      <vt:lpstr>PowerPoint Presentation</vt:lpstr>
      <vt:lpstr>PowerPoint Presentation</vt:lpstr>
      <vt:lpstr>Agent Governance | Design Principles</vt:lpstr>
      <vt:lpstr>Agent Governance | Design Principles</vt:lpstr>
      <vt:lpstr>Agent Governance | Design Principles | Agent Security</vt:lpstr>
      <vt:lpstr>Agent Governance | Design Principles | Agent Security</vt:lpstr>
      <vt:lpstr>PowerPoint Presentation</vt:lpstr>
      <vt:lpstr>AI Operations</vt:lpstr>
      <vt:lpstr>AI Operations | Design Principles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Priestas, Jimmy</dc:creator>
  <cp:lastModifiedBy>Priestas, Jimmy</cp:lastModifiedBy>
  <cp:revision>2</cp:revision>
  <dcterms:modified xsi:type="dcterms:W3CDTF">2026-05-06T16:28:56Z</dcterms:modified>
</cp:coreProperties>
</file>